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Lst>
  <p:notesMasterIdLst>
    <p:notesMasterId r:id="rId131"/>
  </p:notesMasterIdLst>
  <p:handoutMasterIdLst>
    <p:handoutMasterId r:id="rId132"/>
  </p:handoutMasterIdLst>
  <p:sldIdLst>
    <p:sldId id="387" r:id="rId6"/>
    <p:sldId id="373" r:id="rId7"/>
    <p:sldId id="374" r:id="rId8"/>
    <p:sldId id="419" r:id="rId9"/>
    <p:sldId id="494" r:id="rId10"/>
    <p:sldId id="422" r:id="rId11"/>
    <p:sldId id="427" r:id="rId12"/>
    <p:sldId id="474" r:id="rId13"/>
    <p:sldId id="428" r:id="rId14"/>
    <p:sldId id="475" r:id="rId15"/>
    <p:sldId id="526" r:id="rId16"/>
    <p:sldId id="525" r:id="rId17"/>
    <p:sldId id="476" r:id="rId18"/>
    <p:sldId id="477" r:id="rId19"/>
    <p:sldId id="502" r:id="rId20"/>
    <p:sldId id="423" r:id="rId21"/>
    <p:sldId id="430" r:id="rId22"/>
    <p:sldId id="429" r:id="rId23"/>
    <p:sldId id="495" r:id="rId24"/>
    <p:sldId id="394" r:id="rId25"/>
    <p:sldId id="384" r:id="rId26"/>
    <p:sldId id="383" r:id="rId27"/>
    <p:sldId id="367" r:id="rId28"/>
    <p:sldId id="395" r:id="rId29"/>
    <p:sldId id="432" r:id="rId30"/>
    <p:sldId id="437" r:id="rId31"/>
    <p:sldId id="438" r:id="rId32"/>
    <p:sldId id="439" r:id="rId33"/>
    <p:sldId id="441" r:id="rId34"/>
    <p:sldId id="440" r:id="rId35"/>
    <p:sldId id="433" r:id="rId36"/>
    <p:sldId id="435" r:id="rId37"/>
    <p:sldId id="480" r:id="rId38"/>
    <p:sldId id="479" r:id="rId39"/>
    <p:sldId id="481" r:id="rId40"/>
    <p:sldId id="482" r:id="rId41"/>
    <p:sldId id="503" r:id="rId42"/>
    <p:sldId id="497" r:id="rId43"/>
    <p:sldId id="483" r:id="rId44"/>
    <p:sldId id="504" r:id="rId45"/>
    <p:sldId id="448" r:id="rId46"/>
    <p:sldId id="485" r:id="rId47"/>
    <p:sldId id="484" r:id="rId48"/>
    <p:sldId id="496" r:id="rId49"/>
    <p:sldId id="379" r:id="rId50"/>
    <p:sldId id="378" r:id="rId51"/>
    <p:sldId id="382" r:id="rId52"/>
    <p:sldId id="442" r:id="rId53"/>
    <p:sldId id="436" r:id="rId54"/>
    <p:sldId id="421" r:id="rId55"/>
    <p:sldId id="505" r:id="rId56"/>
    <p:sldId id="420" r:id="rId57"/>
    <p:sldId id="498" r:id="rId58"/>
    <p:sldId id="396" r:id="rId59"/>
    <p:sldId id="390" r:id="rId60"/>
    <p:sldId id="425" r:id="rId61"/>
    <p:sldId id="499" r:id="rId62"/>
    <p:sldId id="443" r:id="rId63"/>
    <p:sldId id="507" r:id="rId64"/>
    <p:sldId id="508" r:id="rId65"/>
    <p:sldId id="509" r:id="rId66"/>
    <p:sldId id="510" r:id="rId67"/>
    <p:sldId id="511" r:id="rId68"/>
    <p:sldId id="512" r:id="rId69"/>
    <p:sldId id="445" r:id="rId70"/>
    <p:sldId id="473" r:id="rId71"/>
    <p:sldId id="399" r:id="rId72"/>
    <p:sldId id="450" r:id="rId73"/>
    <p:sldId id="409" r:id="rId74"/>
    <p:sldId id="410" r:id="rId75"/>
    <p:sldId id="411" r:id="rId76"/>
    <p:sldId id="412" r:id="rId77"/>
    <p:sldId id="449" r:id="rId78"/>
    <p:sldId id="444" r:id="rId79"/>
    <p:sldId id="397" r:id="rId80"/>
    <p:sldId id="519" r:id="rId81"/>
    <p:sldId id="388" r:id="rId82"/>
    <p:sldId id="500" r:id="rId83"/>
    <p:sldId id="451" r:id="rId84"/>
    <p:sldId id="513" r:id="rId85"/>
    <p:sldId id="405" r:id="rId86"/>
    <p:sldId id="408" r:id="rId87"/>
    <p:sldId id="453" r:id="rId88"/>
    <p:sldId id="514" r:id="rId89"/>
    <p:sldId id="452" r:id="rId90"/>
    <p:sldId id="520" r:id="rId91"/>
    <p:sldId id="515" r:id="rId92"/>
    <p:sldId id="516" r:id="rId93"/>
    <p:sldId id="517" r:id="rId94"/>
    <p:sldId id="493" r:id="rId95"/>
    <p:sldId id="454" r:id="rId96"/>
    <p:sldId id="455" r:id="rId97"/>
    <p:sldId id="456" r:id="rId98"/>
    <p:sldId id="457" r:id="rId99"/>
    <p:sldId id="458" r:id="rId100"/>
    <p:sldId id="459" r:id="rId101"/>
    <p:sldId id="460" r:id="rId102"/>
    <p:sldId id="461" r:id="rId103"/>
    <p:sldId id="462" r:id="rId104"/>
    <p:sldId id="521" r:id="rId105"/>
    <p:sldId id="463" r:id="rId106"/>
    <p:sldId id="464" r:id="rId107"/>
    <p:sldId id="489" r:id="rId108"/>
    <p:sldId id="465" r:id="rId109"/>
    <p:sldId id="487" r:id="rId110"/>
    <p:sldId id="466" r:id="rId111"/>
    <p:sldId id="488" r:id="rId112"/>
    <p:sldId id="467" r:id="rId113"/>
    <p:sldId id="518" r:id="rId114"/>
    <p:sldId id="256" r:id="rId115"/>
    <p:sldId id="522" r:id="rId116"/>
    <p:sldId id="468" r:id="rId117"/>
    <p:sldId id="400" r:id="rId118"/>
    <p:sldId id="469" r:id="rId119"/>
    <p:sldId id="501" r:id="rId120"/>
    <p:sldId id="491" r:id="rId121"/>
    <p:sldId id="470" r:id="rId122"/>
    <p:sldId id="471" r:id="rId123"/>
    <p:sldId id="492" r:id="rId124"/>
    <p:sldId id="486" r:id="rId125"/>
    <p:sldId id="523" r:id="rId126"/>
    <p:sldId id="472" r:id="rId127"/>
    <p:sldId id="524" r:id="rId128"/>
    <p:sldId id="426" r:id="rId129"/>
    <p:sldId id="263" r:id="rId130"/>
  </p:sldIdLst>
  <p:sldSz cx="14630400" cy="8229600"/>
  <p:notesSz cx="6858000" cy="9144000"/>
  <p:defaultTex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1C32"/>
    <a:srgbClr val="A31527"/>
    <a:srgbClr val="A21727"/>
    <a:srgbClr val="CC0000"/>
    <a:srgbClr val="CCCDCC"/>
    <a:srgbClr val="EDEEED"/>
    <a:srgbClr val="872C90"/>
    <a:srgbClr val="C51C30"/>
    <a:srgbClr val="1AA594"/>
    <a:srgbClr val="90B26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778" autoAdjust="0"/>
    <p:restoredTop sz="72727" autoAdjust="0"/>
  </p:normalViewPr>
  <p:slideViewPr>
    <p:cSldViewPr snapToGrid="0" snapToObjects="1" showGuides="1">
      <p:cViewPr varScale="1">
        <p:scale>
          <a:sx n="61" d="100"/>
          <a:sy n="61" d="100"/>
        </p:scale>
        <p:origin x="224" y="376"/>
      </p:cViewPr>
      <p:guideLst/>
    </p:cSldViewPr>
  </p:slideViewPr>
  <p:outlineViewPr>
    <p:cViewPr>
      <p:scale>
        <a:sx n="33" d="100"/>
        <a:sy n="33" d="100"/>
      </p:scale>
      <p:origin x="0" y="-20888"/>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6" d="100"/>
          <a:sy n="86" d="100"/>
        </p:scale>
        <p:origin x="3928" y="21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5" Type="http://schemas.openxmlformats.org/officeDocument/2006/relationships/slideMaster" Target="slideMasters/slideMaster1.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viewProps" Target="viewProp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theme" Target="theme/theme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notesMaster" Target="notesMasters/notesMaster1.xml"/><Relationship Id="rId136" Type="http://schemas.openxmlformats.org/officeDocument/2006/relationships/tableStyles" Target="tableStyle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handoutMaster" Target="handoutMasters/handoutMaster1.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4" Type="http://schemas.openxmlformats.org/officeDocument/2006/relationships/customXml" Target="../customXml/item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Publications</c:v>
                </c:pt>
              </c:strCache>
            </c:strRef>
          </c:tx>
          <c:spPr>
            <a:ln w="53975" cap="rnd">
              <a:solidFill>
                <a:schemeClr val="accent1"/>
              </a:solidFill>
              <a:round/>
            </a:ln>
            <a:effectLst/>
          </c:spPr>
          <c:marker>
            <c:symbol val="none"/>
          </c:marker>
          <c:xVal>
            <c:numRef>
              <c:f>Sheet1!$A$2:$A$69</c:f>
              <c:numCache>
                <c:formatCode>General</c:formatCode>
                <c:ptCount val="68"/>
                <c:pt idx="0">
                  <c:v>2017</c:v>
                </c:pt>
                <c:pt idx="1">
                  <c:v>2016</c:v>
                </c:pt>
                <c:pt idx="2">
                  <c:v>2015</c:v>
                </c:pt>
                <c:pt idx="3">
                  <c:v>2014</c:v>
                </c:pt>
                <c:pt idx="4">
                  <c:v>2013</c:v>
                </c:pt>
                <c:pt idx="5">
                  <c:v>2012</c:v>
                </c:pt>
                <c:pt idx="6">
                  <c:v>2011</c:v>
                </c:pt>
                <c:pt idx="7">
                  <c:v>2010</c:v>
                </c:pt>
                <c:pt idx="8">
                  <c:v>2009</c:v>
                </c:pt>
                <c:pt idx="9">
                  <c:v>2008</c:v>
                </c:pt>
                <c:pt idx="10">
                  <c:v>2007</c:v>
                </c:pt>
                <c:pt idx="11">
                  <c:v>2006</c:v>
                </c:pt>
                <c:pt idx="12">
                  <c:v>2005</c:v>
                </c:pt>
                <c:pt idx="13">
                  <c:v>2004</c:v>
                </c:pt>
                <c:pt idx="14">
                  <c:v>2003</c:v>
                </c:pt>
                <c:pt idx="15">
                  <c:v>2002</c:v>
                </c:pt>
                <c:pt idx="16">
                  <c:v>2001</c:v>
                </c:pt>
                <c:pt idx="17">
                  <c:v>2000</c:v>
                </c:pt>
                <c:pt idx="18">
                  <c:v>1999</c:v>
                </c:pt>
                <c:pt idx="19">
                  <c:v>1998</c:v>
                </c:pt>
                <c:pt idx="20">
                  <c:v>1997</c:v>
                </c:pt>
                <c:pt idx="21">
                  <c:v>1996</c:v>
                </c:pt>
                <c:pt idx="22">
                  <c:v>1995</c:v>
                </c:pt>
                <c:pt idx="23">
                  <c:v>1994</c:v>
                </c:pt>
                <c:pt idx="24">
                  <c:v>1993</c:v>
                </c:pt>
                <c:pt idx="25">
                  <c:v>1992</c:v>
                </c:pt>
                <c:pt idx="26">
                  <c:v>1991</c:v>
                </c:pt>
                <c:pt idx="27">
                  <c:v>1990</c:v>
                </c:pt>
                <c:pt idx="28">
                  <c:v>1989</c:v>
                </c:pt>
                <c:pt idx="29">
                  <c:v>1988</c:v>
                </c:pt>
                <c:pt idx="30">
                  <c:v>1987</c:v>
                </c:pt>
                <c:pt idx="31">
                  <c:v>1986</c:v>
                </c:pt>
                <c:pt idx="32">
                  <c:v>1985</c:v>
                </c:pt>
                <c:pt idx="33">
                  <c:v>1984</c:v>
                </c:pt>
                <c:pt idx="34">
                  <c:v>1983</c:v>
                </c:pt>
                <c:pt idx="35">
                  <c:v>1982</c:v>
                </c:pt>
                <c:pt idx="36">
                  <c:v>1981</c:v>
                </c:pt>
                <c:pt idx="37">
                  <c:v>1980</c:v>
                </c:pt>
                <c:pt idx="38">
                  <c:v>1979</c:v>
                </c:pt>
                <c:pt idx="39">
                  <c:v>1978</c:v>
                </c:pt>
                <c:pt idx="40">
                  <c:v>1977</c:v>
                </c:pt>
                <c:pt idx="41">
                  <c:v>1976</c:v>
                </c:pt>
                <c:pt idx="42">
                  <c:v>1975</c:v>
                </c:pt>
                <c:pt idx="43">
                  <c:v>1974</c:v>
                </c:pt>
                <c:pt idx="44">
                  <c:v>1973</c:v>
                </c:pt>
                <c:pt idx="45">
                  <c:v>1972</c:v>
                </c:pt>
                <c:pt idx="46">
                  <c:v>1971</c:v>
                </c:pt>
                <c:pt idx="47">
                  <c:v>1970</c:v>
                </c:pt>
                <c:pt idx="48">
                  <c:v>1969</c:v>
                </c:pt>
                <c:pt idx="49">
                  <c:v>1968</c:v>
                </c:pt>
                <c:pt idx="50">
                  <c:v>1967</c:v>
                </c:pt>
                <c:pt idx="51">
                  <c:v>1966</c:v>
                </c:pt>
                <c:pt idx="52">
                  <c:v>1965</c:v>
                </c:pt>
                <c:pt idx="53">
                  <c:v>1964</c:v>
                </c:pt>
                <c:pt idx="54">
                  <c:v>1963</c:v>
                </c:pt>
                <c:pt idx="55">
                  <c:v>1962</c:v>
                </c:pt>
                <c:pt idx="56">
                  <c:v>1961</c:v>
                </c:pt>
                <c:pt idx="57">
                  <c:v>1960</c:v>
                </c:pt>
                <c:pt idx="58">
                  <c:v>1959</c:v>
                </c:pt>
                <c:pt idx="59">
                  <c:v>1958</c:v>
                </c:pt>
                <c:pt idx="60">
                  <c:v>1957</c:v>
                </c:pt>
                <c:pt idx="61">
                  <c:v>1956</c:v>
                </c:pt>
                <c:pt idx="62">
                  <c:v>1955</c:v>
                </c:pt>
                <c:pt idx="63">
                  <c:v>1954</c:v>
                </c:pt>
                <c:pt idx="64">
                  <c:v>1953</c:v>
                </c:pt>
                <c:pt idx="65">
                  <c:v>1952</c:v>
                </c:pt>
                <c:pt idx="66">
                  <c:v>1951</c:v>
                </c:pt>
                <c:pt idx="67">
                  <c:v>1950</c:v>
                </c:pt>
              </c:numCache>
            </c:numRef>
          </c:xVal>
          <c:yVal>
            <c:numRef>
              <c:f>Sheet1!$B$2:$B$69</c:f>
              <c:numCache>
                <c:formatCode>General</c:formatCode>
                <c:ptCount val="68"/>
                <c:pt idx="0">
                  <c:v>1276522</c:v>
                </c:pt>
                <c:pt idx="1">
                  <c:v>1261783</c:v>
                </c:pt>
                <c:pt idx="2">
                  <c:v>1254016</c:v>
                </c:pt>
                <c:pt idx="3">
                  <c:v>1200915</c:v>
                </c:pt>
                <c:pt idx="4">
                  <c:v>1146143</c:v>
                </c:pt>
                <c:pt idx="5">
                  <c:v>1085934</c:v>
                </c:pt>
                <c:pt idx="6">
                  <c:v>1018269</c:v>
                </c:pt>
                <c:pt idx="7">
                  <c:v>940456</c:v>
                </c:pt>
                <c:pt idx="8">
                  <c:v>875776</c:v>
                </c:pt>
                <c:pt idx="9">
                  <c:v>835468</c:v>
                </c:pt>
                <c:pt idx="10">
                  <c:v>785063</c:v>
                </c:pt>
                <c:pt idx="11">
                  <c:v>746692</c:v>
                </c:pt>
                <c:pt idx="12">
                  <c:v>699213</c:v>
                </c:pt>
                <c:pt idx="13">
                  <c:v>638440</c:v>
                </c:pt>
                <c:pt idx="14">
                  <c:v>593419</c:v>
                </c:pt>
                <c:pt idx="15">
                  <c:v>564370</c:v>
                </c:pt>
                <c:pt idx="16">
                  <c:v>546104</c:v>
                </c:pt>
                <c:pt idx="17">
                  <c:v>531709</c:v>
                </c:pt>
                <c:pt idx="18">
                  <c:v>492869</c:v>
                </c:pt>
                <c:pt idx="19">
                  <c:v>473275</c:v>
                </c:pt>
                <c:pt idx="20">
                  <c:v>455753</c:v>
                </c:pt>
                <c:pt idx="21">
                  <c:v>458154</c:v>
                </c:pt>
                <c:pt idx="22">
                  <c:v>448613</c:v>
                </c:pt>
                <c:pt idx="23">
                  <c:v>437929</c:v>
                </c:pt>
                <c:pt idx="24">
                  <c:v>426936</c:v>
                </c:pt>
                <c:pt idx="25">
                  <c:v>417472</c:v>
                </c:pt>
                <c:pt idx="26">
                  <c:v>412630</c:v>
                </c:pt>
                <c:pt idx="27">
                  <c:v>410275</c:v>
                </c:pt>
                <c:pt idx="28">
                  <c:v>402255</c:v>
                </c:pt>
                <c:pt idx="29">
                  <c:v>386517</c:v>
                </c:pt>
                <c:pt idx="30">
                  <c:v>367554</c:v>
                </c:pt>
                <c:pt idx="31">
                  <c:v>349243</c:v>
                </c:pt>
                <c:pt idx="32">
                  <c:v>334875</c:v>
                </c:pt>
                <c:pt idx="33">
                  <c:v>317881</c:v>
                </c:pt>
                <c:pt idx="34">
                  <c:v>309110</c:v>
                </c:pt>
                <c:pt idx="35">
                  <c:v>295289</c:v>
                </c:pt>
                <c:pt idx="36">
                  <c:v>283278</c:v>
                </c:pt>
                <c:pt idx="37">
                  <c:v>280380</c:v>
                </c:pt>
                <c:pt idx="38">
                  <c:v>281792</c:v>
                </c:pt>
                <c:pt idx="39">
                  <c:v>272311</c:v>
                </c:pt>
                <c:pt idx="40">
                  <c:v>261937</c:v>
                </c:pt>
                <c:pt idx="41">
                  <c:v>254882</c:v>
                </c:pt>
                <c:pt idx="42">
                  <c:v>249129</c:v>
                </c:pt>
                <c:pt idx="43">
                  <c:v>235051</c:v>
                </c:pt>
                <c:pt idx="44">
                  <c:v>231071</c:v>
                </c:pt>
                <c:pt idx="45">
                  <c:v>227792</c:v>
                </c:pt>
                <c:pt idx="46">
                  <c:v>223603</c:v>
                </c:pt>
                <c:pt idx="47">
                  <c:v>219381</c:v>
                </c:pt>
                <c:pt idx="48">
                  <c:v>215262</c:v>
                </c:pt>
                <c:pt idx="49">
                  <c:v>208058</c:v>
                </c:pt>
                <c:pt idx="50">
                  <c:v>191956</c:v>
                </c:pt>
                <c:pt idx="51">
                  <c:v>180115</c:v>
                </c:pt>
                <c:pt idx="52">
                  <c:v>176678</c:v>
                </c:pt>
                <c:pt idx="53">
                  <c:v>162039</c:v>
                </c:pt>
                <c:pt idx="54">
                  <c:v>141435</c:v>
                </c:pt>
                <c:pt idx="55">
                  <c:v>125698</c:v>
                </c:pt>
                <c:pt idx="56">
                  <c:v>120126</c:v>
                </c:pt>
                <c:pt idx="57">
                  <c:v>112169</c:v>
                </c:pt>
                <c:pt idx="58">
                  <c:v>109982</c:v>
                </c:pt>
                <c:pt idx="59">
                  <c:v>109469</c:v>
                </c:pt>
                <c:pt idx="60">
                  <c:v>111529</c:v>
                </c:pt>
                <c:pt idx="61">
                  <c:v>107015</c:v>
                </c:pt>
                <c:pt idx="62">
                  <c:v>108532</c:v>
                </c:pt>
                <c:pt idx="63">
                  <c:v>105910</c:v>
                </c:pt>
                <c:pt idx="64">
                  <c:v>108897</c:v>
                </c:pt>
                <c:pt idx="65">
                  <c:v>108146</c:v>
                </c:pt>
                <c:pt idx="66">
                  <c:v>103785</c:v>
                </c:pt>
                <c:pt idx="67">
                  <c:v>85742</c:v>
                </c:pt>
              </c:numCache>
            </c:numRef>
          </c:yVal>
          <c:smooth val="0"/>
          <c:extLst>
            <c:ext xmlns:c16="http://schemas.microsoft.com/office/drawing/2014/chart" uri="{C3380CC4-5D6E-409C-BE32-E72D297353CC}">
              <c16:uniqueId val="{00000000-549E-BC44-A372-D3767F3257BE}"/>
            </c:ext>
          </c:extLst>
        </c:ser>
        <c:dLbls>
          <c:showLegendKey val="0"/>
          <c:showVal val="0"/>
          <c:showCatName val="0"/>
          <c:showSerName val="0"/>
          <c:showPercent val="0"/>
          <c:showBubbleSize val="0"/>
        </c:dLbls>
        <c:axId val="365520344"/>
        <c:axId val="365517992"/>
      </c:scatterChart>
      <c:valAx>
        <c:axId val="365520344"/>
        <c:scaling>
          <c:orientation val="minMax"/>
          <c:max val="2020"/>
          <c:min val="195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sz="2000" b="1" i="0" baseline="0"/>
                  <a:t>Year</a:t>
                </a:r>
              </a:p>
            </c:rich>
          </c:tx>
          <c:overlay val="0"/>
          <c:spPr>
            <a:noFill/>
            <a:ln>
              <a:noFill/>
            </a:ln>
            <a:effectLst/>
          </c:spPr>
          <c:txPr>
            <a:bodyPr rot="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1" i="0" u="none" strike="noStrike" kern="1200" baseline="0">
                <a:ln>
                  <a:noFill/>
                </a:ln>
                <a:solidFill>
                  <a:schemeClr val="tx1">
                    <a:lumMod val="65000"/>
                    <a:lumOff val="35000"/>
                  </a:schemeClr>
                </a:solidFill>
                <a:latin typeface="+mn-lt"/>
                <a:ea typeface="+mn-ea"/>
                <a:cs typeface="+mn-cs"/>
              </a:defRPr>
            </a:pPr>
            <a:endParaRPr lang="en-US"/>
          </a:p>
        </c:txPr>
        <c:crossAx val="365517992"/>
        <c:crosses val="autoZero"/>
        <c:crossBetween val="midCat"/>
      </c:valAx>
      <c:valAx>
        <c:axId val="3655179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en-US" sz="2000" b="1" i="0" baseline="0"/>
                  <a:t>Number of publications</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36552034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84B8A31-2B9F-A94B-A2CC-00F18DA57334}" type="datetimeFigureOut">
              <a:rPr lang="en-US" smtClean="0"/>
              <a:pPr/>
              <a:t>11/10/19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F0F604B-6C0D-8446-A61A-2AA75F371917}" type="slidenum">
              <a:rPr lang="en-US" smtClean="0"/>
              <a:pPr/>
              <a:t>‹#›</a:t>
            </a:fld>
            <a:endParaRPr lang="en-US" dirty="0"/>
          </a:p>
        </p:txBody>
      </p:sp>
    </p:spTree>
    <p:extLst>
      <p:ext uri="{BB962C8B-B14F-4D97-AF65-F5344CB8AC3E}">
        <p14:creationId xmlns:p14="http://schemas.microsoft.com/office/powerpoint/2010/main" val="1320943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81EC66E-FACF-7F40-AACA-BA49429FF6B3}" type="datetimeFigureOut">
              <a:rPr lang="en-US" smtClean="0"/>
              <a:pPr/>
              <a:t>11/10/19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0BDDD1B-7981-514B-B211-D97C9422D57B}" type="slidenum">
              <a:rPr lang="en-US" smtClean="0"/>
              <a:pPr/>
              <a:t>‹#›</a:t>
            </a:fld>
            <a:endParaRPr lang="en-US" dirty="0"/>
          </a:p>
        </p:txBody>
      </p:sp>
    </p:spTree>
    <p:extLst>
      <p:ext uri="{BB962C8B-B14F-4D97-AF65-F5344CB8AC3E}">
        <p14:creationId xmlns:p14="http://schemas.microsoft.com/office/powerpoint/2010/main" val="1375952119"/>
      </p:ext>
    </p:extLst>
  </p:cSld>
  <p:clrMap bg1="lt1" tx1="dk1" bg2="lt2" tx2="dk2" accent1="accent1" accent2="accent2" accent3="accent3" accent4="accent4" accent5="accent5" accent6="accent6" hlink="hlink" folHlink="folHlink"/>
  <p:notesStyle>
    <a:lvl1pPr marL="0" algn="l" defTabSz="731520" rtl="0" eaLnBrk="1" latinLnBrk="0" hangingPunct="1">
      <a:defRPr sz="1920" kern="1200">
        <a:solidFill>
          <a:schemeClr val="tx1"/>
        </a:solidFill>
        <a:latin typeface="+mn-lt"/>
        <a:ea typeface="+mn-ea"/>
        <a:cs typeface="+mn-cs"/>
      </a:defRPr>
    </a:lvl1pPr>
    <a:lvl2pPr marL="731520" algn="l" defTabSz="731520" rtl="0" eaLnBrk="1" latinLnBrk="0" hangingPunct="1">
      <a:defRPr sz="1920" kern="1200">
        <a:solidFill>
          <a:schemeClr val="tx1"/>
        </a:solidFill>
        <a:latin typeface="+mn-lt"/>
        <a:ea typeface="+mn-ea"/>
        <a:cs typeface="+mn-cs"/>
      </a:defRPr>
    </a:lvl2pPr>
    <a:lvl3pPr marL="1463040" algn="l" defTabSz="731520" rtl="0" eaLnBrk="1" latinLnBrk="0" hangingPunct="1">
      <a:defRPr sz="1920" kern="1200">
        <a:solidFill>
          <a:schemeClr val="tx1"/>
        </a:solidFill>
        <a:latin typeface="+mn-lt"/>
        <a:ea typeface="+mn-ea"/>
        <a:cs typeface="+mn-cs"/>
      </a:defRPr>
    </a:lvl3pPr>
    <a:lvl4pPr marL="2194560" algn="l" defTabSz="731520" rtl="0" eaLnBrk="1" latinLnBrk="0" hangingPunct="1">
      <a:defRPr sz="1920" kern="1200">
        <a:solidFill>
          <a:schemeClr val="tx1"/>
        </a:solidFill>
        <a:latin typeface="+mn-lt"/>
        <a:ea typeface="+mn-ea"/>
        <a:cs typeface="+mn-cs"/>
      </a:defRPr>
    </a:lvl4pPr>
    <a:lvl5pPr marL="2926080" algn="l" defTabSz="731520" rtl="0" eaLnBrk="1" latinLnBrk="0" hangingPunct="1">
      <a:defRPr sz="1920" kern="1200">
        <a:solidFill>
          <a:schemeClr val="tx1"/>
        </a:solidFill>
        <a:latin typeface="+mn-lt"/>
        <a:ea typeface="+mn-ea"/>
        <a:cs typeface="+mn-cs"/>
      </a:defRPr>
    </a:lvl5pPr>
    <a:lvl6pPr marL="3657600" algn="l" defTabSz="731520" rtl="0" eaLnBrk="1" latinLnBrk="0" hangingPunct="1">
      <a:defRPr sz="1920" kern="1200">
        <a:solidFill>
          <a:schemeClr val="tx1"/>
        </a:solidFill>
        <a:latin typeface="+mn-lt"/>
        <a:ea typeface="+mn-ea"/>
        <a:cs typeface="+mn-cs"/>
      </a:defRPr>
    </a:lvl6pPr>
    <a:lvl7pPr marL="4389120" algn="l" defTabSz="731520" rtl="0" eaLnBrk="1" latinLnBrk="0" hangingPunct="1">
      <a:defRPr sz="1920" kern="1200">
        <a:solidFill>
          <a:schemeClr val="tx1"/>
        </a:solidFill>
        <a:latin typeface="+mn-lt"/>
        <a:ea typeface="+mn-ea"/>
        <a:cs typeface="+mn-cs"/>
      </a:defRPr>
    </a:lvl7pPr>
    <a:lvl8pPr marL="5120640" algn="l" defTabSz="731520" rtl="0" eaLnBrk="1" latinLnBrk="0" hangingPunct="1">
      <a:defRPr sz="1920" kern="1200">
        <a:solidFill>
          <a:schemeClr val="tx1"/>
        </a:solidFill>
        <a:latin typeface="+mn-lt"/>
        <a:ea typeface="+mn-ea"/>
        <a:cs typeface="+mn-cs"/>
      </a:defRPr>
    </a:lvl8pPr>
    <a:lvl9pPr marL="5852160" algn="l" defTabSz="73152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s://en.wikipedia.org/wiki/Ecological_fallacy#cite_note-1" TargetMode="External"/><Relationship Id="rId2" Type="http://schemas.openxmlformats.org/officeDocument/2006/relationships/slide" Target="../slides/slide123.xml"/><Relationship Id="rId1" Type="http://schemas.openxmlformats.org/officeDocument/2006/relationships/notesMaster" Target="../notesMasters/notesMaster1.xml"/><Relationship Id="rId6" Type="http://schemas.openxmlformats.org/officeDocument/2006/relationships/hyperlink" Target="https://en.wikipedia.org/wiki/Inference" TargetMode="External"/><Relationship Id="rId5" Type="http://schemas.openxmlformats.org/officeDocument/2006/relationships/hyperlink" Target="https://en.wikipedia.org/wiki/Statistic" TargetMode="External"/><Relationship Id="rId4" Type="http://schemas.openxmlformats.org/officeDocument/2006/relationships/hyperlink" Target="https://en.wikipedia.org/wiki/Formal_fallacy" TargetMode="Externa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atalogofbias.org/"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nejm.org/doi/full/10.1056/NEJMp1516803"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www.amazon.com/Deadly-Medicine-Thousands-Patients-Americas/dp/0684804174"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bmj.com/cgi/content/full/310/6987/1122"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mcw.libguides.com/EBM/PICO"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www.cebm.net/critical-appraisal/" TargetMode="External"/><Relationship Id="rId4" Type="http://schemas.openxmlformats.org/officeDocument/2006/relationships/hyperlink" Target="http://mcw.libguides.com/EBM/search"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8" Type="http://schemas.openxmlformats.org/officeDocument/2006/relationships/hyperlink" Target="https://en.wikipedia.org/wiki/Health_effects_of_tobacco" TargetMode="External"/><Relationship Id="rId3" Type="http://schemas.openxmlformats.org/officeDocument/2006/relationships/hyperlink" Target="https://en.wikipedia.org/wiki/Tobacco_advertising" TargetMode="External"/><Relationship Id="rId7" Type="http://schemas.openxmlformats.org/officeDocument/2006/relationships/hyperlink" Target="https://en.wikipedia.org/wiki/Lung_cancer"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en.wikipedia.org/wiki/Cigarettes" TargetMode="External"/><Relationship Id="rId5" Type="http://schemas.openxmlformats.org/officeDocument/2006/relationships/hyperlink" Target="https://en.wikipedia.org/wiki/Tobacco_industry" TargetMode="External"/><Relationship Id="rId4" Type="http://schemas.openxmlformats.org/officeDocument/2006/relationships/hyperlink" Target="https://en.wikipedia.org/wiki/Tobacco"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en.wikipedia.org/wiki/Effect_size"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s://en.wikipedia.org/wiki/Biological_plausibility" TargetMode="External"/><Relationship Id="rId5" Type="http://schemas.openxmlformats.org/officeDocument/2006/relationships/hyperlink" Target="https://en.wikipedia.org/wiki/Bradford_Hill_criteria#cite_note-bh65-1" TargetMode="External"/><Relationship Id="rId4" Type="http://schemas.openxmlformats.org/officeDocument/2006/relationships/hyperlink" Target="https://en.wikipedia.org/wiki/Reproducibility"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dan.corlan.net/medline-trend.html"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www.ncbi.nlm.nih.gov/pmc/articles/PMC2629368/"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research.library.gsu.edu/c.php?g=115556&amp;p=752623"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retractionwatch.com/" TargetMode="External"/><Relationship Id="rId2" Type="http://schemas.openxmlformats.org/officeDocument/2006/relationships/slide" Target="../slides/slide56.xml"/><Relationship Id="rId1" Type="http://schemas.openxmlformats.org/officeDocument/2006/relationships/notesMaster" Target="../notesMasters/notesMaster1.xml"/><Relationship Id="rId4" Type="http://schemas.openxmlformats.org/officeDocument/2006/relationships/hyperlink" Target="https://doi.org/10.1371/journal.pmed.0020124" TargetMode="Externa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newonlinecourses.science.psu.edu/stat507/node/34/"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Instrumentalism"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i.org/10.1007/s11606-019-05032-4"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jamaevidence-mhmedical-com.ezproxy.lib.utah.edu/content.aspx?bookid=845&amp;sectionid=129973061"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920" kern="1200" dirty="0">
                <a:solidFill>
                  <a:schemeClr val="tx1"/>
                </a:solidFill>
                <a:effectLst/>
                <a:latin typeface="+mn-lt"/>
                <a:ea typeface="+mn-ea"/>
                <a:cs typeface="+mn-cs"/>
              </a:rPr>
              <a:t>Notes for handoff: schedule in HSEB, show interns the guardsman shuttle (=quickest way back and forth from the VA)</a:t>
            </a:r>
          </a:p>
        </p:txBody>
      </p:sp>
      <p:sp>
        <p:nvSpPr>
          <p:cNvPr id="4" name="Slide Number Placeholder 3"/>
          <p:cNvSpPr>
            <a:spLocks noGrp="1"/>
          </p:cNvSpPr>
          <p:nvPr>
            <p:ph type="sldNum" sz="quarter" idx="5"/>
          </p:nvPr>
        </p:nvSpPr>
        <p:spPr/>
        <p:txBody>
          <a:bodyPr/>
          <a:lstStyle/>
          <a:p>
            <a:fld id="{60BDDD1B-7981-514B-B211-D97C9422D57B}" type="slidenum">
              <a:rPr lang="en-US" smtClean="0"/>
              <a:pPr/>
              <a:t>1</a:t>
            </a:fld>
            <a:endParaRPr lang="en-US" dirty="0"/>
          </a:p>
        </p:txBody>
      </p:sp>
    </p:spTree>
    <p:extLst>
      <p:ext uri="{BB962C8B-B14F-4D97-AF65-F5344CB8AC3E}">
        <p14:creationId xmlns:p14="http://schemas.microsoft.com/office/powerpoint/2010/main" val="5333585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b="0" kern="1200" dirty="0">
                <a:solidFill>
                  <a:schemeClr val="tx1"/>
                </a:solidFill>
                <a:effectLst/>
                <a:latin typeface="+mn-lt"/>
                <a:ea typeface="+mn-ea"/>
                <a:cs typeface="+mn-cs"/>
              </a:rPr>
              <a:t>Ask</a:t>
            </a:r>
            <a:r>
              <a:rPr lang="en-US" sz="1920" b="0" kern="1200" baseline="0" dirty="0">
                <a:solidFill>
                  <a:schemeClr val="tx1"/>
                </a:solidFill>
                <a:effectLst/>
                <a:latin typeface="+mn-lt"/>
                <a:ea typeface="+mn-ea"/>
                <a:cs typeface="+mn-cs"/>
              </a:rPr>
              <a:t> this question – what did you gut say the answer is? Are you sure?</a:t>
            </a:r>
          </a:p>
          <a:p>
            <a:endParaRPr lang="en-US" sz="1920" b="0" kern="1200" baseline="0" dirty="0">
              <a:solidFill>
                <a:schemeClr val="tx1"/>
              </a:solidFill>
              <a:effectLst/>
              <a:latin typeface="+mn-lt"/>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1920" b="0" kern="1200" baseline="0" dirty="0">
                <a:solidFill>
                  <a:schemeClr val="tx1"/>
                </a:solidFill>
                <a:effectLst/>
                <a:latin typeface="+mn-lt"/>
                <a:ea typeface="+mn-ea"/>
                <a:cs typeface="+mn-cs"/>
              </a:rPr>
              <a:t>(this is called a cognitive reflection test) </a:t>
            </a:r>
          </a:p>
          <a:p>
            <a:endParaRPr lang="en-US" sz="1920" b="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0BDDD1B-7981-514B-B211-D97C9422D57B}" type="slidenum">
              <a:rPr lang="en-US" smtClean="0"/>
              <a:pPr/>
              <a:t>10</a:t>
            </a:fld>
            <a:endParaRPr lang="en-US" dirty="0"/>
          </a:p>
        </p:txBody>
      </p:sp>
    </p:spTree>
    <p:extLst>
      <p:ext uri="{BB962C8B-B14F-4D97-AF65-F5344CB8AC3E}">
        <p14:creationId xmlns:p14="http://schemas.microsoft.com/office/powerpoint/2010/main" val="8597200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92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0BDDD1B-7981-514B-B211-D97C9422D57B}" type="slidenum">
              <a:rPr lang="en-US" smtClean="0"/>
              <a:pPr/>
              <a:t>100</a:t>
            </a:fld>
            <a:endParaRPr lang="en-US"/>
          </a:p>
        </p:txBody>
      </p:sp>
    </p:spTree>
    <p:extLst>
      <p:ext uri="{BB962C8B-B14F-4D97-AF65-F5344CB8AC3E}">
        <p14:creationId xmlns:p14="http://schemas.microsoft.com/office/powerpoint/2010/main" val="170459052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 them know to use any resources (</a:t>
            </a:r>
            <a:r>
              <a:rPr lang="en-US" err="1"/>
              <a:t>eg.</a:t>
            </a:r>
            <a:r>
              <a:rPr lang="en-US"/>
              <a:t> MD Calc</a:t>
            </a:r>
          </a:p>
        </p:txBody>
      </p:sp>
      <p:sp>
        <p:nvSpPr>
          <p:cNvPr id="4" name="Slide Number Placeholder 3"/>
          <p:cNvSpPr>
            <a:spLocks noGrp="1"/>
          </p:cNvSpPr>
          <p:nvPr>
            <p:ph type="sldNum" sz="quarter" idx="5"/>
          </p:nvPr>
        </p:nvSpPr>
        <p:spPr/>
        <p:txBody>
          <a:bodyPr/>
          <a:lstStyle/>
          <a:p>
            <a:fld id="{60BDDD1B-7981-514B-B211-D97C9422D57B}" type="slidenum">
              <a:rPr lang="en-US" smtClean="0"/>
              <a:pPr/>
              <a:t>101</a:t>
            </a:fld>
            <a:endParaRPr lang="en-US"/>
          </a:p>
        </p:txBody>
      </p:sp>
    </p:spTree>
    <p:extLst>
      <p:ext uri="{BB962C8B-B14F-4D97-AF65-F5344CB8AC3E}">
        <p14:creationId xmlns:p14="http://schemas.microsoft.com/office/powerpoint/2010/main" val="105892509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kern="1200">
                <a:solidFill>
                  <a:schemeClr val="tx1"/>
                </a:solidFill>
                <a:effectLst/>
                <a:latin typeface="+mn-lt"/>
                <a:ea typeface="+mn-ea"/>
                <a:cs typeface="+mn-cs"/>
              </a:rPr>
              <a:t>Why PERC Negative = no further testing? </a:t>
            </a:r>
          </a:p>
          <a:p>
            <a:endParaRPr lang="en-US" sz="1920" kern="1200">
              <a:solidFill>
                <a:schemeClr val="tx1"/>
              </a:solidFill>
              <a:effectLst/>
              <a:latin typeface="+mn-lt"/>
              <a:ea typeface="+mn-ea"/>
              <a:cs typeface="+mn-cs"/>
            </a:endParaRPr>
          </a:p>
          <a:p>
            <a:r>
              <a:rPr lang="en-US" sz="1920" kern="1200">
                <a:solidFill>
                  <a:schemeClr val="tx1"/>
                </a:solidFill>
                <a:effectLst/>
                <a:latin typeface="+mn-lt"/>
                <a:ea typeface="+mn-ea"/>
                <a:cs typeface="+mn-cs"/>
              </a:rPr>
              <a:t>Why high risk by simplified wells = straight to PE? </a:t>
            </a:r>
          </a:p>
          <a:p>
            <a:endParaRPr lang="en-US" sz="1920" kern="1200">
              <a:solidFill>
                <a:schemeClr val="tx1"/>
              </a:solidFill>
              <a:effectLst/>
              <a:latin typeface="+mn-lt"/>
              <a:ea typeface="+mn-ea"/>
              <a:cs typeface="+mn-cs"/>
            </a:endParaRPr>
          </a:p>
          <a:p>
            <a:endParaRPr lang="en-US" sz="192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0BDDD1B-7981-514B-B211-D97C9422D57B}" type="slidenum">
              <a:rPr lang="en-US" smtClean="0"/>
              <a:pPr/>
              <a:t>102</a:t>
            </a:fld>
            <a:endParaRPr lang="en-US"/>
          </a:p>
        </p:txBody>
      </p:sp>
    </p:spTree>
    <p:extLst>
      <p:ext uri="{BB962C8B-B14F-4D97-AF65-F5344CB8AC3E}">
        <p14:creationId xmlns:p14="http://schemas.microsoft.com/office/powerpoint/2010/main" val="83576194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kern="1200" dirty="0">
                <a:solidFill>
                  <a:schemeClr val="tx1"/>
                </a:solidFill>
                <a:effectLst/>
                <a:latin typeface="+mn-lt"/>
                <a:ea typeface="+mn-ea"/>
                <a:cs typeface="+mn-cs"/>
              </a:rPr>
              <a:t>So far to the left that it’s not worth testing.  = we are BELOW the testing threshold for </a:t>
            </a:r>
            <a:r>
              <a:rPr lang="en-US" sz="1920" kern="1200" dirty="0" err="1">
                <a:solidFill>
                  <a:schemeClr val="tx1"/>
                </a:solidFill>
                <a:effectLst/>
                <a:latin typeface="+mn-lt"/>
                <a:ea typeface="+mn-ea"/>
                <a:cs typeface="+mn-cs"/>
              </a:rPr>
              <a:t>DDimer</a:t>
            </a:r>
            <a:endParaRPr lang="en-US" sz="1920" kern="1200" dirty="0">
              <a:solidFill>
                <a:schemeClr val="tx1"/>
              </a:solidFill>
              <a:effectLst/>
              <a:latin typeface="+mn-lt"/>
              <a:ea typeface="+mn-ea"/>
              <a:cs typeface="+mn-cs"/>
            </a:endParaRPr>
          </a:p>
          <a:p>
            <a:endParaRPr lang="en-US" sz="1920" kern="1200" dirty="0">
              <a:solidFill>
                <a:schemeClr val="tx1"/>
              </a:solidFill>
              <a:effectLst/>
              <a:latin typeface="+mn-lt"/>
              <a:ea typeface="+mn-ea"/>
              <a:cs typeface="+mn-cs"/>
            </a:endParaRPr>
          </a:p>
          <a:p>
            <a:r>
              <a:rPr lang="en-US" dirty="0"/>
              <a:t>Diagnosis is usually not a binary decision (</a:t>
            </a:r>
            <a:r>
              <a:rPr lang="en-US" dirty="0" err="1"/>
              <a:t>ie</a:t>
            </a:r>
            <a:r>
              <a:rPr lang="en-US" dirty="0"/>
              <a:t>, true of false) turning on a single datum, but a dynamic probabilistic assessment. </a:t>
            </a: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Further testing outside the middle will only lead to confusion (probably false positives and negatives)</a:t>
            </a:r>
          </a:p>
          <a:p>
            <a:endParaRPr lang="en-US" sz="1920" kern="1200" dirty="0">
              <a:solidFill>
                <a:schemeClr val="tx1"/>
              </a:solidFill>
              <a:effectLst/>
              <a:latin typeface="+mn-lt"/>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1920" kern="1200" dirty="0">
                <a:solidFill>
                  <a:schemeClr val="tx1"/>
                </a:solidFill>
                <a:effectLst/>
                <a:latin typeface="+mn-lt"/>
                <a:ea typeface="+mn-ea"/>
                <a:cs typeface="+mn-cs"/>
              </a:rPr>
              <a:t>Using the probability of diagnosis line, pretest probability, posttest probability, diagnostic testing threshold, and treatment thresholds explain how a physician considers a diagnosis and what they should do about it (figure 10-2).  What causes these thresholds to move up or down?  (the safer and cheaper the test or Tx, down; the worse the result of the disease, down; if you would do nothing about the diagnosis, way up) </a:t>
            </a:r>
            <a:r>
              <a:rPr lang="en-US" sz="1920" i="1" kern="1200" dirty="0">
                <a:solidFill>
                  <a:schemeClr val="tx1"/>
                </a:solidFill>
                <a:effectLst/>
                <a:latin typeface="+mn-lt"/>
                <a:ea typeface="+mn-ea"/>
                <a:cs typeface="+mn-cs"/>
              </a:rPr>
              <a:t>LRs don’t help if your </a:t>
            </a:r>
            <a:r>
              <a:rPr lang="en-US" sz="1920" i="1" kern="1200" dirty="0" err="1">
                <a:solidFill>
                  <a:schemeClr val="tx1"/>
                </a:solidFill>
                <a:effectLst/>
                <a:latin typeface="+mn-lt"/>
                <a:ea typeface="+mn-ea"/>
                <a:cs typeface="+mn-cs"/>
              </a:rPr>
              <a:t>PreTP</a:t>
            </a:r>
            <a:r>
              <a:rPr lang="en-US" sz="1920" i="1" kern="1200" dirty="0">
                <a:solidFill>
                  <a:schemeClr val="tx1"/>
                </a:solidFill>
                <a:effectLst/>
                <a:latin typeface="+mn-lt"/>
                <a:ea typeface="+mn-ea"/>
                <a:cs typeface="+mn-cs"/>
              </a:rPr>
              <a:t> is close to 1 or 0 on this line.  They only help stratify when the diagnosis is possible but uncertain.</a:t>
            </a:r>
            <a:endParaRPr lang="en-US" sz="1920" kern="1200" dirty="0">
              <a:solidFill>
                <a:schemeClr val="tx1"/>
              </a:solidFill>
              <a:effectLst/>
              <a:latin typeface="+mn-lt"/>
              <a:ea typeface="+mn-ea"/>
              <a:cs typeface="+mn-cs"/>
            </a:endParaRP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What causes these thresholds to move up or down?  (the safer and cheaper the test or Tx, down; the worse the result of the disease, down; if you would do nothing about the diagnosis, way up).  A better test = wider range between the thresholds. </a:t>
            </a:r>
          </a:p>
          <a:p>
            <a:endParaRPr lang="en-US" sz="1920" i="1" kern="1200" dirty="0">
              <a:solidFill>
                <a:schemeClr val="tx1"/>
              </a:solidFill>
              <a:effectLst/>
              <a:latin typeface="+mn-lt"/>
              <a:ea typeface="+mn-ea"/>
              <a:cs typeface="+mn-cs"/>
            </a:endParaRPr>
          </a:p>
          <a:p>
            <a:r>
              <a:rPr lang="en-US" sz="1920" i="1" kern="1200" dirty="0">
                <a:solidFill>
                  <a:schemeClr val="tx1"/>
                </a:solidFill>
                <a:effectLst/>
                <a:latin typeface="+mn-lt"/>
                <a:ea typeface="+mn-ea"/>
                <a:cs typeface="+mn-cs"/>
              </a:rPr>
              <a:t>LRs don’t help if your </a:t>
            </a:r>
            <a:r>
              <a:rPr lang="en-US" sz="1920" i="1" kern="1200" dirty="0" err="1">
                <a:solidFill>
                  <a:schemeClr val="tx1"/>
                </a:solidFill>
                <a:effectLst/>
                <a:latin typeface="+mn-lt"/>
                <a:ea typeface="+mn-ea"/>
                <a:cs typeface="+mn-cs"/>
              </a:rPr>
              <a:t>PreTP</a:t>
            </a:r>
            <a:r>
              <a:rPr lang="en-US" sz="1920" i="1" kern="1200" dirty="0">
                <a:solidFill>
                  <a:schemeClr val="tx1"/>
                </a:solidFill>
                <a:effectLst/>
                <a:latin typeface="+mn-lt"/>
                <a:ea typeface="+mn-ea"/>
                <a:cs typeface="+mn-cs"/>
              </a:rPr>
              <a:t> is close to 1 or 0 on this line.  They only help stratify when the diagnosis is possible but uncertain.</a:t>
            </a:r>
            <a:br>
              <a:rPr lang="en-US" sz="1920" kern="1200" dirty="0">
                <a:solidFill>
                  <a:schemeClr val="tx1"/>
                </a:solidFill>
                <a:effectLst/>
                <a:latin typeface="+mn-lt"/>
                <a:ea typeface="+mn-ea"/>
                <a:cs typeface="+mn-cs"/>
              </a:rPr>
            </a:br>
            <a:endParaRPr lang="en-US" sz="1920" kern="1200" dirty="0">
              <a:solidFill>
                <a:schemeClr val="tx1"/>
              </a:solidFill>
              <a:effectLst/>
              <a:latin typeface="+mn-lt"/>
              <a:ea typeface="+mn-ea"/>
              <a:cs typeface="+mn-cs"/>
            </a:endParaRPr>
          </a:p>
          <a:p>
            <a:endParaRPr lang="en-US" sz="192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0BDDD1B-7981-514B-B211-D97C9422D57B}" type="slidenum">
              <a:rPr lang="en-US" smtClean="0"/>
              <a:pPr/>
              <a:t>103</a:t>
            </a:fld>
            <a:endParaRPr lang="en-US"/>
          </a:p>
        </p:txBody>
      </p:sp>
    </p:spTree>
    <p:extLst>
      <p:ext uri="{BB962C8B-B14F-4D97-AF65-F5344CB8AC3E}">
        <p14:creationId xmlns:p14="http://schemas.microsoft.com/office/powerpoint/2010/main" val="397575720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kern="1200" dirty="0">
                <a:solidFill>
                  <a:schemeClr val="tx1"/>
                </a:solidFill>
                <a:effectLst/>
                <a:latin typeface="+mn-lt"/>
                <a:ea typeface="+mn-ea"/>
                <a:cs typeface="+mn-cs"/>
              </a:rPr>
              <a:t>Why PERC Negative = no further testing? Even positive </a:t>
            </a:r>
            <a:r>
              <a:rPr lang="en-US" sz="1920" kern="1200" dirty="0" err="1">
                <a:solidFill>
                  <a:schemeClr val="tx1"/>
                </a:solidFill>
                <a:effectLst/>
                <a:latin typeface="+mn-lt"/>
                <a:ea typeface="+mn-ea"/>
                <a:cs typeface="+mn-cs"/>
              </a:rPr>
              <a:t>ddimer</a:t>
            </a:r>
            <a:r>
              <a:rPr lang="en-US" sz="1920" kern="1200" dirty="0">
                <a:solidFill>
                  <a:schemeClr val="tx1"/>
                </a:solidFill>
                <a:effectLst/>
                <a:latin typeface="+mn-lt"/>
                <a:ea typeface="+mn-ea"/>
                <a:cs typeface="+mn-cs"/>
              </a:rPr>
              <a:t> isn’t going to make me get a CT </a:t>
            </a:r>
          </a:p>
          <a:p>
            <a:endParaRPr lang="en-US" sz="1920" kern="1200" dirty="0">
              <a:solidFill>
                <a:schemeClr val="tx1"/>
              </a:solidFill>
              <a:effectLst/>
              <a:latin typeface="+mn-lt"/>
              <a:ea typeface="+mn-ea"/>
              <a:cs typeface="+mn-cs"/>
            </a:endParaRP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2% is the most common acceptable miss rate in the ED – though, it begs the question of how bad it would be to miss a PE? Is this the same in call cases? Thus, should the algorithm change depending on the circumstance?</a:t>
            </a:r>
          </a:p>
          <a:p>
            <a:endParaRPr lang="en-US" sz="1920" kern="1200" dirty="0">
              <a:solidFill>
                <a:schemeClr val="tx1"/>
              </a:solidFill>
              <a:effectLst/>
              <a:latin typeface="+mn-lt"/>
              <a:ea typeface="+mn-ea"/>
              <a:cs typeface="+mn-cs"/>
            </a:endParaRP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PERC negative is probably WAY under 2% (that was just the limitation based on the size of study. </a:t>
            </a: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Why high risk by simplified wells = straight to PE? </a:t>
            </a:r>
          </a:p>
        </p:txBody>
      </p:sp>
      <p:sp>
        <p:nvSpPr>
          <p:cNvPr id="4" name="Slide Number Placeholder 3"/>
          <p:cNvSpPr>
            <a:spLocks noGrp="1"/>
          </p:cNvSpPr>
          <p:nvPr>
            <p:ph type="sldNum" sz="quarter" idx="10"/>
          </p:nvPr>
        </p:nvSpPr>
        <p:spPr/>
        <p:txBody>
          <a:bodyPr/>
          <a:lstStyle/>
          <a:p>
            <a:fld id="{60BDDD1B-7981-514B-B211-D97C9422D57B}" type="slidenum">
              <a:rPr lang="en-US" smtClean="0"/>
              <a:pPr/>
              <a:t>104</a:t>
            </a:fld>
            <a:endParaRPr lang="en-US"/>
          </a:p>
        </p:txBody>
      </p:sp>
    </p:spTree>
    <p:extLst>
      <p:ext uri="{BB962C8B-B14F-4D97-AF65-F5344CB8AC3E}">
        <p14:creationId xmlns:p14="http://schemas.microsoft.com/office/powerpoint/2010/main" val="368411103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0BDDD1B-7981-514B-B211-D97C9422D57B}" type="slidenum">
              <a:rPr lang="en-US" smtClean="0"/>
              <a:pPr/>
              <a:t>105</a:t>
            </a:fld>
            <a:endParaRPr lang="en-US"/>
          </a:p>
        </p:txBody>
      </p:sp>
    </p:spTree>
    <p:extLst>
      <p:ext uri="{BB962C8B-B14F-4D97-AF65-F5344CB8AC3E}">
        <p14:creationId xmlns:p14="http://schemas.microsoft.com/office/powerpoint/2010/main" val="64354370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kern="1200">
                <a:solidFill>
                  <a:schemeClr val="tx1"/>
                </a:solidFill>
                <a:effectLst/>
                <a:latin typeface="+mn-lt"/>
                <a:ea typeface="+mn-ea"/>
                <a:cs typeface="+mn-cs"/>
              </a:rPr>
              <a:t>Why high risk by simplified wells = straight to CT Pulmonary Angiogram? Still a 10% chance of PE even with a negative </a:t>
            </a:r>
            <a:r>
              <a:rPr lang="en-US" sz="1920" kern="1200" err="1">
                <a:solidFill>
                  <a:schemeClr val="tx1"/>
                </a:solidFill>
                <a:effectLst/>
                <a:latin typeface="+mn-lt"/>
                <a:ea typeface="+mn-ea"/>
                <a:cs typeface="+mn-cs"/>
              </a:rPr>
              <a:t>DDimer</a:t>
            </a:r>
            <a:r>
              <a:rPr lang="en-US" sz="1920" kern="120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60BDDD1B-7981-514B-B211-D97C9422D57B}" type="slidenum">
              <a:rPr lang="en-US" smtClean="0"/>
              <a:pPr/>
              <a:t>106</a:t>
            </a:fld>
            <a:endParaRPr lang="en-US"/>
          </a:p>
        </p:txBody>
      </p:sp>
    </p:spTree>
    <p:extLst>
      <p:ext uri="{BB962C8B-B14F-4D97-AF65-F5344CB8AC3E}">
        <p14:creationId xmlns:p14="http://schemas.microsoft.com/office/powerpoint/2010/main" val="54613863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kern="1200">
                <a:solidFill>
                  <a:schemeClr val="tx1"/>
                </a:solidFill>
                <a:effectLst/>
                <a:latin typeface="+mn-lt"/>
                <a:ea typeface="+mn-ea"/>
                <a:cs typeface="+mn-cs"/>
              </a:rPr>
              <a:t>Download MD Calc app </a:t>
            </a:r>
            <a:endParaRPr lang="en-US"/>
          </a:p>
        </p:txBody>
      </p:sp>
      <p:sp>
        <p:nvSpPr>
          <p:cNvPr id="4" name="Slide Number Placeholder 3"/>
          <p:cNvSpPr>
            <a:spLocks noGrp="1"/>
          </p:cNvSpPr>
          <p:nvPr>
            <p:ph type="sldNum" sz="quarter" idx="5"/>
          </p:nvPr>
        </p:nvSpPr>
        <p:spPr/>
        <p:txBody>
          <a:bodyPr/>
          <a:lstStyle/>
          <a:p>
            <a:fld id="{60BDDD1B-7981-514B-B211-D97C9422D57B}" type="slidenum">
              <a:rPr lang="en-US" smtClean="0"/>
              <a:pPr/>
              <a:t>107</a:t>
            </a:fld>
            <a:endParaRPr lang="en-US"/>
          </a:p>
        </p:txBody>
      </p:sp>
    </p:spTree>
    <p:extLst>
      <p:ext uri="{BB962C8B-B14F-4D97-AF65-F5344CB8AC3E}">
        <p14:creationId xmlns:p14="http://schemas.microsoft.com/office/powerpoint/2010/main" val="368105611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kern="1200">
                <a:solidFill>
                  <a:schemeClr val="tx1"/>
                </a:solidFill>
                <a:effectLst/>
                <a:latin typeface="+mn-lt"/>
                <a:ea typeface="+mn-ea"/>
                <a:cs typeface="+mn-cs"/>
              </a:rPr>
              <a:t>Why PERC Negative = no further testing? </a:t>
            </a:r>
          </a:p>
          <a:p>
            <a:endParaRPr lang="en-US" sz="1920" kern="1200">
              <a:solidFill>
                <a:schemeClr val="tx1"/>
              </a:solidFill>
              <a:effectLst/>
              <a:latin typeface="+mn-lt"/>
              <a:ea typeface="+mn-ea"/>
              <a:cs typeface="+mn-cs"/>
            </a:endParaRPr>
          </a:p>
          <a:p>
            <a:r>
              <a:rPr lang="en-US" sz="1920" kern="1200">
                <a:solidFill>
                  <a:schemeClr val="tx1"/>
                </a:solidFill>
                <a:effectLst/>
                <a:latin typeface="+mn-lt"/>
                <a:ea typeface="+mn-ea"/>
                <a:cs typeface="+mn-cs"/>
              </a:rPr>
              <a:t>Why high risk by simplified wells = straight to PE? Still a 10% chance of PE even with a negative </a:t>
            </a:r>
            <a:r>
              <a:rPr lang="en-US" sz="1920" kern="1200" err="1">
                <a:solidFill>
                  <a:schemeClr val="tx1"/>
                </a:solidFill>
                <a:effectLst/>
                <a:latin typeface="+mn-lt"/>
                <a:ea typeface="+mn-ea"/>
                <a:cs typeface="+mn-cs"/>
              </a:rPr>
              <a:t>DDimer</a:t>
            </a:r>
            <a:r>
              <a:rPr lang="en-US" sz="1920" kern="1200">
                <a:solidFill>
                  <a:schemeClr val="tx1"/>
                </a:solidFill>
                <a:effectLst/>
                <a:latin typeface="+mn-lt"/>
                <a:ea typeface="+mn-ea"/>
                <a:cs typeface="+mn-cs"/>
              </a:rPr>
              <a:t> </a:t>
            </a:r>
          </a:p>
          <a:p>
            <a:endParaRPr lang="en-US" sz="1920" kern="1200">
              <a:solidFill>
                <a:schemeClr val="tx1"/>
              </a:solidFill>
              <a:effectLst/>
              <a:latin typeface="+mn-lt"/>
              <a:ea typeface="+mn-ea"/>
              <a:cs typeface="+mn-cs"/>
            </a:endParaRPr>
          </a:p>
          <a:p>
            <a:r>
              <a:rPr lang="en-US" sz="1920" kern="1200">
                <a:solidFill>
                  <a:schemeClr val="tx1"/>
                </a:solidFill>
                <a:effectLst/>
                <a:latin typeface="+mn-lt"/>
                <a:ea typeface="+mn-ea"/>
                <a:cs typeface="+mn-cs"/>
              </a:rPr>
              <a:t>2% is the miss rate that is acceptable in the ED. </a:t>
            </a:r>
          </a:p>
        </p:txBody>
      </p:sp>
      <p:sp>
        <p:nvSpPr>
          <p:cNvPr id="4" name="Slide Number Placeholder 3"/>
          <p:cNvSpPr>
            <a:spLocks noGrp="1"/>
          </p:cNvSpPr>
          <p:nvPr>
            <p:ph type="sldNum" sz="quarter" idx="10"/>
          </p:nvPr>
        </p:nvSpPr>
        <p:spPr/>
        <p:txBody>
          <a:bodyPr/>
          <a:lstStyle/>
          <a:p>
            <a:fld id="{60BDDD1B-7981-514B-B211-D97C9422D57B}" type="slidenum">
              <a:rPr lang="en-US" smtClean="0"/>
              <a:pPr/>
              <a:t>108</a:t>
            </a:fld>
            <a:endParaRPr lang="en-US"/>
          </a:p>
        </p:txBody>
      </p:sp>
    </p:spTree>
    <p:extLst>
      <p:ext uri="{BB962C8B-B14F-4D97-AF65-F5344CB8AC3E}">
        <p14:creationId xmlns:p14="http://schemas.microsoft.com/office/powerpoint/2010/main" val="59036297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920" i="1" kern="1200" dirty="0">
              <a:solidFill>
                <a:schemeClr val="tx1"/>
              </a:solidFill>
              <a:effectLst/>
              <a:latin typeface="+mn-lt"/>
              <a:ea typeface="+mn-ea"/>
              <a:cs typeface="+mn-cs"/>
            </a:endParaRPr>
          </a:p>
          <a:p>
            <a:endParaRPr lang="en-US" sz="1920" i="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0BDDD1B-7981-514B-B211-D97C9422D57B}" type="slidenum">
              <a:rPr lang="en-US" smtClean="0"/>
              <a:pPr/>
              <a:t>109</a:t>
            </a:fld>
            <a:endParaRPr lang="en-US"/>
          </a:p>
        </p:txBody>
      </p:sp>
    </p:spTree>
    <p:extLst>
      <p:ext uri="{BB962C8B-B14F-4D97-AF65-F5344CB8AC3E}">
        <p14:creationId xmlns:p14="http://schemas.microsoft.com/office/powerpoint/2010/main" val="353548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b="0" kern="1200" dirty="0">
                <a:solidFill>
                  <a:schemeClr val="tx1"/>
                </a:solidFill>
                <a:effectLst/>
                <a:latin typeface="+mn-lt"/>
                <a:ea typeface="+mn-ea"/>
                <a:cs typeface="+mn-cs"/>
              </a:rPr>
              <a:t>Ask</a:t>
            </a:r>
            <a:r>
              <a:rPr lang="en-US" sz="1920" b="0" kern="1200" baseline="0" dirty="0">
                <a:solidFill>
                  <a:schemeClr val="tx1"/>
                </a:solidFill>
                <a:effectLst/>
                <a:latin typeface="+mn-lt"/>
                <a:ea typeface="+mn-ea"/>
                <a:cs typeface="+mn-cs"/>
              </a:rPr>
              <a:t> this question – what did you gut say the answer is? Are you sure?</a:t>
            </a:r>
          </a:p>
          <a:p>
            <a:endParaRPr lang="en-US" sz="1920" b="0" kern="1200" baseline="0" dirty="0">
              <a:solidFill>
                <a:schemeClr val="tx1"/>
              </a:solidFill>
              <a:effectLst/>
              <a:latin typeface="+mn-lt"/>
              <a:ea typeface="+mn-ea"/>
              <a:cs typeface="+mn-cs"/>
            </a:endParaRPr>
          </a:p>
          <a:p>
            <a:r>
              <a:rPr lang="en-US" sz="1920" b="1" kern="1200" dirty="0">
                <a:solidFill>
                  <a:schemeClr val="tx1"/>
                </a:solidFill>
                <a:effectLst/>
                <a:latin typeface="+mn-lt"/>
                <a:ea typeface="+mn-ea"/>
                <a:cs typeface="+mn-cs"/>
              </a:rPr>
              <a:t>Dual Process Theory: </a:t>
            </a:r>
          </a:p>
          <a:p>
            <a:r>
              <a:rPr lang="en-US" sz="1920" kern="1200" dirty="0">
                <a:solidFill>
                  <a:schemeClr val="tx1"/>
                </a:solidFill>
                <a:effectLst/>
                <a:latin typeface="+mn-lt"/>
                <a:ea typeface="+mn-ea"/>
                <a:cs typeface="+mn-cs"/>
              </a:rPr>
              <a:t>System 1: fast, intuitive, emotional. Influenced by biases (</a:t>
            </a:r>
            <a:r>
              <a:rPr lang="en-US" sz="1920" kern="1200" dirty="0" err="1">
                <a:solidFill>
                  <a:schemeClr val="tx1"/>
                </a:solidFill>
                <a:effectLst/>
                <a:latin typeface="+mn-lt"/>
                <a:ea typeface="+mn-ea"/>
                <a:cs typeface="+mn-cs"/>
              </a:rPr>
              <a:t>recency</a:t>
            </a:r>
            <a:r>
              <a:rPr lang="en-US" sz="1920" kern="1200" dirty="0">
                <a:solidFill>
                  <a:schemeClr val="tx1"/>
                </a:solidFill>
                <a:effectLst/>
                <a:latin typeface="+mn-lt"/>
                <a:ea typeface="+mn-ea"/>
                <a:cs typeface="+mn-cs"/>
              </a:rPr>
              <a:t>, availability)</a:t>
            </a:r>
          </a:p>
          <a:p>
            <a:r>
              <a:rPr lang="en-US" sz="1920" kern="1200" dirty="0">
                <a:solidFill>
                  <a:schemeClr val="tx1"/>
                </a:solidFill>
                <a:effectLst/>
                <a:latin typeface="+mn-lt"/>
                <a:ea typeface="+mn-ea"/>
                <a:cs typeface="+mn-cs"/>
              </a:rPr>
              <a:t>System 2: slow, deliberative, logical. Too cumbersome to be used on the fly (we make WAY too many decisions)</a:t>
            </a:r>
          </a:p>
          <a:p>
            <a:endParaRPr lang="en-US" sz="1920" b="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0BDDD1B-7981-514B-B211-D97C9422D57B}" type="slidenum">
              <a:rPr lang="en-US" smtClean="0"/>
              <a:pPr/>
              <a:t>11</a:t>
            </a:fld>
            <a:endParaRPr lang="en-US" dirty="0"/>
          </a:p>
        </p:txBody>
      </p:sp>
    </p:spTree>
    <p:extLst>
      <p:ext uri="{BB962C8B-B14F-4D97-AF65-F5344CB8AC3E}">
        <p14:creationId xmlns:p14="http://schemas.microsoft.com/office/powerpoint/2010/main" val="319316750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110</a:t>
            </a:fld>
            <a:endParaRPr lang="en-US" dirty="0"/>
          </a:p>
        </p:txBody>
      </p:sp>
    </p:spTree>
    <p:extLst>
      <p:ext uri="{BB962C8B-B14F-4D97-AF65-F5344CB8AC3E}">
        <p14:creationId xmlns:p14="http://schemas.microsoft.com/office/powerpoint/2010/main" val="196207604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92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0BDDD1B-7981-514B-B211-D97C9422D57B}" type="slidenum">
              <a:rPr lang="en-US" smtClean="0"/>
              <a:pPr/>
              <a:t>111</a:t>
            </a:fld>
            <a:endParaRPr lang="en-US"/>
          </a:p>
        </p:txBody>
      </p:sp>
    </p:spTree>
    <p:extLst>
      <p:ext uri="{BB962C8B-B14F-4D97-AF65-F5344CB8AC3E}">
        <p14:creationId xmlns:p14="http://schemas.microsoft.com/office/powerpoint/2010/main" val="286214037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Download ASCVD calc app</a:t>
            </a:r>
          </a:p>
          <a:p>
            <a:endParaRPr lang="en-US"/>
          </a:p>
          <a:p>
            <a:r>
              <a:rPr lang="en-US"/>
              <a:t>PICO:</a:t>
            </a:r>
          </a:p>
          <a:p>
            <a:r>
              <a:rPr lang="en-US" sz="1920" kern="1200">
                <a:solidFill>
                  <a:schemeClr val="tx1"/>
                </a:solidFill>
                <a:effectLst/>
                <a:latin typeface="+mn-lt"/>
                <a:ea typeface="+mn-ea"/>
                <a:cs typeface="+mn-cs"/>
              </a:rPr>
              <a:t>Patient: 59, healthy, no hx</a:t>
            </a:r>
          </a:p>
          <a:p>
            <a:r>
              <a:rPr lang="en-US" sz="1920" kern="1200">
                <a:solidFill>
                  <a:schemeClr val="tx1"/>
                </a:solidFill>
                <a:effectLst/>
                <a:latin typeface="+mn-lt"/>
                <a:ea typeface="+mn-ea"/>
                <a:cs typeface="+mn-cs"/>
              </a:rPr>
              <a:t>Intervention: statin </a:t>
            </a:r>
            <a:r>
              <a:rPr lang="en-US" sz="1920" kern="1200" err="1">
                <a:solidFill>
                  <a:schemeClr val="tx1"/>
                </a:solidFill>
                <a:effectLst/>
                <a:latin typeface="+mn-lt"/>
                <a:ea typeface="+mn-ea"/>
                <a:cs typeface="+mn-cs"/>
              </a:rPr>
              <a:t>tx</a:t>
            </a:r>
            <a:endParaRPr lang="en-US" sz="1920" kern="1200">
              <a:solidFill>
                <a:schemeClr val="tx1"/>
              </a:solidFill>
              <a:effectLst/>
              <a:latin typeface="+mn-lt"/>
              <a:ea typeface="+mn-ea"/>
              <a:cs typeface="+mn-cs"/>
            </a:endParaRPr>
          </a:p>
          <a:p>
            <a:r>
              <a:rPr lang="en-US" sz="1920" kern="1200">
                <a:solidFill>
                  <a:schemeClr val="tx1"/>
                </a:solidFill>
                <a:effectLst/>
                <a:latin typeface="+mn-lt"/>
                <a:ea typeface="+mn-ea"/>
                <a:cs typeface="+mn-cs"/>
              </a:rPr>
              <a:t>Comparison: no statin</a:t>
            </a:r>
          </a:p>
          <a:p>
            <a:r>
              <a:rPr lang="en-US" sz="1920" kern="1200">
                <a:solidFill>
                  <a:schemeClr val="tx1"/>
                </a:solidFill>
                <a:effectLst/>
                <a:latin typeface="+mn-lt"/>
                <a:ea typeface="+mn-ea"/>
                <a:cs typeface="+mn-cs"/>
              </a:rPr>
              <a:t>Outcome: mortality</a:t>
            </a:r>
            <a:endParaRPr lang="en-US"/>
          </a:p>
        </p:txBody>
      </p:sp>
      <p:sp>
        <p:nvSpPr>
          <p:cNvPr id="4" name="Slide Number Placeholder 3"/>
          <p:cNvSpPr>
            <a:spLocks noGrp="1"/>
          </p:cNvSpPr>
          <p:nvPr>
            <p:ph type="sldNum" sz="quarter" idx="5"/>
          </p:nvPr>
        </p:nvSpPr>
        <p:spPr/>
        <p:txBody>
          <a:bodyPr/>
          <a:lstStyle/>
          <a:p>
            <a:fld id="{60BDDD1B-7981-514B-B211-D97C9422D57B}" type="slidenum">
              <a:rPr lang="en-US" smtClean="0"/>
              <a:pPr/>
              <a:t>112</a:t>
            </a:fld>
            <a:endParaRPr lang="en-US"/>
          </a:p>
        </p:txBody>
      </p:sp>
    </p:spTree>
    <p:extLst>
      <p:ext uri="{BB962C8B-B14F-4D97-AF65-F5344CB8AC3E}">
        <p14:creationId xmlns:p14="http://schemas.microsoft.com/office/powerpoint/2010/main" val="293642889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Aka we have to figure it out ourselves. </a:t>
            </a:r>
          </a:p>
          <a:p>
            <a:endParaRPr lang="en-US"/>
          </a:p>
          <a:p>
            <a:endParaRPr lang="en-US"/>
          </a:p>
        </p:txBody>
      </p:sp>
      <p:sp>
        <p:nvSpPr>
          <p:cNvPr id="4" name="Slide Number Placeholder 3"/>
          <p:cNvSpPr>
            <a:spLocks noGrp="1"/>
          </p:cNvSpPr>
          <p:nvPr>
            <p:ph type="sldNum" sz="quarter" idx="10"/>
          </p:nvPr>
        </p:nvSpPr>
        <p:spPr/>
        <p:txBody>
          <a:bodyPr/>
          <a:lstStyle/>
          <a:p>
            <a:fld id="{60BDDD1B-7981-514B-B211-D97C9422D57B}" type="slidenum">
              <a:rPr lang="en-US" smtClean="0"/>
              <a:pPr/>
              <a:t>113</a:t>
            </a:fld>
            <a:endParaRPr lang="en-US"/>
          </a:p>
        </p:txBody>
      </p:sp>
    </p:spTree>
    <p:extLst>
      <p:ext uri="{BB962C8B-B14F-4D97-AF65-F5344CB8AC3E}">
        <p14:creationId xmlns:p14="http://schemas.microsoft.com/office/powerpoint/2010/main" val="160071562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RR often reported as it is most relevant to explaining if the mechanism of an intervention works, and if so how strongly it might work (because RR is somewhat independent of the underlying risk of the population)</a:t>
            </a:r>
          </a:p>
        </p:txBody>
      </p:sp>
      <p:sp>
        <p:nvSpPr>
          <p:cNvPr id="4" name="Slide Number Placeholder 3"/>
          <p:cNvSpPr>
            <a:spLocks noGrp="1"/>
          </p:cNvSpPr>
          <p:nvPr>
            <p:ph type="sldNum" sz="quarter" idx="10"/>
          </p:nvPr>
        </p:nvSpPr>
        <p:spPr/>
        <p:txBody>
          <a:bodyPr/>
          <a:lstStyle/>
          <a:p>
            <a:fld id="{60BDDD1B-7981-514B-B211-D97C9422D57B}" type="slidenum">
              <a:rPr lang="en-US" smtClean="0"/>
              <a:pPr/>
              <a:t>114</a:t>
            </a:fld>
            <a:endParaRPr lang="en-US"/>
          </a:p>
        </p:txBody>
      </p:sp>
    </p:spTree>
    <p:extLst>
      <p:ext uri="{BB962C8B-B14F-4D97-AF65-F5344CB8AC3E}">
        <p14:creationId xmlns:p14="http://schemas.microsoft.com/office/powerpoint/2010/main" val="55498403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115</a:t>
            </a:fld>
            <a:endParaRPr lang="en-US" dirty="0"/>
          </a:p>
        </p:txBody>
      </p:sp>
    </p:spTree>
    <p:extLst>
      <p:ext uri="{BB962C8B-B14F-4D97-AF65-F5344CB8AC3E}">
        <p14:creationId xmlns:p14="http://schemas.microsoft.com/office/powerpoint/2010/main" val="81906294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RR often reported as it is most relevant to explaining if the mechanism of an intervention works, and if so how strongly it might work (because RR is somewhat independent of the underlying risk of the population)</a:t>
            </a:r>
          </a:p>
          <a:p>
            <a:endParaRPr lang="en-US" dirty="0"/>
          </a:p>
          <a:p>
            <a:r>
              <a:rPr lang="en-US" dirty="0"/>
              <a:t>Example:</a:t>
            </a:r>
          </a:p>
          <a:p>
            <a:endParaRPr lang="en-US" dirty="0"/>
          </a:p>
          <a:p>
            <a:r>
              <a:rPr lang="en-US" dirty="0"/>
              <a:t>EER (Experimental Event Rate) = .001 “The risk of developing melanoma over 20 years in the (sunscreen) experimental group was 0.1% or 1 in 1000.” “The proportion of those who developed melanoma over 20 years in the sunscreen group was 1 out of 1000.” “The rate of developing melanoma in the sunscreen group was 0.1%” </a:t>
            </a:r>
          </a:p>
          <a:p>
            <a:endParaRPr lang="en-US" dirty="0"/>
          </a:p>
          <a:p>
            <a:r>
              <a:rPr lang="en-US" dirty="0"/>
              <a:t>CER (Control Event Rate) = .005 “The risk of developing melanoma over 20 years with placebo is 0.5%.”</a:t>
            </a:r>
          </a:p>
          <a:p>
            <a:endParaRPr lang="en-US" dirty="0"/>
          </a:p>
          <a:p>
            <a:r>
              <a:rPr lang="en-US" dirty="0"/>
              <a:t>ARR (Absolute Risk Reduction) = EER-CER = .004 “Sunscreen use reduces the absolute risk of developing melanoma by 0.4%.” “0.4% of patients, or 4 of 1000, are preventing from developing melanoma by using sunscreen.” “For every 1000 patients using sunscreen, 4 cases of melanoma are averted.” </a:t>
            </a:r>
          </a:p>
          <a:p>
            <a:endParaRPr lang="en-US" dirty="0"/>
          </a:p>
          <a:p>
            <a:r>
              <a:rPr lang="en-US" dirty="0"/>
              <a:t>NNT (Number-needed-to-treat) = 1/ARR = 250 “250 patients would need to be treated with sunscreen rather than placebo for 20 years to prevent one additional case of melanoma.” </a:t>
            </a:r>
          </a:p>
          <a:p>
            <a:endParaRPr lang="en-US" dirty="0"/>
          </a:p>
          <a:p>
            <a:r>
              <a:rPr lang="en-US" dirty="0"/>
              <a:t>RR (Relative Risk) = EER/CER = .20 “People who use sunscreens for 20 years have less than a fifth of the risk of developing melanoma of those who use a placebo. Alternatively, people who do not use sunscreens have a 5 times greater risk of developing melanoma over 20 years as compared to those who use sunscreens.” “The risk of melanoma without sunscreen is 5 times the risk with sunscreen.” “The rate of melanoma with sunscreen is 20% of the rate without sunscreen.” Risk remaining: “Just 20% of the original risk of developing melanoma remains for those who use sunscreen.” </a:t>
            </a:r>
          </a:p>
          <a:p>
            <a:endParaRPr lang="en-US" dirty="0"/>
          </a:p>
          <a:p>
            <a:r>
              <a:rPr lang="en-US" dirty="0"/>
              <a:t>RRR (Relative Risk Reduction) = (EER-CER)/CER or 1 – RR = .80 “Sunscreen use decreases the risk of developing melanoma by 80% compared with no sunscreen.” Risk removed: “80% of the risk of developing melanoma is removed by using sunscreen.” </a:t>
            </a:r>
          </a:p>
        </p:txBody>
      </p:sp>
      <p:sp>
        <p:nvSpPr>
          <p:cNvPr id="4" name="Slide Number Placeholder 3"/>
          <p:cNvSpPr>
            <a:spLocks noGrp="1"/>
          </p:cNvSpPr>
          <p:nvPr>
            <p:ph type="sldNum" sz="quarter" idx="10"/>
          </p:nvPr>
        </p:nvSpPr>
        <p:spPr/>
        <p:txBody>
          <a:bodyPr/>
          <a:lstStyle/>
          <a:p>
            <a:fld id="{60BDDD1B-7981-514B-B211-D97C9422D57B}" type="slidenum">
              <a:rPr lang="en-US" smtClean="0"/>
              <a:pPr/>
              <a:t>116</a:t>
            </a:fld>
            <a:endParaRPr lang="en-US" dirty="0"/>
          </a:p>
        </p:txBody>
      </p:sp>
    </p:spTree>
    <p:extLst>
      <p:ext uri="{BB962C8B-B14F-4D97-AF65-F5344CB8AC3E}">
        <p14:creationId xmlns:p14="http://schemas.microsoft.com/office/powerpoint/2010/main" val="66276138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primary end point:</a:t>
            </a:r>
          </a:p>
        </p:txBody>
      </p:sp>
      <p:sp>
        <p:nvSpPr>
          <p:cNvPr id="4" name="Slide Number Placeholder 3"/>
          <p:cNvSpPr>
            <a:spLocks noGrp="1"/>
          </p:cNvSpPr>
          <p:nvPr>
            <p:ph type="sldNum" sz="quarter" idx="10"/>
          </p:nvPr>
        </p:nvSpPr>
        <p:spPr/>
        <p:txBody>
          <a:bodyPr/>
          <a:lstStyle/>
          <a:p>
            <a:fld id="{60BDDD1B-7981-514B-B211-D97C9422D57B}" type="slidenum">
              <a:rPr lang="en-US" smtClean="0"/>
              <a:pPr/>
              <a:t>117</a:t>
            </a:fld>
            <a:endParaRPr lang="en-US" dirty="0"/>
          </a:p>
        </p:txBody>
      </p:sp>
    </p:spTree>
    <p:extLst>
      <p:ext uri="{BB962C8B-B14F-4D97-AF65-F5344CB8AC3E}">
        <p14:creationId xmlns:p14="http://schemas.microsoft.com/office/powerpoint/2010/main" val="295348114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Hazard Ratio, Odds Ratio, Relative Risk are not technically the same, but take the same role. Difference is in how the </a:t>
            </a:r>
          </a:p>
          <a:p>
            <a:endParaRPr lang="en-US" dirty="0"/>
          </a:p>
          <a:p>
            <a:r>
              <a:rPr lang="en-US" dirty="0"/>
              <a:t>NNT to treat is often most helpful in quantifying the strength of a treatment effect. </a:t>
            </a:r>
          </a:p>
          <a:p>
            <a:endParaRPr lang="en-US" dirty="0"/>
          </a:p>
          <a:p>
            <a:pPr marL="0" marR="0" lvl="0" indent="0" algn="l" defTabSz="731520" rtl="0" eaLnBrk="1" fontAlgn="auto" latinLnBrk="0" hangingPunct="1">
              <a:lnSpc>
                <a:spcPct val="100000"/>
              </a:lnSpc>
              <a:spcBef>
                <a:spcPts val="0"/>
              </a:spcBef>
              <a:spcAft>
                <a:spcPts val="0"/>
              </a:spcAft>
              <a:buClrTx/>
              <a:buSzTx/>
              <a:buFontTx/>
              <a:buNone/>
              <a:tabLst/>
              <a:defRPr/>
            </a:pPr>
            <a:r>
              <a:rPr lang="en-US" sz="2000" dirty="0">
                <a:solidFill>
                  <a:schemeClr val="tx1"/>
                </a:solidFill>
              </a:rPr>
              <a:t>Clinicians' views of drug therapies are affected by the common use of relative risk reductions in both trial reports and advertisements, by end-point emphasis, and, above all, by underuse of summary measures that relate treatment burden to therapeutic yields in a clinically relevant manner.</a:t>
            </a:r>
          </a:p>
          <a:p>
            <a:endParaRPr lang="en-US" dirty="0"/>
          </a:p>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Ann Intern Med. 1992 Dec 1;117(11):916-21. Measured enthusiasm: does the method of reporting trial results alter perceptions of therapeutic effectiveness? Naylor CD1, Chen E, Strauss B.</a:t>
            </a:r>
          </a:p>
          <a:p>
            <a:endParaRPr lang="en-US" dirty="0"/>
          </a:p>
          <a:p>
            <a:endParaRPr lang="en-US" dirty="0"/>
          </a:p>
          <a:p>
            <a:r>
              <a:rPr lang="en-US" dirty="0"/>
              <a:t>44% relative risk reduction in </a:t>
            </a:r>
            <a:r>
              <a:rPr lang="en-US" b="1" dirty="0"/>
              <a:t>primary end-point: </a:t>
            </a:r>
            <a:r>
              <a:rPr lang="en-US" sz="1920" b="0" i="0" kern="1200" dirty="0">
                <a:solidFill>
                  <a:schemeClr val="tx1"/>
                </a:solidFill>
                <a:effectLst/>
                <a:latin typeface="+mn-lt"/>
                <a:ea typeface="+mn-ea"/>
                <a:cs typeface="+mn-cs"/>
              </a:rPr>
              <a:t>composite of myocardial infarction, stroke, arterial revascularization, hospitalization for unstable angina, or death from cardiovascular causes.</a:t>
            </a:r>
            <a:endParaRPr lang="en-US" b="1" dirty="0"/>
          </a:p>
          <a:p>
            <a:endParaRPr lang="en-US" dirty="0"/>
          </a:p>
          <a:p>
            <a:r>
              <a:rPr lang="en-US" dirty="0"/>
              <a:t>1.36 – 0.77 = 0.59 per 100 person years absolute risk reduction. </a:t>
            </a:r>
          </a:p>
          <a:p>
            <a:r>
              <a:rPr lang="en-US" dirty="0"/>
              <a:t>1/ARR = NTT = 170 years of treatment to avoid 1 event. </a:t>
            </a:r>
          </a:p>
        </p:txBody>
      </p:sp>
      <p:sp>
        <p:nvSpPr>
          <p:cNvPr id="4" name="Slide Number Placeholder 3"/>
          <p:cNvSpPr>
            <a:spLocks noGrp="1"/>
          </p:cNvSpPr>
          <p:nvPr>
            <p:ph type="sldNum" sz="quarter" idx="10"/>
          </p:nvPr>
        </p:nvSpPr>
        <p:spPr/>
        <p:txBody>
          <a:bodyPr/>
          <a:lstStyle/>
          <a:p>
            <a:fld id="{60BDDD1B-7981-514B-B211-D97C9422D57B}" type="slidenum">
              <a:rPr lang="en-US" smtClean="0"/>
              <a:pPr/>
              <a:t>118</a:t>
            </a:fld>
            <a:endParaRPr lang="en-US" dirty="0"/>
          </a:p>
        </p:txBody>
      </p:sp>
    </p:spTree>
    <p:extLst>
      <p:ext uri="{BB962C8B-B14F-4D97-AF65-F5344CB8AC3E}">
        <p14:creationId xmlns:p14="http://schemas.microsoft.com/office/powerpoint/2010/main" val="404666678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b="1" dirty="0"/>
              <a:t>For death:</a:t>
            </a:r>
            <a:r>
              <a:rPr lang="en-US" dirty="0"/>
              <a:t> </a:t>
            </a:r>
          </a:p>
          <a:p>
            <a:r>
              <a:rPr lang="en-US" dirty="0"/>
              <a:t>1.25 – 1.00 = 0.25  per 100 years (ARR) </a:t>
            </a:r>
          </a:p>
          <a:p>
            <a:r>
              <a:rPr lang="en-US" dirty="0"/>
              <a:t>400 years of treatment to prevent 1 death. </a:t>
            </a:r>
          </a:p>
        </p:txBody>
      </p:sp>
      <p:sp>
        <p:nvSpPr>
          <p:cNvPr id="4" name="Slide Number Placeholder 3"/>
          <p:cNvSpPr>
            <a:spLocks noGrp="1"/>
          </p:cNvSpPr>
          <p:nvPr>
            <p:ph type="sldNum" sz="quarter" idx="10"/>
          </p:nvPr>
        </p:nvSpPr>
        <p:spPr/>
        <p:txBody>
          <a:bodyPr/>
          <a:lstStyle/>
          <a:p>
            <a:fld id="{60BDDD1B-7981-514B-B211-D97C9422D57B}" type="slidenum">
              <a:rPr lang="en-US" smtClean="0"/>
              <a:pPr/>
              <a:t>119</a:t>
            </a:fld>
            <a:endParaRPr lang="en-US" dirty="0"/>
          </a:p>
        </p:txBody>
      </p:sp>
    </p:spTree>
    <p:extLst>
      <p:ext uri="{BB962C8B-B14F-4D97-AF65-F5344CB8AC3E}">
        <p14:creationId xmlns:p14="http://schemas.microsoft.com/office/powerpoint/2010/main" val="3372106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kern="1200" dirty="0">
                <a:solidFill>
                  <a:schemeClr val="tx1"/>
                </a:solidFill>
                <a:effectLst/>
                <a:latin typeface="+mn-lt"/>
                <a:ea typeface="+mn-ea"/>
                <a:cs typeface="+mn-cs"/>
              </a:rPr>
              <a:t>In clinical medicine. </a:t>
            </a: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We almost operate in system 1 (due to speed and ease), but system 2 can inform our intuitions (after all, you have to learn the illness scripts) – and this is how research is done. </a:t>
            </a:r>
          </a:p>
          <a:p>
            <a:endParaRPr lang="en-US" sz="1920" kern="1200" dirty="0">
              <a:solidFill>
                <a:schemeClr val="tx1"/>
              </a:solidFill>
              <a:effectLst/>
              <a:latin typeface="+mn-lt"/>
              <a:ea typeface="+mn-ea"/>
              <a:cs typeface="+mn-cs"/>
            </a:endParaRPr>
          </a:p>
          <a:p>
            <a:r>
              <a:rPr lang="en-US" sz="1920" b="1" kern="1200" dirty="0">
                <a:solidFill>
                  <a:schemeClr val="tx1"/>
                </a:solidFill>
                <a:effectLst/>
                <a:latin typeface="+mn-lt"/>
                <a:ea typeface="+mn-ea"/>
                <a:cs typeface="+mn-cs"/>
              </a:rPr>
              <a:t>Reason #2 – it can make you better at clinical reasoning</a:t>
            </a:r>
          </a:p>
        </p:txBody>
      </p:sp>
      <p:sp>
        <p:nvSpPr>
          <p:cNvPr id="4" name="Slide Number Placeholder 3"/>
          <p:cNvSpPr>
            <a:spLocks noGrp="1"/>
          </p:cNvSpPr>
          <p:nvPr>
            <p:ph type="sldNum" sz="quarter" idx="5"/>
          </p:nvPr>
        </p:nvSpPr>
        <p:spPr/>
        <p:txBody>
          <a:bodyPr/>
          <a:lstStyle/>
          <a:p>
            <a:fld id="{60BDDD1B-7981-514B-B211-D97C9422D57B}" type="slidenum">
              <a:rPr lang="en-US" smtClean="0"/>
              <a:pPr/>
              <a:t>12</a:t>
            </a:fld>
            <a:endParaRPr lang="en-US" dirty="0"/>
          </a:p>
        </p:txBody>
      </p:sp>
    </p:spTree>
    <p:extLst>
      <p:ext uri="{BB962C8B-B14F-4D97-AF65-F5344CB8AC3E}">
        <p14:creationId xmlns:p14="http://schemas.microsoft.com/office/powerpoint/2010/main" val="391922744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NNT to treat is often most helpful in quantifying the strength of a treatment effect. </a:t>
            </a:r>
          </a:p>
          <a:p>
            <a:endParaRPr lang="en-US" dirty="0"/>
          </a:p>
          <a:p>
            <a:pPr marL="0" marR="0" lvl="0" indent="0" algn="l" defTabSz="731520" rtl="0" eaLnBrk="1" fontAlgn="auto" latinLnBrk="0" hangingPunct="1">
              <a:lnSpc>
                <a:spcPct val="100000"/>
              </a:lnSpc>
              <a:spcBef>
                <a:spcPts val="0"/>
              </a:spcBef>
              <a:spcAft>
                <a:spcPts val="0"/>
              </a:spcAft>
              <a:buClrTx/>
              <a:buSzTx/>
              <a:buFontTx/>
              <a:buNone/>
              <a:tabLst/>
              <a:defRPr/>
            </a:pPr>
            <a:r>
              <a:rPr lang="en-US" sz="2000" dirty="0">
                <a:solidFill>
                  <a:schemeClr val="tx1"/>
                </a:solidFill>
              </a:rPr>
              <a:t>Clinicians' views of drug therapies are affected by the common use of relative risk reductions in both trial reports and advertisements, by end-point emphasis, and, above all, by underuse of summary measures that relate treatment burden to therapeutic yields in a clinically relevant manner.</a:t>
            </a:r>
          </a:p>
          <a:p>
            <a:endParaRPr lang="en-US" dirty="0"/>
          </a:p>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Ann Intern Med. 1992 Dec 1;117(11):916-21. Measured enthusiasm: does the method of reporting trial results alter perceptions of therapeutic effectiveness? Naylor CD1, Chen E, Strauss B.</a:t>
            </a:r>
          </a:p>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120</a:t>
            </a:fld>
            <a:endParaRPr lang="en-US" dirty="0"/>
          </a:p>
        </p:txBody>
      </p:sp>
    </p:spTree>
    <p:extLst>
      <p:ext uri="{BB962C8B-B14F-4D97-AF65-F5344CB8AC3E}">
        <p14:creationId xmlns:p14="http://schemas.microsoft.com/office/powerpoint/2010/main" val="419332586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92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0BDDD1B-7981-514B-B211-D97C9422D57B}" type="slidenum">
              <a:rPr lang="en-US" smtClean="0"/>
              <a:pPr/>
              <a:t>121</a:t>
            </a:fld>
            <a:endParaRPr lang="en-US"/>
          </a:p>
        </p:txBody>
      </p:sp>
    </p:spTree>
    <p:extLst>
      <p:ext uri="{BB962C8B-B14F-4D97-AF65-F5344CB8AC3E}">
        <p14:creationId xmlns:p14="http://schemas.microsoft.com/office/powerpoint/2010/main" val="259831010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NNT to treat is often most helpful in quantifying the strength of a treatment effect. </a:t>
            </a:r>
          </a:p>
          <a:p>
            <a:endParaRPr lang="en-US" dirty="0"/>
          </a:p>
          <a:p>
            <a:pPr marL="0" marR="0" lvl="0" indent="0" algn="l" defTabSz="731520" rtl="0" eaLnBrk="1" fontAlgn="auto" latinLnBrk="0" hangingPunct="1">
              <a:lnSpc>
                <a:spcPct val="100000"/>
              </a:lnSpc>
              <a:spcBef>
                <a:spcPts val="0"/>
              </a:spcBef>
              <a:spcAft>
                <a:spcPts val="0"/>
              </a:spcAft>
              <a:buClrTx/>
              <a:buSzTx/>
              <a:buFontTx/>
              <a:buNone/>
              <a:tabLst/>
              <a:defRPr/>
            </a:pPr>
            <a:r>
              <a:rPr lang="en-US" sz="2000" dirty="0">
                <a:solidFill>
                  <a:schemeClr val="tx1"/>
                </a:solidFill>
              </a:rPr>
              <a:t>Clinicians' views of drug therapies are affected by the common use of relative risk reductions in both trial reports and advertisements, by end-point emphasis, and, above all, by underuse of summary measures that relate treatment burden to therapeutic yields in a clinically relevant manner.</a:t>
            </a:r>
          </a:p>
          <a:p>
            <a:endParaRPr lang="en-US" dirty="0"/>
          </a:p>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Ann Intern Med. 1992 Dec 1;117(11):916-21. Measured enthusiasm: does the method of reporting trial results alter perceptions of therapeutic effectiveness? Naylor CD1, Chen E, Strauss B.</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dirty="0"/>
          </a:p>
          <a:p>
            <a:pPr marL="0" marR="0" lvl="0" indent="0" algn="l" defTabSz="731520" rtl="0" eaLnBrk="1" fontAlgn="auto" latinLnBrk="0" hangingPunct="1">
              <a:lnSpc>
                <a:spcPct val="100000"/>
              </a:lnSpc>
              <a:spcBef>
                <a:spcPts val="0"/>
              </a:spcBef>
              <a:spcAft>
                <a:spcPts val="0"/>
              </a:spcAft>
              <a:buClrTx/>
              <a:buSzTx/>
              <a:buFontTx/>
              <a:buNone/>
              <a:tabLst/>
              <a:defRPr/>
            </a:pPr>
            <a:endParaRPr lang="en-US" dirty="0"/>
          </a:p>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“Calls for SDM in guidelines and recommendations alone, which appear to be becoming more common, are insufficient. To </a:t>
            </a:r>
            <a:r>
              <a:rPr lang="en-US" dirty="0" err="1"/>
              <a:t>bemeaningful</a:t>
            </a:r>
            <a:r>
              <a:rPr lang="en-US" dirty="0"/>
              <a:t>, a specific recommendation for SDM should clearly outline the </a:t>
            </a:r>
            <a:r>
              <a:rPr lang="en-US" b="1" dirty="0"/>
              <a:t>particular values, as well as the risks, benefits, and consequences, of different decisions for patients</a:t>
            </a: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122</a:t>
            </a:fld>
            <a:endParaRPr lang="en-US" dirty="0"/>
          </a:p>
        </p:txBody>
      </p:sp>
    </p:spTree>
    <p:extLst>
      <p:ext uri="{BB962C8B-B14F-4D97-AF65-F5344CB8AC3E}">
        <p14:creationId xmlns:p14="http://schemas.microsoft.com/office/powerpoint/2010/main" val="282984066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systematic review found that the use of decision aids nearly always improved the quality of SDM, with the authors concluding that “it seems unrealistic to ask healthcare providers to bear the responsibility of involving their patients in health-care decisions single-handed—the patients themselves and communication tools are also a big part of the solution.” </a:t>
            </a:r>
            <a:r>
              <a:rPr lang="en-US" dirty="0" err="1"/>
              <a:t>doi</a:t>
            </a:r>
            <a:r>
              <a:rPr lang="en-US" dirty="0"/>
              <a:t>: 10.1111/hex.12054</a:t>
            </a:r>
          </a:p>
          <a:p>
            <a:endParaRPr lang="en-US" dirty="0"/>
          </a:p>
          <a:p>
            <a:endParaRPr lang="en-US" dirty="0"/>
          </a:p>
          <a:p>
            <a:r>
              <a:rPr lang="en-US" dirty="0"/>
              <a:t>Mention Ecological Fallacy: </a:t>
            </a:r>
            <a:r>
              <a:rPr lang="en-US" sz="1920" b="0" i="0" kern="1200" dirty="0">
                <a:solidFill>
                  <a:schemeClr val="tx1"/>
                </a:solidFill>
                <a:effectLst/>
                <a:latin typeface="+mn-lt"/>
                <a:ea typeface="+mn-ea"/>
                <a:cs typeface="+mn-cs"/>
              </a:rPr>
              <a:t> ”</a:t>
            </a:r>
            <a:r>
              <a:rPr lang="en-US" sz="1920" b="1" i="0" kern="1200" dirty="0">
                <a:solidFill>
                  <a:schemeClr val="tx1"/>
                </a:solidFill>
                <a:effectLst/>
                <a:latin typeface="+mn-lt"/>
                <a:ea typeface="+mn-ea"/>
                <a:cs typeface="+mn-cs"/>
              </a:rPr>
              <a:t>ecological fallacy</a:t>
            </a:r>
            <a:r>
              <a:rPr lang="en-US" sz="1920" b="0" i="0" kern="1200" dirty="0">
                <a:solidFill>
                  <a:schemeClr val="tx1"/>
                </a:solidFill>
                <a:effectLst/>
                <a:latin typeface="+mn-lt"/>
                <a:ea typeface="+mn-ea"/>
                <a:cs typeface="+mn-cs"/>
              </a:rPr>
              <a:t> (or </a:t>
            </a:r>
            <a:r>
              <a:rPr lang="en-US" sz="1920" b="1" i="0" kern="1200" dirty="0">
                <a:solidFill>
                  <a:schemeClr val="tx1"/>
                </a:solidFill>
                <a:effectLst/>
                <a:latin typeface="+mn-lt"/>
                <a:ea typeface="+mn-ea"/>
                <a:cs typeface="+mn-cs"/>
              </a:rPr>
              <a:t>ecological </a:t>
            </a:r>
            <a:r>
              <a:rPr lang="en-US" sz="1920" b="1" i="1" kern="1200" dirty="0">
                <a:solidFill>
                  <a:schemeClr val="tx1"/>
                </a:solidFill>
                <a:effectLst/>
                <a:latin typeface="+mn-lt"/>
                <a:ea typeface="+mn-ea"/>
                <a:cs typeface="+mn-cs"/>
              </a:rPr>
              <a:t>inference</a:t>
            </a:r>
            <a:r>
              <a:rPr lang="en-US" sz="1920" b="1" i="0" kern="1200" dirty="0">
                <a:solidFill>
                  <a:schemeClr val="tx1"/>
                </a:solidFill>
                <a:effectLst/>
                <a:latin typeface="+mn-lt"/>
                <a:ea typeface="+mn-ea"/>
                <a:cs typeface="+mn-cs"/>
              </a:rPr>
              <a:t> fallacy</a:t>
            </a:r>
            <a:r>
              <a:rPr lang="en-US" sz="1920" b="0" i="0" kern="1200" dirty="0">
                <a:solidFill>
                  <a:schemeClr val="tx1"/>
                </a:solidFill>
                <a:effectLst/>
                <a:latin typeface="+mn-lt"/>
                <a:ea typeface="+mn-ea"/>
                <a:cs typeface="+mn-cs"/>
              </a:rPr>
              <a:t>)</a:t>
            </a:r>
            <a:r>
              <a:rPr lang="en-US" sz="1920" b="0" i="0" u="none" strike="noStrike" kern="1200" baseline="30000" dirty="0">
                <a:solidFill>
                  <a:schemeClr val="tx1"/>
                </a:solidFill>
                <a:effectLst/>
                <a:latin typeface="+mn-lt"/>
                <a:ea typeface="+mn-ea"/>
                <a:cs typeface="+mn-cs"/>
                <a:hlinkClick r:id="rId3"/>
              </a:rPr>
              <a:t>[1]</a:t>
            </a:r>
            <a:r>
              <a:rPr lang="en-US" sz="1920" b="0" i="0" kern="1200" dirty="0">
                <a:solidFill>
                  <a:schemeClr val="tx1"/>
                </a:solidFill>
                <a:effectLst/>
                <a:latin typeface="+mn-lt"/>
                <a:ea typeface="+mn-ea"/>
                <a:cs typeface="+mn-cs"/>
              </a:rPr>
              <a:t> is a </a:t>
            </a:r>
            <a:r>
              <a:rPr lang="en-US" sz="1920" b="0" i="0" u="none" strike="noStrike" kern="1200" dirty="0">
                <a:solidFill>
                  <a:schemeClr val="tx1"/>
                </a:solidFill>
                <a:effectLst/>
                <a:latin typeface="+mn-lt"/>
                <a:ea typeface="+mn-ea"/>
                <a:cs typeface="+mn-cs"/>
                <a:hlinkClick r:id="rId4" tooltip="Formal fallacy"/>
              </a:rPr>
              <a:t>formal fallacy</a:t>
            </a:r>
            <a:r>
              <a:rPr lang="en-US" sz="1920" b="0" i="0" kern="1200" dirty="0">
                <a:solidFill>
                  <a:schemeClr val="tx1"/>
                </a:solidFill>
                <a:effectLst/>
                <a:latin typeface="+mn-lt"/>
                <a:ea typeface="+mn-ea"/>
                <a:cs typeface="+mn-cs"/>
              </a:rPr>
              <a:t> in the interpretation of </a:t>
            </a:r>
            <a:r>
              <a:rPr lang="en-US" sz="1920" b="0" i="0" u="none" strike="noStrike" kern="1200" dirty="0">
                <a:solidFill>
                  <a:schemeClr val="tx1"/>
                </a:solidFill>
                <a:effectLst/>
                <a:latin typeface="+mn-lt"/>
                <a:ea typeface="+mn-ea"/>
                <a:cs typeface="+mn-cs"/>
                <a:hlinkClick r:id="rId5" tooltip="Statistic"/>
              </a:rPr>
              <a:t>statistical</a:t>
            </a:r>
            <a:r>
              <a:rPr lang="en-US" sz="1920" b="0" i="0" kern="1200" dirty="0">
                <a:solidFill>
                  <a:schemeClr val="tx1"/>
                </a:solidFill>
                <a:effectLst/>
                <a:latin typeface="+mn-lt"/>
                <a:ea typeface="+mn-ea"/>
                <a:cs typeface="+mn-cs"/>
              </a:rPr>
              <a:t> data that occurs when </a:t>
            </a:r>
            <a:r>
              <a:rPr lang="en-US" sz="1920" b="0" i="0" u="none" strike="noStrike" kern="1200" dirty="0">
                <a:solidFill>
                  <a:schemeClr val="tx1"/>
                </a:solidFill>
                <a:effectLst/>
                <a:latin typeface="+mn-lt"/>
                <a:ea typeface="+mn-ea"/>
                <a:cs typeface="+mn-cs"/>
                <a:hlinkClick r:id="rId6" tooltip="Inference"/>
              </a:rPr>
              <a:t>inferences</a:t>
            </a:r>
            <a:r>
              <a:rPr lang="en-US" sz="1920" b="0" i="0" kern="1200" dirty="0">
                <a:solidFill>
                  <a:schemeClr val="tx1"/>
                </a:solidFill>
                <a:effectLst/>
                <a:latin typeface="+mn-lt"/>
                <a:ea typeface="+mn-ea"/>
                <a:cs typeface="+mn-cs"/>
              </a:rPr>
              <a:t> about the nature of individuals are deduced from inferences about the group to which those individuals belong.” - Wikipedia</a:t>
            </a:r>
          </a:p>
          <a:p>
            <a:endParaRPr lang="en-US" sz="1920" b="0" i="0" kern="1200" dirty="0">
              <a:solidFill>
                <a:schemeClr val="tx1"/>
              </a:solidFill>
              <a:effectLst/>
              <a:latin typeface="+mn-lt"/>
              <a:ea typeface="+mn-ea"/>
              <a:cs typeface="+mn-cs"/>
            </a:endParaRPr>
          </a:p>
          <a:p>
            <a:r>
              <a:rPr lang="en-US" sz="1920" b="0" i="0" kern="1200" dirty="0">
                <a:solidFill>
                  <a:schemeClr val="tx1"/>
                </a:solidFill>
                <a:effectLst/>
                <a:latin typeface="+mn-lt"/>
                <a:ea typeface="+mn-ea"/>
                <a:cs typeface="+mn-cs"/>
              </a:rPr>
              <a:t>Stated another way – we can make the right decisions (play the odds), but we don’t know what will happen to each individual patient in each case – there is inherent uncertainty, even if we make statistically optimal decisions. Thus, it’s important to weigh individual’s preferences for or against possible outcomes, even when the “expected value” of a decision is positive (on average)</a:t>
            </a:r>
          </a:p>
          <a:p>
            <a:endParaRPr lang="en-US" sz="192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0BDDD1B-7981-514B-B211-D97C9422D57B}" type="slidenum">
              <a:rPr lang="en-US" smtClean="0"/>
              <a:pPr/>
              <a:t>123</a:t>
            </a:fld>
            <a:endParaRPr lang="en-US" dirty="0"/>
          </a:p>
        </p:txBody>
      </p:sp>
    </p:spTree>
    <p:extLst>
      <p:ext uri="{BB962C8B-B14F-4D97-AF65-F5344CB8AC3E}">
        <p14:creationId xmlns:p14="http://schemas.microsoft.com/office/powerpoint/2010/main" val="326732402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US" dirty="0"/>
              <a:t>[ ] </a:t>
            </a:r>
            <a:r>
              <a:rPr lang="en-US" dirty="0" err="1"/>
              <a:t>todo</a:t>
            </a:r>
            <a:r>
              <a:rPr lang="en-US" dirty="0"/>
              <a:t>: I think adding an implementation science introduction to the end could be a useful way to close</a:t>
            </a:r>
          </a:p>
        </p:txBody>
      </p:sp>
      <p:sp>
        <p:nvSpPr>
          <p:cNvPr id="4" name="Slide Number Placeholder 3"/>
          <p:cNvSpPr>
            <a:spLocks noGrp="1"/>
          </p:cNvSpPr>
          <p:nvPr>
            <p:ph type="sldNum" sz="quarter" idx="10"/>
          </p:nvPr>
        </p:nvSpPr>
        <p:spPr/>
        <p:txBody>
          <a:bodyPr/>
          <a:lstStyle/>
          <a:p>
            <a:fld id="{60BDDD1B-7981-514B-B211-D97C9422D57B}" type="slidenum">
              <a:rPr lang="en-US" smtClean="0"/>
              <a:pPr/>
              <a:t>124</a:t>
            </a:fld>
            <a:endParaRPr lang="en-US" dirty="0"/>
          </a:p>
        </p:txBody>
      </p:sp>
    </p:spTree>
    <p:extLst>
      <p:ext uri="{BB962C8B-B14F-4D97-AF65-F5344CB8AC3E}">
        <p14:creationId xmlns:p14="http://schemas.microsoft.com/office/powerpoint/2010/main" val="403456862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125</a:t>
            </a:fld>
            <a:endParaRPr lang="en-US" dirty="0"/>
          </a:p>
        </p:txBody>
      </p:sp>
    </p:spTree>
    <p:extLst>
      <p:ext uri="{BB962C8B-B14F-4D97-AF65-F5344CB8AC3E}">
        <p14:creationId xmlns:p14="http://schemas.microsoft.com/office/powerpoint/2010/main" val="980888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kern="1200" dirty="0">
                <a:solidFill>
                  <a:schemeClr val="tx1"/>
                </a:solidFill>
                <a:effectLst/>
                <a:latin typeface="+mn-lt"/>
                <a:ea typeface="+mn-ea"/>
                <a:cs typeface="+mn-cs"/>
              </a:rPr>
              <a:t>Reflect: </a:t>
            </a: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How are you coming up with a differential diagnosis?</a:t>
            </a:r>
          </a:p>
        </p:txBody>
      </p:sp>
      <p:sp>
        <p:nvSpPr>
          <p:cNvPr id="4" name="Slide Number Placeholder 3"/>
          <p:cNvSpPr>
            <a:spLocks noGrp="1"/>
          </p:cNvSpPr>
          <p:nvPr>
            <p:ph type="sldNum" sz="quarter" idx="10"/>
          </p:nvPr>
        </p:nvSpPr>
        <p:spPr/>
        <p:txBody>
          <a:bodyPr/>
          <a:lstStyle/>
          <a:p>
            <a:fld id="{60BDDD1B-7981-514B-B211-D97C9422D57B}" type="slidenum">
              <a:rPr lang="en-US" smtClean="0"/>
              <a:pPr/>
              <a:t>13</a:t>
            </a:fld>
            <a:endParaRPr lang="en-US" dirty="0"/>
          </a:p>
        </p:txBody>
      </p:sp>
    </p:spTree>
    <p:extLst>
      <p:ext uri="{BB962C8B-B14F-4D97-AF65-F5344CB8AC3E}">
        <p14:creationId xmlns:p14="http://schemas.microsoft.com/office/powerpoint/2010/main" val="2863247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kern="1200" dirty="0">
                <a:solidFill>
                  <a:schemeClr val="tx1"/>
                </a:solidFill>
                <a:effectLst/>
                <a:latin typeface="+mn-lt"/>
                <a:ea typeface="+mn-ea"/>
                <a:cs typeface="+mn-cs"/>
              </a:rPr>
              <a:t>HOWEVER, what about cases that don’t easily fit? “Uncommon presentations of common diseases are more likely than uncommon presentations”</a:t>
            </a: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For example: how many of you have seen presentations of: Young patient with episodic palpitations, sweating, and headache? IT’S (almost) NEVER A PHEO</a:t>
            </a: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Recognition Primed Decision-Making does not account for pre-test probability (meaning, you select the illness script that matches the best – or the first one that you think of that matches well enough)</a:t>
            </a: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It’s hard to reason about rare events, and unlike on test questions, the pre-test probability is crucial. </a:t>
            </a:r>
          </a:p>
          <a:p>
            <a:endParaRPr lang="en-US" sz="1920" kern="1200" dirty="0">
              <a:solidFill>
                <a:schemeClr val="tx1"/>
              </a:solidFill>
              <a:effectLst/>
              <a:latin typeface="+mn-lt"/>
              <a:ea typeface="+mn-ea"/>
              <a:cs typeface="+mn-cs"/>
            </a:endParaRPr>
          </a:p>
          <a:p>
            <a:endParaRPr lang="en-US" sz="1920" kern="1200" dirty="0">
              <a:solidFill>
                <a:schemeClr val="tx1"/>
              </a:solidFill>
              <a:effectLst/>
              <a:latin typeface="+mn-lt"/>
              <a:ea typeface="+mn-ea"/>
              <a:cs typeface="+mn-cs"/>
            </a:endParaRPr>
          </a:p>
          <a:p>
            <a:r>
              <a:rPr lang="en-US" dirty="0"/>
              <a:t>Bayes’ theorem helps overcome many well-known cognitive errors in diagnosis, such as ignoring the base rate, probability adjustment errors (conservatism, anchoring and adjustment) and order effects</a:t>
            </a:r>
            <a:endParaRPr lang="en-US" sz="192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0BDDD1B-7981-514B-B211-D97C9422D57B}" type="slidenum">
              <a:rPr lang="en-US" smtClean="0"/>
              <a:pPr/>
              <a:t>14</a:t>
            </a:fld>
            <a:endParaRPr lang="en-US" dirty="0"/>
          </a:p>
        </p:txBody>
      </p:sp>
    </p:spTree>
    <p:extLst>
      <p:ext uri="{BB962C8B-B14F-4D97-AF65-F5344CB8AC3E}">
        <p14:creationId xmlns:p14="http://schemas.microsoft.com/office/powerpoint/2010/main" val="26945619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kern="1200" dirty="0">
                <a:solidFill>
                  <a:schemeClr val="tx1"/>
                </a:solidFill>
                <a:effectLst/>
                <a:latin typeface="+mn-lt"/>
                <a:ea typeface="+mn-ea"/>
                <a:cs typeface="+mn-cs"/>
              </a:rPr>
              <a:t>Type 1 (Heuristic-based) reasoning is prone to many biases: important ones include the (many) listed in the above table.   It’s interesting to think of how these influence your reasoning (e.g. availability bias, multiple alternatives bias)</a:t>
            </a: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 (Don’t go through all – just choose an interesting 1 or 2 to demonstrate the point)</a:t>
            </a: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Diagnostic errors account for more than 8% of adverse events in medicine and up to 30% of malpractice claims. Mechanisms of errors may be related to the working environment but cognitive issues are involved in about 75% of the cases, either alone or in association with system failures.</a:t>
            </a:r>
          </a:p>
          <a:p>
            <a:endParaRPr lang="en-US" sz="1920" kern="1200" dirty="0">
              <a:solidFill>
                <a:schemeClr val="tx1"/>
              </a:solidFill>
              <a:effectLst/>
              <a:latin typeface="+mn-lt"/>
              <a:ea typeface="+mn-ea"/>
              <a:cs typeface="+mn-cs"/>
            </a:endParaRPr>
          </a:p>
          <a:p>
            <a:r>
              <a:rPr lang="en-US" sz="1920" b="0" i="0" kern="1200" dirty="0" err="1">
                <a:solidFill>
                  <a:schemeClr val="tx1"/>
                </a:solidFill>
                <a:effectLst/>
                <a:latin typeface="+mn-lt"/>
                <a:ea typeface="+mn-ea"/>
                <a:cs typeface="+mn-cs"/>
              </a:rPr>
              <a:t>doi</a:t>
            </a:r>
            <a:r>
              <a:rPr lang="en-US" sz="1920" b="0" i="0" kern="1200" dirty="0">
                <a:solidFill>
                  <a:schemeClr val="tx1"/>
                </a:solidFill>
                <a:effectLst/>
                <a:latin typeface="+mn-lt"/>
                <a:ea typeface="+mn-ea"/>
                <a:cs typeface="+mn-cs"/>
              </a:rPr>
              <a:t>: 10.4414/smw.2012.13706. (source of above quote and graph)</a:t>
            </a:r>
            <a:endParaRPr lang="en-US" sz="1920" kern="1200" dirty="0">
              <a:solidFill>
                <a:schemeClr val="tx1"/>
              </a:solidFill>
              <a:effectLst/>
              <a:latin typeface="+mn-lt"/>
              <a:ea typeface="+mn-ea"/>
              <a:cs typeface="+mn-cs"/>
            </a:endParaRPr>
          </a:p>
          <a:p>
            <a:endParaRPr lang="en-US" sz="1920" kern="1200" dirty="0">
              <a:solidFill>
                <a:schemeClr val="tx1"/>
              </a:solidFill>
              <a:effectLst/>
              <a:latin typeface="+mn-lt"/>
              <a:ea typeface="+mn-ea"/>
              <a:cs typeface="+mn-cs"/>
            </a:endParaRPr>
          </a:p>
          <a:p>
            <a:r>
              <a:rPr lang="en-US" sz="1920" b="1" kern="1200" dirty="0">
                <a:solidFill>
                  <a:schemeClr val="tx1"/>
                </a:solidFill>
                <a:effectLst/>
                <a:latin typeface="+mn-lt"/>
                <a:ea typeface="+mn-ea"/>
                <a:cs typeface="+mn-cs"/>
              </a:rPr>
              <a:t>Reason 3: we are prone to errors that come from trusting our gut. Type 2 reasoning can help overcome this. </a:t>
            </a:r>
          </a:p>
          <a:p>
            <a:endParaRPr lang="en-US" sz="1920" kern="1200" dirty="0">
              <a:solidFill>
                <a:schemeClr val="tx1"/>
              </a:solidFill>
              <a:effectLst/>
              <a:latin typeface="+mn-lt"/>
              <a:ea typeface="+mn-ea"/>
              <a:cs typeface="+mn-cs"/>
            </a:endParaRPr>
          </a:p>
          <a:p>
            <a:r>
              <a:rPr lang="en-US" dirty="0">
                <a:hlinkClick r:id="rId3"/>
              </a:rPr>
              <a:t>https://catalogofbias.org/</a:t>
            </a:r>
            <a:endParaRPr lang="en-US" dirty="0"/>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Note: there is significant debate on the real world impact of biases: there is not much </a:t>
            </a:r>
            <a:r>
              <a:rPr lang="en-US" sz="1920" kern="1200" dirty="0" err="1">
                <a:solidFill>
                  <a:schemeClr val="tx1"/>
                </a:solidFill>
                <a:effectLst/>
                <a:latin typeface="+mn-lt"/>
                <a:ea typeface="+mn-ea"/>
                <a:cs typeface="+mn-cs"/>
              </a:rPr>
              <a:t>interoperator</a:t>
            </a:r>
            <a:r>
              <a:rPr lang="en-US" sz="1920" kern="1200" dirty="0">
                <a:solidFill>
                  <a:schemeClr val="tx1"/>
                </a:solidFill>
                <a:effectLst/>
                <a:latin typeface="+mn-lt"/>
                <a:ea typeface="+mn-ea"/>
                <a:cs typeface="+mn-cs"/>
              </a:rPr>
              <a:t> agreement in labeling biases, their invocation is very dependent on hindsight (e.g. premature closure is only premature if you get the dx wrong), and strategies of “debiasing” have been shown not to work. </a:t>
            </a:r>
          </a:p>
          <a:p>
            <a:r>
              <a:rPr lang="en-US" dirty="0"/>
              <a:t>Dhaliwal G. BMJ Qual </a:t>
            </a:r>
            <a:r>
              <a:rPr lang="en-US" dirty="0" err="1"/>
              <a:t>Saf</a:t>
            </a:r>
            <a:r>
              <a:rPr lang="en-US" dirty="0"/>
              <a:t> 2017;26:87–89. doi:10.1136/bmjqs-2016-005267</a:t>
            </a:r>
            <a:r>
              <a:rPr lang="en-US" sz="192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60BDDD1B-7981-514B-B211-D97C9422D57B}" type="slidenum">
              <a:rPr lang="en-US" smtClean="0"/>
              <a:pPr/>
              <a:t>15</a:t>
            </a:fld>
            <a:endParaRPr lang="en-US" dirty="0"/>
          </a:p>
        </p:txBody>
      </p:sp>
    </p:spTree>
    <p:extLst>
      <p:ext uri="{BB962C8B-B14F-4D97-AF65-F5344CB8AC3E}">
        <p14:creationId xmlns:p14="http://schemas.microsoft.com/office/powerpoint/2010/main" val="3302519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920" kern="1200" dirty="0">
                <a:solidFill>
                  <a:schemeClr val="tx1"/>
                </a:solidFill>
                <a:effectLst/>
                <a:latin typeface="+mn-lt"/>
                <a:ea typeface="+mn-ea"/>
                <a:cs typeface="+mn-cs"/>
              </a:rPr>
              <a:t>Josh Billings - humorist “</a:t>
            </a:r>
            <a:r>
              <a:rPr lang="en-US" sz="1920" b="1" kern="1200" dirty="0">
                <a:solidFill>
                  <a:schemeClr val="tx1"/>
                </a:solidFill>
                <a:effectLst/>
                <a:latin typeface="+mn-lt"/>
                <a:ea typeface="+mn-ea"/>
                <a:cs typeface="+mn-cs"/>
              </a:rPr>
              <a:t>the trouble with a great many of us is we know so many things that </a:t>
            </a:r>
            <a:r>
              <a:rPr lang="en-US" sz="1920" b="1" kern="1200" dirty="0" err="1">
                <a:solidFill>
                  <a:schemeClr val="tx1"/>
                </a:solidFill>
                <a:effectLst/>
                <a:latin typeface="+mn-lt"/>
                <a:ea typeface="+mn-ea"/>
                <a:cs typeface="+mn-cs"/>
              </a:rPr>
              <a:t>ain’t</a:t>
            </a:r>
            <a:r>
              <a:rPr lang="en-US" sz="1920" b="1" kern="1200" dirty="0">
                <a:solidFill>
                  <a:schemeClr val="tx1"/>
                </a:solidFill>
                <a:effectLst/>
                <a:latin typeface="+mn-lt"/>
                <a:ea typeface="+mn-ea"/>
                <a:cs typeface="+mn-cs"/>
              </a:rPr>
              <a:t> so.</a:t>
            </a:r>
            <a:r>
              <a:rPr lang="en-US" sz="1920" kern="1200" dirty="0">
                <a:solidFill>
                  <a:schemeClr val="tx1"/>
                </a:solidFill>
                <a:effectLst/>
                <a:latin typeface="+mn-lt"/>
                <a:ea typeface="+mn-ea"/>
                <a:cs typeface="+mn-cs"/>
              </a:rPr>
              <a:t>“</a:t>
            </a:r>
            <a:endParaRPr lang="en-US" sz="1920" b="1" i="0" kern="1200" dirty="0">
              <a:solidFill>
                <a:schemeClr val="tx1"/>
              </a:solidFill>
              <a:effectLst/>
              <a:latin typeface="+mn-lt"/>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1920" kern="1200" dirty="0">
                <a:solidFill>
                  <a:schemeClr val="tx1"/>
                </a:solidFill>
                <a:effectLst/>
                <a:latin typeface="+mn-lt"/>
                <a:ea typeface="+mn-ea"/>
                <a:cs typeface="+mn-cs"/>
              </a:rPr>
              <a:t>David </a:t>
            </a:r>
            <a:r>
              <a:rPr lang="en-US" sz="1920" kern="1200" dirty="0" err="1">
                <a:solidFill>
                  <a:schemeClr val="tx1"/>
                </a:solidFill>
                <a:effectLst/>
                <a:latin typeface="+mn-lt"/>
                <a:ea typeface="+mn-ea"/>
                <a:cs typeface="+mn-cs"/>
              </a:rPr>
              <a:t>casarett</a:t>
            </a:r>
            <a:r>
              <a:rPr lang="en-US" sz="1920" kern="1200" dirty="0">
                <a:solidFill>
                  <a:schemeClr val="tx1"/>
                </a:solidFill>
                <a:effectLst/>
                <a:latin typeface="+mn-lt"/>
                <a:ea typeface="+mn-ea"/>
                <a:cs typeface="+mn-cs"/>
              </a:rPr>
              <a:t> - therapeutic illusion in NEJM - </a:t>
            </a:r>
            <a:r>
              <a:rPr lang="en-US" sz="1920" u="sng" kern="1200" dirty="0">
                <a:solidFill>
                  <a:schemeClr val="tx1"/>
                </a:solidFill>
                <a:effectLst/>
                <a:latin typeface="+mn-lt"/>
                <a:ea typeface="+mn-ea"/>
                <a:cs typeface="+mn-cs"/>
                <a:hlinkClick r:id="rId3"/>
              </a:rPr>
              <a:t>https://www.nejm.org/doi/full/10.1056/NEJMp1516803</a:t>
            </a:r>
            <a:r>
              <a:rPr lang="en-US" sz="1920" kern="1200" dirty="0">
                <a:solidFill>
                  <a:schemeClr val="tx1"/>
                </a:solidFill>
                <a:effectLst/>
                <a:latin typeface="+mn-lt"/>
                <a:ea typeface="+mn-ea"/>
                <a:cs typeface="+mn-cs"/>
              </a:rPr>
              <a:t>- “Physicians overestimate the benefit of what they themselves do “</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1920" b="1" i="0" kern="1200" dirty="0">
              <a:solidFill>
                <a:schemeClr val="tx1"/>
              </a:solidFill>
              <a:effectLst/>
              <a:latin typeface="+mn-lt"/>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1920" b="1" i="0" kern="1200" dirty="0">
                <a:solidFill>
                  <a:schemeClr val="tx1"/>
                </a:solidFill>
                <a:effectLst/>
                <a:latin typeface="+mn-lt"/>
                <a:ea typeface="+mn-ea"/>
                <a:cs typeface="+mn-cs"/>
              </a:rPr>
              <a:t>Consider one last example: </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1920" b="0" i="0" kern="1200" dirty="0">
              <a:solidFill>
                <a:schemeClr val="tx1"/>
              </a:solidFill>
              <a:effectLst/>
              <a:latin typeface="+mn-lt"/>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1920" b="0" i="0" kern="1200" dirty="0">
                <a:solidFill>
                  <a:schemeClr val="tx1"/>
                </a:solidFill>
                <a:effectLst/>
                <a:latin typeface="+mn-lt"/>
                <a:ea typeface="+mn-ea"/>
                <a:cs typeface="+mn-cs"/>
              </a:rPr>
              <a:t>Another shortfall of heuristics is inability to detect subtle clinical effects. SMART trial showed an effect that was imperceptibly small- yet extremely important to the outcomes of our patients.</a:t>
            </a:r>
            <a:endParaRPr lang="en-US" sz="1920" b="1" i="0" kern="1200" dirty="0">
              <a:solidFill>
                <a:schemeClr val="tx1"/>
              </a:solidFill>
              <a:effectLst/>
              <a:latin typeface="+mn-lt"/>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1920" b="1" i="0" kern="1200" dirty="0">
              <a:solidFill>
                <a:schemeClr val="tx1"/>
              </a:solidFill>
              <a:effectLst/>
              <a:latin typeface="+mn-lt"/>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1920" b="1" i="0" kern="1200" dirty="0">
                <a:solidFill>
                  <a:schemeClr val="tx1"/>
                </a:solidFill>
                <a:effectLst/>
                <a:latin typeface="+mn-lt"/>
                <a:ea typeface="+mn-ea"/>
                <a:cs typeface="+mn-cs"/>
              </a:rPr>
              <a:t>Details of the study: </a:t>
            </a:r>
            <a:r>
              <a:rPr lang="en-US" sz="1920" b="0" i="0" kern="1200" dirty="0">
                <a:solidFill>
                  <a:schemeClr val="tx1"/>
                </a:solidFill>
                <a:effectLst/>
                <a:latin typeface="+mn-lt"/>
                <a:ea typeface="+mn-ea"/>
                <a:cs typeface="+mn-cs"/>
              </a:rPr>
              <a:t>Major adverse kidney event in 30 days (MAKE-30): A composite of death from any cause, new renal-replacement therapy, or persistent renal dysfunction (elevation in sCr to ≥ 200% of baseline). These were determined at 30 days or hospital discharge, whichever occurred first. Statistically significant improvement in this primary endpoint, NNH 94 </a:t>
            </a: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We don’t often get feedback on whether we do the right thing: in cases where effect sizes are small or feedback is not rapid: “being wrong and being right feel exactly the same”. I resuscitated patients in the ICU as an intern – probably enough to have caused one of these events. But I certainly didn’t notice. </a:t>
            </a: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The majority of the things do not have large, obvious positive effects (e.g. do we need a trial to show that parachutes are beneficial?). Counter: how common are large treatment effects? 5x RR or greater =&gt; 9% of trials, and usually for a lab surrogate, not a patient centered outcome. 90% of those had smaller effects when retested = 1% of trials show a truly large effect size. only </a:t>
            </a:r>
            <a:r>
              <a:rPr lang="en-US" sz="1920" kern="1200" dirty="0" err="1">
                <a:solidFill>
                  <a:schemeClr val="tx1"/>
                </a:solidFill>
                <a:effectLst/>
                <a:latin typeface="+mn-lt"/>
                <a:ea typeface="+mn-ea"/>
                <a:cs typeface="+mn-cs"/>
              </a:rPr>
              <a:t>ecmo</a:t>
            </a:r>
            <a:r>
              <a:rPr lang="en-US" sz="1920" kern="1200" dirty="0">
                <a:solidFill>
                  <a:schemeClr val="tx1"/>
                </a:solidFill>
                <a:effectLst/>
                <a:latin typeface="+mn-lt"/>
                <a:ea typeface="+mn-ea"/>
                <a:cs typeface="+mn-cs"/>
              </a:rPr>
              <a:t> for newborns had a large effect on mortality . </a:t>
            </a:r>
            <a:r>
              <a:rPr lang="en-US" sz="1920" kern="1200" dirty="0" err="1">
                <a:solidFill>
                  <a:schemeClr val="tx1"/>
                </a:solidFill>
                <a:effectLst/>
                <a:latin typeface="+mn-lt"/>
                <a:ea typeface="+mn-ea"/>
                <a:cs typeface="+mn-cs"/>
              </a:rPr>
              <a:t>Ionnadis</a:t>
            </a:r>
            <a:r>
              <a:rPr lang="en-US" sz="1920" kern="1200" dirty="0">
                <a:solidFill>
                  <a:schemeClr val="tx1"/>
                </a:solidFill>
                <a:effectLst/>
                <a:latin typeface="+mn-lt"/>
                <a:ea typeface="+mn-ea"/>
                <a:cs typeface="+mn-cs"/>
              </a:rPr>
              <a:t> 2012</a:t>
            </a:r>
          </a:p>
          <a:p>
            <a:r>
              <a:rPr lang="en-US" sz="1920" kern="1200" dirty="0">
                <a:solidFill>
                  <a:schemeClr val="tx1"/>
                </a:solidFill>
                <a:effectLst/>
                <a:latin typeface="+mn-lt"/>
                <a:ea typeface="+mn-ea"/>
                <a:cs typeface="+mn-cs"/>
              </a:rPr>
              <a:t> (note, it seems that this could also argue we are doing a good job of only running trails with clinical equipoise)</a:t>
            </a:r>
          </a:p>
          <a:p>
            <a:endParaRPr lang="en-US" sz="1920" kern="1200" dirty="0">
              <a:solidFill>
                <a:schemeClr val="tx1"/>
              </a:solidFill>
              <a:effectLst/>
              <a:latin typeface="+mn-lt"/>
              <a:ea typeface="+mn-ea"/>
              <a:cs typeface="+mn-cs"/>
            </a:endParaRPr>
          </a:p>
          <a:p>
            <a:r>
              <a:rPr lang="en-US" sz="1920" b="1" kern="1200" dirty="0">
                <a:solidFill>
                  <a:schemeClr val="tx1"/>
                </a:solidFill>
                <a:effectLst/>
                <a:latin typeface="+mn-lt"/>
                <a:ea typeface="+mn-ea"/>
                <a:cs typeface="+mn-cs"/>
              </a:rPr>
              <a:t>Reason 4: It’s the way we can actually figure out if we’re doing the right thing, and harming vs helping patients.</a:t>
            </a: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More patients</a:t>
            </a:r>
            <a:r>
              <a:rPr lang="en-US" sz="1920" kern="1200" baseline="0" dirty="0">
                <a:solidFill>
                  <a:schemeClr val="tx1"/>
                </a:solidFill>
                <a:effectLst/>
                <a:latin typeface="+mn-lt"/>
                <a:ea typeface="+mn-ea"/>
                <a:cs typeface="+mn-cs"/>
              </a:rPr>
              <a:t> died of anti-arrhythmic (e.g. Lidocaine) to suppress rhythms after MI before the CAST trial showed it was harmful than soldiers died in Vietnam (</a:t>
            </a:r>
            <a:r>
              <a:rPr lang="en-US" dirty="0">
                <a:hlinkClick r:id="rId4"/>
              </a:rPr>
              <a:t>https://www.amazon.com/Deadly-Medicine-Thousands-Patients-Americas/dp/0684804174</a:t>
            </a:r>
            <a:r>
              <a:rPr lang="en-US" dirty="0"/>
              <a:t>)</a:t>
            </a:r>
            <a:endParaRPr lang="en-US" sz="1920" kern="1200" dirty="0">
              <a:solidFill>
                <a:schemeClr val="tx1"/>
              </a:solidFill>
              <a:effectLst/>
              <a:latin typeface="+mn-lt"/>
              <a:ea typeface="+mn-ea"/>
              <a:cs typeface="+mn-cs"/>
            </a:endParaRP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IN SUMMARY: </a:t>
            </a:r>
          </a:p>
          <a:p>
            <a:r>
              <a:rPr lang="en-US" sz="1920" kern="1200" dirty="0">
                <a:solidFill>
                  <a:schemeClr val="tx1"/>
                </a:solidFill>
                <a:effectLst/>
                <a:latin typeface="+mn-lt"/>
                <a:ea typeface="+mn-ea"/>
                <a:cs typeface="+mn-cs"/>
              </a:rPr>
              <a:t>At least 2 uses of system 2 thinking: </a:t>
            </a:r>
          </a:p>
          <a:p>
            <a:pPr marL="0" marR="0" lvl="0" indent="0" algn="l" defTabSz="731520" rtl="0" eaLnBrk="1" fontAlgn="auto" latinLnBrk="0" hangingPunct="1">
              <a:lnSpc>
                <a:spcPct val="100000"/>
              </a:lnSpc>
              <a:spcBef>
                <a:spcPts val="0"/>
              </a:spcBef>
              <a:spcAft>
                <a:spcPts val="0"/>
              </a:spcAft>
              <a:buClrTx/>
              <a:buSzTx/>
              <a:buFontTx/>
              <a:buNone/>
              <a:tabLst/>
              <a:defRPr/>
            </a:pPr>
            <a:r>
              <a:rPr lang="en-US" sz="1920" kern="1200" dirty="0">
                <a:solidFill>
                  <a:schemeClr val="tx1"/>
                </a:solidFill>
                <a:effectLst/>
                <a:latin typeface="+mn-lt"/>
                <a:ea typeface="+mn-ea"/>
                <a:cs typeface="+mn-cs"/>
              </a:rPr>
              <a:t>-diagnostic process starts with system 1 thinking, and invoke system 2 when it starts failing. </a:t>
            </a:r>
            <a:r>
              <a:rPr lang="en-US" dirty="0">
                <a:effectLst/>
              </a:rPr>
              <a:t>Intuition is wrong and strong .. "if it feels true it is". Certainty just means that we have a cohesive story... not that the story is true.</a:t>
            </a:r>
            <a:endParaRPr lang="en-US" dirty="0"/>
          </a:p>
          <a:p>
            <a:r>
              <a:rPr lang="en-US" sz="1920" kern="1200" dirty="0">
                <a:solidFill>
                  <a:schemeClr val="tx1"/>
                </a:solidFill>
                <a:effectLst/>
                <a:latin typeface="+mn-lt"/>
                <a:ea typeface="+mn-ea"/>
                <a:cs typeface="+mn-cs"/>
              </a:rPr>
              <a:t>-system 2 thinking is how you properly calibrate system 1 (intuition) – none of us are born with a sense for what cholecystitis presents like. </a:t>
            </a:r>
          </a:p>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16</a:t>
            </a:fld>
            <a:endParaRPr lang="en-US" dirty="0"/>
          </a:p>
        </p:txBody>
      </p:sp>
    </p:spTree>
    <p:extLst>
      <p:ext uri="{BB962C8B-B14F-4D97-AF65-F5344CB8AC3E}">
        <p14:creationId xmlns:p14="http://schemas.microsoft.com/office/powerpoint/2010/main" val="1523081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Evidence-based clinical practice (EBM informed practice)</a:t>
            </a:r>
          </a:p>
          <a:p>
            <a:endParaRPr lang="en-US" dirty="0"/>
          </a:p>
          <a:p>
            <a:pPr marL="0" marR="0" lvl="0" indent="0" algn="l" defTabSz="731520" rtl="0" eaLnBrk="1" fontAlgn="auto" latinLnBrk="0" hangingPunct="1">
              <a:lnSpc>
                <a:spcPct val="100000"/>
              </a:lnSpc>
              <a:spcBef>
                <a:spcPts val="0"/>
              </a:spcBef>
              <a:spcAft>
                <a:spcPts val="0"/>
              </a:spcAft>
              <a:buClrTx/>
              <a:buSzTx/>
              <a:buFontTx/>
              <a:buNone/>
              <a:tabLst/>
              <a:defRPr/>
            </a:pPr>
            <a:r>
              <a:rPr lang="en-US" sz="1920" b="0" i="0" kern="1200" dirty="0">
                <a:solidFill>
                  <a:schemeClr val="tx1"/>
                </a:solidFill>
                <a:effectLst/>
                <a:latin typeface="+mn-lt"/>
                <a:ea typeface="+mn-ea"/>
                <a:cs typeface="+mn-cs"/>
              </a:rPr>
              <a:t>The process of systematically finding, appraising, and using contemporaneous research findings as the basis for clinical decisions. Evidence-based medicine (EBM) follows four steps: formulate a clear clinical questions from a patient's problem; search the literature for relevant clinical articles; evaluate (critically appraise) the evidence for its validity and usefulness; implement useful findings in clinical practice.  </a:t>
            </a:r>
            <a:br>
              <a:rPr lang="en-US" dirty="0"/>
            </a:br>
            <a:r>
              <a:rPr lang="en-US" sz="1920" b="0" i="1" u="none" strike="noStrike" kern="1200" dirty="0">
                <a:solidFill>
                  <a:schemeClr val="tx1"/>
                </a:solidFill>
                <a:effectLst/>
                <a:latin typeface="+mn-lt"/>
                <a:ea typeface="+mn-ea"/>
                <a:cs typeface="+mn-cs"/>
                <a:hlinkClick r:id="rId3"/>
              </a:rPr>
              <a:t>Rosenberg W, Donald A. Evidence based medicine: An approach to clinical problem-solving. BMJ. 1995;310:1122-1126</a:t>
            </a:r>
            <a:endParaRPr lang="en-US" sz="1920" b="0" i="1" u="none" strike="noStrike" kern="1200" dirty="0">
              <a:solidFill>
                <a:schemeClr val="tx1"/>
              </a:solidFill>
              <a:effectLst/>
              <a:latin typeface="+mn-lt"/>
              <a:ea typeface="+mn-ea"/>
              <a:cs typeface="+mn-cs"/>
            </a:endParaRPr>
          </a:p>
          <a:p>
            <a:endParaRPr lang="en-US" dirty="0"/>
          </a:p>
          <a:p>
            <a:r>
              <a:rPr lang="en-US" dirty="0"/>
              <a:t>Note: if you want to get really deep in</a:t>
            </a:r>
            <a:r>
              <a:rPr lang="en-US" baseline="0" dirty="0"/>
              <a:t> to it… EBM is an epistemological system (philosophical study of nature of knowledge / claims around what Is known) – since it presupposed a certain relationship between theory, evidence, and knowledge.. but probably more useful to think of it as a heuristic structure to optimize clinical practice. </a:t>
            </a:r>
          </a:p>
          <a:p>
            <a:endParaRPr lang="en-US" baseline="0" dirty="0"/>
          </a:p>
          <a:p>
            <a:r>
              <a:rPr lang="en-US" dirty="0" err="1"/>
              <a:t>Epistemologic</a:t>
            </a:r>
            <a:r>
              <a:rPr lang="en-US" dirty="0"/>
              <a:t> Principles of Evidence-Based Medicine￼</a:t>
            </a:r>
          </a:p>
          <a:p>
            <a:r>
              <a:rPr lang="en-US" dirty="0">
                <a:effectLst/>
              </a:rPr>
              <a:t>1. The pursuit of truth is best accomplished by examining the totality of evidence, rather than by selecting a limited sample of evidence, which is at risk of being unrepresentative and will certainly be less precise than the totality.  </a:t>
            </a:r>
            <a:endParaRPr lang="en-US" dirty="0"/>
          </a:p>
          <a:p>
            <a:r>
              <a:rPr lang="en-US" dirty="0">
                <a:effectLst/>
              </a:rPr>
              <a:t>2. Not all evidence is equal, and a set of principles can identify more vs less trustworthy evidence.  </a:t>
            </a:r>
            <a:endParaRPr lang="en-US" dirty="0"/>
          </a:p>
          <a:p>
            <a:r>
              <a:rPr lang="en-US" dirty="0">
                <a:effectLst/>
              </a:rPr>
              <a:t>3. Evidence is necessary but not sufficient. Clinical decision making requires the application of values and preferences.</a:t>
            </a:r>
            <a:endParaRPr lang="en-US" dirty="0"/>
          </a:p>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17</a:t>
            </a:fld>
            <a:endParaRPr lang="en-US" dirty="0"/>
          </a:p>
        </p:txBody>
      </p:sp>
    </p:spTree>
    <p:extLst>
      <p:ext uri="{BB962C8B-B14F-4D97-AF65-F5344CB8AC3E}">
        <p14:creationId xmlns:p14="http://schemas.microsoft.com/office/powerpoint/2010/main" val="19863682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b="0" i="1" u="none" strike="noStrike" kern="1200" dirty="0">
                <a:solidFill>
                  <a:schemeClr val="tx1"/>
                </a:solidFill>
                <a:effectLst/>
                <a:latin typeface="+mn-lt"/>
                <a:ea typeface="+mn-ea"/>
                <a:cs typeface="+mn-cs"/>
              </a:rPr>
              <a:t>Note; markedly PRIMARY literature focused – we will discuss modifications to this later. However, still useful to look at the granular framework as a start</a:t>
            </a:r>
          </a:p>
          <a:p>
            <a:endParaRPr lang="en-US" sz="1920" b="0" i="0" u="none" strike="noStrike" kern="1200" dirty="0">
              <a:solidFill>
                <a:schemeClr val="tx1"/>
              </a:solidFill>
              <a:effectLst/>
              <a:latin typeface="+mn-lt"/>
              <a:ea typeface="+mn-ea"/>
              <a:cs typeface="+mn-cs"/>
            </a:endParaRPr>
          </a:p>
          <a:p>
            <a:endParaRPr lang="en-US" sz="1920" b="0" i="0" u="none" strike="noStrike" kern="1200" dirty="0">
              <a:solidFill>
                <a:schemeClr val="tx1"/>
              </a:solidFill>
              <a:effectLst/>
              <a:latin typeface="+mn-lt"/>
              <a:ea typeface="+mn-ea"/>
              <a:cs typeface="+mn-cs"/>
            </a:endParaRPr>
          </a:p>
          <a:p>
            <a:r>
              <a:rPr lang="en-US" sz="1920" b="0" i="0" u="none" strike="noStrike" kern="1200" dirty="0">
                <a:solidFill>
                  <a:schemeClr val="tx1"/>
                </a:solidFill>
                <a:effectLst/>
                <a:latin typeface="+mn-lt"/>
                <a:ea typeface="+mn-ea"/>
                <a:cs typeface="+mn-cs"/>
              </a:rPr>
              <a:t>Here’s a framework for analyzing how to do this</a:t>
            </a:r>
          </a:p>
          <a:p>
            <a:endParaRPr lang="en-US" sz="1920" b="0" i="0" u="none" strike="noStrike" kern="1200" dirty="0">
              <a:solidFill>
                <a:schemeClr val="tx1"/>
              </a:solidFill>
              <a:effectLst/>
              <a:latin typeface="+mn-lt"/>
              <a:ea typeface="+mn-ea"/>
              <a:cs typeface="+mn-cs"/>
            </a:endParaRPr>
          </a:p>
          <a:p>
            <a:r>
              <a:rPr lang="en-US" sz="1920" b="0" i="0" kern="1200" dirty="0">
                <a:solidFill>
                  <a:schemeClr val="tx1"/>
                </a:solidFill>
                <a:effectLst/>
                <a:latin typeface="+mn-lt"/>
                <a:ea typeface="+mn-ea"/>
                <a:cs typeface="+mn-cs"/>
              </a:rPr>
              <a:t>Step 1: </a:t>
            </a:r>
            <a:r>
              <a:rPr lang="en-US" sz="1920" b="1" i="0" kern="1200" dirty="0">
                <a:solidFill>
                  <a:schemeClr val="tx1"/>
                </a:solidFill>
                <a:effectLst/>
                <a:latin typeface="+mn-lt"/>
                <a:ea typeface="+mn-ea"/>
                <a:cs typeface="+mn-cs"/>
              </a:rPr>
              <a:t>Assess </a:t>
            </a:r>
            <a:r>
              <a:rPr lang="en-US" sz="1920" b="0" i="0" kern="1200" dirty="0">
                <a:solidFill>
                  <a:schemeClr val="tx1"/>
                </a:solidFill>
                <a:effectLst/>
                <a:latin typeface="+mn-lt"/>
                <a:ea typeface="+mn-ea"/>
                <a:cs typeface="+mn-cs"/>
              </a:rPr>
              <a:t>your patient and determine the pertinent issues. You may be looking for evidence about therapy options, prognosis or diagnostic techniques.</a:t>
            </a:r>
          </a:p>
          <a:p>
            <a:r>
              <a:rPr lang="en-US" sz="1920" b="0" i="0" kern="1200" dirty="0">
                <a:solidFill>
                  <a:schemeClr val="tx1"/>
                </a:solidFill>
                <a:effectLst/>
                <a:latin typeface="+mn-lt"/>
                <a:ea typeface="+mn-ea"/>
                <a:cs typeface="+mn-cs"/>
              </a:rPr>
              <a:t>-----</a:t>
            </a:r>
          </a:p>
          <a:p>
            <a:r>
              <a:rPr lang="en-US" sz="1920" b="0" i="0" kern="1200" dirty="0">
                <a:solidFill>
                  <a:schemeClr val="tx1"/>
                </a:solidFill>
                <a:effectLst/>
                <a:latin typeface="+mn-lt"/>
                <a:ea typeface="+mn-ea"/>
                <a:cs typeface="+mn-cs"/>
              </a:rPr>
              <a:t>Step 2: </a:t>
            </a:r>
            <a:r>
              <a:rPr lang="en-US" sz="1920" b="1" i="0" kern="1200" dirty="0">
                <a:solidFill>
                  <a:schemeClr val="tx1"/>
                </a:solidFill>
                <a:effectLst/>
                <a:latin typeface="+mn-lt"/>
                <a:ea typeface="+mn-ea"/>
                <a:cs typeface="+mn-cs"/>
              </a:rPr>
              <a:t>Ask</a:t>
            </a:r>
            <a:r>
              <a:rPr lang="en-US" sz="1920" b="0" i="0" kern="1200" dirty="0">
                <a:solidFill>
                  <a:schemeClr val="tx1"/>
                </a:solidFill>
                <a:effectLst/>
                <a:latin typeface="+mn-lt"/>
                <a:ea typeface="+mn-ea"/>
                <a:cs typeface="+mn-cs"/>
              </a:rPr>
              <a:t> a clinical question. Use the </a:t>
            </a:r>
            <a:r>
              <a:rPr lang="en-US" sz="1920" b="0" i="0" u="none" strike="noStrike" kern="1200" dirty="0">
                <a:solidFill>
                  <a:schemeClr val="tx1"/>
                </a:solidFill>
                <a:effectLst/>
                <a:latin typeface="+mn-lt"/>
                <a:ea typeface="+mn-ea"/>
                <a:cs typeface="+mn-cs"/>
                <a:hlinkClick r:id="rId3"/>
              </a:rPr>
              <a:t>PICO</a:t>
            </a:r>
            <a:r>
              <a:rPr lang="en-US" sz="1920" b="0" i="0" kern="1200" dirty="0">
                <a:solidFill>
                  <a:schemeClr val="tx1"/>
                </a:solidFill>
                <a:effectLst/>
                <a:latin typeface="+mn-lt"/>
                <a:ea typeface="+mn-ea"/>
                <a:cs typeface="+mn-cs"/>
              </a:rPr>
              <a:t> model to formulate a clear and concise clinical question.</a:t>
            </a:r>
          </a:p>
          <a:p>
            <a:r>
              <a:rPr lang="en-US" sz="1920" b="0" i="0" kern="1200" dirty="0">
                <a:solidFill>
                  <a:schemeClr val="tx1"/>
                </a:solidFill>
                <a:effectLst/>
                <a:latin typeface="+mn-lt"/>
                <a:ea typeface="+mn-ea"/>
                <a:cs typeface="+mn-cs"/>
              </a:rPr>
              <a:t>Step 3: </a:t>
            </a:r>
            <a:r>
              <a:rPr lang="en-US" sz="1920" b="1" i="0" kern="1200" dirty="0">
                <a:solidFill>
                  <a:schemeClr val="tx1"/>
                </a:solidFill>
                <a:effectLst/>
                <a:latin typeface="+mn-lt"/>
                <a:ea typeface="+mn-ea"/>
                <a:cs typeface="+mn-cs"/>
              </a:rPr>
              <a:t>Acquire</a:t>
            </a:r>
            <a:r>
              <a:rPr lang="en-US" sz="1920" b="0" i="0" kern="1200" dirty="0">
                <a:solidFill>
                  <a:schemeClr val="tx1"/>
                </a:solidFill>
                <a:effectLst/>
                <a:latin typeface="+mn-lt"/>
                <a:ea typeface="+mn-ea"/>
                <a:cs typeface="+mn-cs"/>
              </a:rPr>
              <a:t> the best evidence. Search the appropriate </a:t>
            </a:r>
            <a:r>
              <a:rPr lang="en-US" sz="1920" b="0" i="0" u="none" strike="noStrike" kern="1200" dirty="0">
                <a:solidFill>
                  <a:schemeClr val="tx1"/>
                </a:solidFill>
                <a:effectLst/>
                <a:latin typeface="+mn-lt"/>
                <a:ea typeface="+mn-ea"/>
                <a:cs typeface="+mn-cs"/>
                <a:hlinkClick r:id="rId4"/>
              </a:rPr>
              <a:t>databases and resources</a:t>
            </a:r>
            <a:r>
              <a:rPr lang="en-US" sz="1920" b="0" i="0" kern="1200" dirty="0">
                <a:solidFill>
                  <a:schemeClr val="tx1"/>
                </a:solidFill>
                <a:effectLst/>
                <a:latin typeface="+mn-lt"/>
                <a:ea typeface="+mn-ea"/>
                <a:cs typeface="+mn-cs"/>
              </a:rPr>
              <a:t> to find the best evidence.</a:t>
            </a:r>
          </a:p>
          <a:p>
            <a:r>
              <a:rPr lang="en-US" sz="1920" b="0" i="0" kern="1200" dirty="0">
                <a:solidFill>
                  <a:schemeClr val="tx1"/>
                </a:solidFill>
                <a:effectLst/>
                <a:latin typeface="+mn-lt"/>
                <a:ea typeface="+mn-ea"/>
                <a:cs typeface="+mn-cs"/>
              </a:rPr>
              <a:t>Step 4: </a:t>
            </a:r>
            <a:r>
              <a:rPr lang="en-US" sz="1920" b="1" i="0" kern="1200" dirty="0">
                <a:solidFill>
                  <a:schemeClr val="tx1"/>
                </a:solidFill>
                <a:effectLst/>
                <a:latin typeface="+mn-lt"/>
                <a:ea typeface="+mn-ea"/>
                <a:cs typeface="+mn-cs"/>
              </a:rPr>
              <a:t>Appraise</a:t>
            </a:r>
            <a:r>
              <a:rPr lang="en-US" sz="1920" b="0" i="0" kern="1200" dirty="0">
                <a:solidFill>
                  <a:schemeClr val="tx1"/>
                </a:solidFill>
                <a:effectLst/>
                <a:latin typeface="+mn-lt"/>
                <a:ea typeface="+mn-ea"/>
                <a:cs typeface="+mn-cs"/>
              </a:rPr>
              <a:t> the evidence. </a:t>
            </a:r>
            <a:r>
              <a:rPr lang="en-US" sz="1920" b="0" i="0" u="none" strike="noStrike" kern="1200" dirty="0">
                <a:solidFill>
                  <a:schemeClr val="tx1"/>
                </a:solidFill>
                <a:effectLst/>
                <a:latin typeface="+mn-lt"/>
                <a:ea typeface="+mn-ea"/>
                <a:cs typeface="+mn-cs"/>
                <a:hlinkClick r:id="rId5"/>
              </a:rPr>
              <a:t>Determine</a:t>
            </a:r>
            <a:r>
              <a:rPr lang="en-US" sz="1920" b="0" i="0" kern="1200" dirty="0">
                <a:solidFill>
                  <a:schemeClr val="tx1"/>
                </a:solidFill>
                <a:effectLst/>
                <a:latin typeface="+mn-lt"/>
                <a:ea typeface="+mn-ea"/>
                <a:cs typeface="+mn-cs"/>
              </a:rPr>
              <a:t> whether the information you found is relevant, valid and applicable to your patient.</a:t>
            </a:r>
          </a:p>
          <a:p>
            <a:r>
              <a:rPr lang="en-US" sz="1920" b="0" i="0" kern="1200" dirty="0">
                <a:solidFill>
                  <a:schemeClr val="tx1"/>
                </a:solidFill>
                <a:effectLst/>
                <a:latin typeface="+mn-lt"/>
                <a:ea typeface="+mn-ea"/>
                <a:cs typeface="+mn-cs"/>
              </a:rPr>
              <a:t>Step 5: </a:t>
            </a:r>
            <a:r>
              <a:rPr lang="en-US" sz="1920" b="1" i="0" kern="1200" dirty="0">
                <a:solidFill>
                  <a:schemeClr val="tx1"/>
                </a:solidFill>
                <a:effectLst/>
                <a:latin typeface="+mn-lt"/>
                <a:ea typeface="+mn-ea"/>
                <a:cs typeface="+mn-cs"/>
              </a:rPr>
              <a:t>Apply</a:t>
            </a:r>
            <a:r>
              <a:rPr lang="en-US" sz="1920" b="0" i="0" kern="1200" dirty="0">
                <a:solidFill>
                  <a:schemeClr val="tx1"/>
                </a:solidFill>
                <a:effectLst/>
                <a:latin typeface="+mn-lt"/>
                <a:ea typeface="+mn-ea"/>
                <a:cs typeface="+mn-cs"/>
              </a:rPr>
              <a:t> the evidence to your patient. Ensure that the evidence and recommendations meet your patient's values and expectations.  </a:t>
            </a:r>
          </a:p>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18</a:t>
            </a:fld>
            <a:endParaRPr lang="en-US" dirty="0"/>
          </a:p>
        </p:txBody>
      </p:sp>
    </p:spTree>
    <p:extLst>
      <p:ext uri="{BB962C8B-B14F-4D97-AF65-F5344CB8AC3E}">
        <p14:creationId xmlns:p14="http://schemas.microsoft.com/office/powerpoint/2010/main" val="19029290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19</a:t>
            </a:fld>
            <a:endParaRPr lang="en-US" dirty="0"/>
          </a:p>
        </p:txBody>
      </p:sp>
    </p:spTree>
    <p:extLst>
      <p:ext uri="{BB962C8B-B14F-4D97-AF65-F5344CB8AC3E}">
        <p14:creationId xmlns:p14="http://schemas.microsoft.com/office/powerpoint/2010/main" val="3923357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kern="1200" dirty="0">
                <a:solidFill>
                  <a:schemeClr val="tx1"/>
                </a:solidFill>
                <a:effectLst/>
                <a:latin typeface="+mn-lt"/>
                <a:ea typeface="+mn-ea"/>
                <a:cs typeface="+mn-cs"/>
              </a:rPr>
              <a:t>In 1991, Gordon </a:t>
            </a:r>
            <a:r>
              <a:rPr lang="en-US" sz="1920" kern="1200" dirty="0" err="1">
                <a:solidFill>
                  <a:schemeClr val="tx1"/>
                </a:solidFill>
                <a:effectLst/>
                <a:latin typeface="+mn-lt"/>
                <a:ea typeface="+mn-ea"/>
                <a:cs typeface="+mn-cs"/>
              </a:rPr>
              <a:t>Guyatt</a:t>
            </a:r>
            <a:r>
              <a:rPr lang="en-US" sz="1920" kern="1200" dirty="0">
                <a:solidFill>
                  <a:schemeClr val="tx1"/>
                </a:solidFill>
                <a:effectLst/>
                <a:latin typeface="+mn-lt"/>
                <a:ea typeface="+mn-ea"/>
                <a:cs typeface="+mn-cs"/>
              </a:rPr>
              <a:t> introduced the term evidence-based medicine (EBM) to showcase the importance of not only physician expertise but also current research evidence and patient values in clinical decision-making.</a:t>
            </a:r>
          </a:p>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2</a:t>
            </a:fld>
            <a:endParaRPr lang="en-US" dirty="0"/>
          </a:p>
        </p:txBody>
      </p:sp>
    </p:spTree>
    <p:extLst>
      <p:ext uri="{BB962C8B-B14F-4D97-AF65-F5344CB8AC3E}">
        <p14:creationId xmlns:p14="http://schemas.microsoft.com/office/powerpoint/2010/main" val="9792144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20</a:t>
            </a:fld>
            <a:endParaRPr lang="en-US" dirty="0"/>
          </a:p>
        </p:txBody>
      </p:sp>
    </p:spTree>
    <p:extLst>
      <p:ext uri="{BB962C8B-B14F-4D97-AF65-F5344CB8AC3E}">
        <p14:creationId xmlns:p14="http://schemas.microsoft.com/office/powerpoint/2010/main" val="13825465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be specific:</a:t>
            </a:r>
            <a:r>
              <a:rPr lang="en-US" baseline="0" dirty="0"/>
              <a:t> </a:t>
            </a:r>
            <a:r>
              <a:rPr lang="en-US" dirty="0"/>
              <a:t>considering the specifics of your questions in order to make it “answerable. </a:t>
            </a:r>
            <a:r>
              <a:rPr lang="en-US" baseline="0" dirty="0"/>
              <a:t> </a:t>
            </a:r>
            <a:r>
              <a:rPr lang="en-US" dirty="0"/>
              <a:t>In the traditional model, this helps to identify the correct primary literature source</a:t>
            </a:r>
          </a:p>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21</a:t>
            </a:fld>
            <a:endParaRPr lang="en-US" dirty="0"/>
          </a:p>
        </p:txBody>
      </p:sp>
    </p:spTree>
    <p:extLst>
      <p:ext uri="{BB962C8B-B14F-4D97-AF65-F5344CB8AC3E}">
        <p14:creationId xmlns:p14="http://schemas.microsoft.com/office/powerpoint/2010/main" val="5452835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type of question you ask influences the type of study needed to answer the question. (NOTE: these are all </a:t>
            </a:r>
            <a:r>
              <a:rPr lang="en-US" i="1" dirty="0"/>
              <a:t>“foreground” </a:t>
            </a:r>
            <a:r>
              <a:rPr lang="en-US" dirty="0"/>
              <a:t>questions – we</a:t>
            </a:r>
            <a:r>
              <a:rPr lang="en-US" baseline="0" dirty="0"/>
              <a:t> will return to this later</a:t>
            </a:r>
            <a:r>
              <a:rPr lang="en-US" dirty="0"/>
              <a:t>)</a:t>
            </a:r>
          </a:p>
          <a:p>
            <a:endParaRPr lang="en-US" dirty="0"/>
          </a:p>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Note:</a:t>
            </a:r>
            <a:r>
              <a:rPr lang="en-US" baseline="0" dirty="0"/>
              <a:t> PICO is the method for determining response to an intervention (I in PICO) = THERAPY</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731520" rtl="0" eaLnBrk="1" fontAlgn="auto" latinLnBrk="0" hangingPunct="1">
              <a:lnSpc>
                <a:spcPct val="100000"/>
              </a:lnSpc>
              <a:spcBef>
                <a:spcPts val="0"/>
              </a:spcBef>
              <a:spcAft>
                <a:spcPts val="0"/>
              </a:spcAft>
              <a:buClrTx/>
              <a:buSzTx/>
              <a:buFontTx/>
              <a:buNone/>
              <a:tabLst/>
              <a:defRPr/>
            </a:pPr>
            <a:r>
              <a:rPr lang="en-US" baseline="0" dirty="0"/>
              <a:t>Outcome: </a:t>
            </a:r>
            <a:r>
              <a:rPr lang="en-US" b="1" dirty="0">
                <a:effectLst/>
              </a:rPr>
              <a:t>patients, exposure (time), and outcome</a:t>
            </a:r>
            <a:r>
              <a:rPr lang="en-US" dirty="0">
                <a:effectLst/>
              </a:rPr>
              <a:t>. An alternative focuses on patient-related factors, such as age and sex, that can modify prognosis: patients, exposure (</a:t>
            </a:r>
            <a:r>
              <a:rPr lang="en-US" dirty="0" err="1">
                <a:effectLst/>
              </a:rPr>
              <a:t>eg</a:t>
            </a:r>
            <a:r>
              <a:rPr lang="en-US" dirty="0">
                <a:effectLst/>
              </a:rPr>
              <a:t>, older age or male), comparison (</a:t>
            </a:r>
            <a:r>
              <a:rPr lang="en-US" dirty="0" err="1">
                <a:effectLst/>
              </a:rPr>
              <a:t>eg</a:t>
            </a:r>
            <a:r>
              <a:rPr lang="en-US" dirty="0">
                <a:effectLst/>
              </a:rPr>
              <a:t>, younger age or female), and outcome. </a:t>
            </a:r>
            <a:endParaRPr lang="en-US" dirty="0"/>
          </a:p>
          <a:p>
            <a:pPr marL="0" marR="0" lvl="0" indent="0" algn="l" defTabSz="731520" rtl="0" eaLnBrk="1" fontAlgn="auto" latinLnBrk="0" hangingPunct="1">
              <a:lnSpc>
                <a:spcPct val="100000"/>
              </a:lnSpc>
              <a:spcBef>
                <a:spcPts val="0"/>
              </a:spcBef>
              <a:spcAft>
                <a:spcPts val="0"/>
              </a:spcAft>
              <a:buClrTx/>
              <a:buSzTx/>
              <a:buFontTx/>
              <a:buNone/>
              <a:tabLst/>
              <a:defRPr/>
            </a:pPr>
            <a:endParaRPr lang="en-US" dirty="0"/>
          </a:p>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For</a:t>
            </a:r>
            <a:r>
              <a:rPr lang="en-US" baseline="0" dirty="0"/>
              <a:t> tests (e.g. Diagnosis) - </a:t>
            </a:r>
            <a:r>
              <a:rPr lang="en-US" dirty="0">
                <a:effectLst/>
              </a:rPr>
              <a:t>For diagnostic tests, the structure we suggest </a:t>
            </a:r>
            <a:r>
              <a:rPr lang="en-US" b="1" dirty="0">
                <a:effectLst/>
              </a:rPr>
              <a:t>is patients, exposure (test), and outcome ( vs criterion standard)</a:t>
            </a:r>
            <a:r>
              <a:rPr lang="en-US" dirty="0">
                <a:effectLst/>
              </a:rPr>
              <a:t>.</a:t>
            </a:r>
            <a:endParaRPr lang="en-US" dirty="0"/>
          </a:p>
          <a:p>
            <a:r>
              <a:rPr lang="en-US" dirty="0"/>
              <a:t> </a:t>
            </a:r>
          </a:p>
        </p:txBody>
      </p:sp>
      <p:sp>
        <p:nvSpPr>
          <p:cNvPr id="4" name="Slide Number Placeholder 3"/>
          <p:cNvSpPr>
            <a:spLocks noGrp="1"/>
          </p:cNvSpPr>
          <p:nvPr>
            <p:ph type="sldNum" sz="quarter" idx="5"/>
          </p:nvPr>
        </p:nvSpPr>
        <p:spPr/>
        <p:txBody>
          <a:bodyPr/>
          <a:lstStyle/>
          <a:p>
            <a:fld id="{60BDDD1B-7981-514B-B211-D97C9422D57B}" type="slidenum">
              <a:rPr lang="en-US" smtClean="0"/>
              <a:pPr/>
              <a:t>22</a:t>
            </a:fld>
            <a:endParaRPr lang="en-US" dirty="0"/>
          </a:p>
        </p:txBody>
      </p:sp>
    </p:spTree>
    <p:extLst>
      <p:ext uri="{BB962C8B-B14F-4D97-AF65-F5344CB8AC3E}">
        <p14:creationId xmlns:p14="http://schemas.microsoft.com/office/powerpoint/2010/main" val="30293908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kern="1200" dirty="0">
                <a:solidFill>
                  <a:schemeClr val="tx1"/>
                </a:solidFill>
                <a:effectLst/>
                <a:latin typeface="+mn-lt"/>
                <a:ea typeface="+mn-ea"/>
                <a:cs typeface="+mn-cs"/>
              </a:rPr>
              <a:t>PICO Format: </a:t>
            </a: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Patient: 65+, M, Bilateral OA (we don’t know traumatic, degenerative, etc.) </a:t>
            </a:r>
          </a:p>
          <a:p>
            <a:r>
              <a:rPr lang="en-US" sz="1920" kern="1200" dirty="0">
                <a:solidFill>
                  <a:schemeClr val="tx1"/>
                </a:solidFill>
                <a:effectLst/>
                <a:latin typeface="+mn-lt"/>
                <a:ea typeface="+mn-ea"/>
                <a:cs typeface="+mn-cs"/>
              </a:rPr>
              <a:t>Intervention: arthroscopy</a:t>
            </a:r>
          </a:p>
          <a:p>
            <a:r>
              <a:rPr lang="en-US" sz="1920" kern="1200" dirty="0">
                <a:solidFill>
                  <a:schemeClr val="tx1"/>
                </a:solidFill>
                <a:effectLst/>
                <a:latin typeface="+mn-lt"/>
                <a:ea typeface="+mn-ea"/>
                <a:cs typeface="+mn-cs"/>
              </a:rPr>
              <a:t>Comparison: intervention vs nothing (ideally, sham surgery if we want to see if the surgery works)</a:t>
            </a:r>
          </a:p>
          <a:p>
            <a:r>
              <a:rPr lang="en-US" sz="1920" kern="1200" dirty="0">
                <a:solidFill>
                  <a:schemeClr val="tx1"/>
                </a:solidFill>
                <a:effectLst/>
                <a:latin typeface="+mn-lt"/>
                <a:ea typeface="+mn-ea"/>
                <a:cs typeface="+mn-cs"/>
              </a:rPr>
              <a:t>Outcome: improvement in pain (you could also investigate locking, mechanical symptoms)</a:t>
            </a: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Therapy question. Need RCT to definitively answer</a:t>
            </a:r>
          </a:p>
        </p:txBody>
      </p:sp>
      <p:sp>
        <p:nvSpPr>
          <p:cNvPr id="4" name="Slide Number Placeholder 3"/>
          <p:cNvSpPr>
            <a:spLocks noGrp="1"/>
          </p:cNvSpPr>
          <p:nvPr>
            <p:ph type="sldNum" sz="quarter" idx="10"/>
          </p:nvPr>
        </p:nvSpPr>
        <p:spPr/>
        <p:txBody>
          <a:bodyPr/>
          <a:lstStyle/>
          <a:p>
            <a:fld id="{60BDDD1B-7981-514B-B211-D97C9422D57B}" type="slidenum">
              <a:rPr lang="en-US" smtClean="0"/>
              <a:pPr/>
              <a:t>23</a:t>
            </a:fld>
            <a:endParaRPr lang="en-US" dirty="0"/>
          </a:p>
        </p:txBody>
      </p:sp>
    </p:spTree>
    <p:extLst>
      <p:ext uri="{BB962C8B-B14F-4D97-AF65-F5344CB8AC3E}">
        <p14:creationId xmlns:p14="http://schemas.microsoft.com/office/powerpoint/2010/main" val="20587474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a:t>
            </a:r>
            <a:r>
              <a:rPr lang="en-US" baseline="0" dirty="0"/>
              <a:t> adding a slide with the diagram here: </a:t>
            </a:r>
          </a:p>
          <a:p>
            <a:pPr marL="0" marR="0" lvl="0" indent="0" algn="l" defTabSz="731520" rtl="0" eaLnBrk="1" fontAlgn="auto" latinLnBrk="0" hangingPunct="1">
              <a:lnSpc>
                <a:spcPct val="100000"/>
              </a:lnSpc>
              <a:spcBef>
                <a:spcPts val="0"/>
              </a:spcBef>
              <a:spcAft>
                <a:spcPts val="0"/>
              </a:spcAft>
              <a:buClrTx/>
              <a:buSzTx/>
              <a:buFontTx/>
              <a:buNone/>
              <a:tabLst/>
              <a:defRPr/>
            </a:pPr>
            <a:r>
              <a:rPr lang="en-US" dirty="0">
                <a:effectLst/>
              </a:rPr>
              <a:t>add content here: </a:t>
            </a:r>
            <a:r>
              <a:rPr lang="en-US" u="sng" dirty="0">
                <a:effectLst/>
              </a:rPr>
              <a:t>https://www.cebm.net/2014/04/study-designs/</a:t>
            </a:r>
            <a:r>
              <a:rPr lang="en-US" dirty="0">
                <a:effectLst/>
              </a:rPr>
              <a:t> </a:t>
            </a:r>
            <a:endParaRPr lang="en-US" dirty="0"/>
          </a:p>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24</a:t>
            </a:fld>
            <a:endParaRPr lang="en-US" dirty="0"/>
          </a:p>
        </p:txBody>
      </p:sp>
    </p:spTree>
    <p:extLst>
      <p:ext uri="{BB962C8B-B14F-4D97-AF65-F5344CB8AC3E}">
        <p14:creationId xmlns:p14="http://schemas.microsoft.com/office/powerpoint/2010/main" val="7810881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type of question you ask influences the type of study needed to answer the question</a:t>
            </a:r>
          </a:p>
        </p:txBody>
      </p:sp>
      <p:sp>
        <p:nvSpPr>
          <p:cNvPr id="4" name="Slide Number Placeholder 3"/>
          <p:cNvSpPr>
            <a:spLocks noGrp="1"/>
          </p:cNvSpPr>
          <p:nvPr>
            <p:ph type="sldNum" sz="quarter" idx="5"/>
          </p:nvPr>
        </p:nvSpPr>
        <p:spPr/>
        <p:txBody>
          <a:bodyPr/>
          <a:lstStyle/>
          <a:p>
            <a:fld id="{60BDDD1B-7981-514B-B211-D97C9422D57B}" type="slidenum">
              <a:rPr lang="en-US" smtClean="0"/>
              <a:pPr/>
              <a:t>25</a:t>
            </a:fld>
            <a:endParaRPr lang="en-US" dirty="0"/>
          </a:p>
        </p:txBody>
      </p:sp>
    </p:spTree>
    <p:extLst>
      <p:ext uri="{BB962C8B-B14F-4D97-AF65-F5344CB8AC3E}">
        <p14:creationId xmlns:p14="http://schemas.microsoft.com/office/powerpoint/2010/main" val="4040128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Therapy: need an RCT (ideally) </a:t>
            </a:r>
          </a:p>
          <a:p>
            <a:endParaRPr lang="en-US" dirty="0"/>
          </a:p>
          <a:p>
            <a:r>
              <a:rPr lang="en-US" dirty="0"/>
              <a:t>Patient: meets inclusion criteria</a:t>
            </a:r>
          </a:p>
          <a:p>
            <a:r>
              <a:rPr lang="en-US" dirty="0"/>
              <a:t>Intervention: meniscectomy</a:t>
            </a:r>
          </a:p>
          <a:p>
            <a:r>
              <a:rPr lang="en-US" dirty="0"/>
              <a:t>Comparison: Sham surgery is best – prior RCTs with a no surgery comparison indicated an effect… whereas this study with a better control did not. </a:t>
            </a:r>
          </a:p>
          <a:p>
            <a:r>
              <a:rPr lang="en-US" dirty="0"/>
              <a:t>Outcome: pain and WOMET </a:t>
            </a:r>
          </a:p>
        </p:txBody>
      </p:sp>
      <p:sp>
        <p:nvSpPr>
          <p:cNvPr id="4" name="Slide Number Placeholder 3"/>
          <p:cNvSpPr>
            <a:spLocks noGrp="1"/>
          </p:cNvSpPr>
          <p:nvPr>
            <p:ph type="sldNum" sz="quarter" idx="5"/>
          </p:nvPr>
        </p:nvSpPr>
        <p:spPr/>
        <p:txBody>
          <a:bodyPr/>
          <a:lstStyle/>
          <a:p>
            <a:fld id="{60BDDD1B-7981-514B-B211-D97C9422D57B}" type="slidenum">
              <a:rPr lang="en-US" smtClean="0"/>
              <a:pPr/>
              <a:t>26</a:t>
            </a:fld>
            <a:endParaRPr lang="en-US" dirty="0"/>
          </a:p>
        </p:txBody>
      </p:sp>
    </p:spTree>
    <p:extLst>
      <p:ext uri="{BB962C8B-B14F-4D97-AF65-F5344CB8AC3E}">
        <p14:creationId xmlns:p14="http://schemas.microsoft.com/office/powerpoint/2010/main" val="23319780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kern="1200" dirty="0">
                <a:solidFill>
                  <a:schemeClr val="tx1"/>
                </a:solidFill>
                <a:effectLst/>
                <a:latin typeface="+mn-lt"/>
                <a:ea typeface="+mn-ea"/>
                <a:cs typeface="+mn-cs"/>
              </a:rPr>
              <a:t>Lets change the patient’s question. </a:t>
            </a: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PICO: </a:t>
            </a: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Patient: 65+, M, Bilateral OA (we don’t know traumatic, degenerative, etc.) </a:t>
            </a:r>
          </a:p>
          <a:p>
            <a:r>
              <a:rPr lang="en-US" sz="1920" kern="1200" dirty="0">
                <a:solidFill>
                  <a:schemeClr val="tx1"/>
                </a:solidFill>
                <a:effectLst/>
                <a:latin typeface="+mn-lt"/>
                <a:ea typeface="+mn-ea"/>
                <a:cs typeface="+mn-cs"/>
              </a:rPr>
              <a:t>Intervention: arthroscopy</a:t>
            </a:r>
          </a:p>
          <a:p>
            <a:r>
              <a:rPr lang="en-US" sz="1920" kern="1200" dirty="0">
                <a:solidFill>
                  <a:schemeClr val="tx1"/>
                </a:solidFill>
                <a:effectLst/>
                <a:latin typeface="+mn-lt"/>
                <a:ea typeface="+mn-ea"/>
                <a:cs typeface="+mn-cs"/>
              </a:rPr>
              <a:t>Comparison: no comparison</a:t>
            </a:r>
          </a:p>
          <a:p>
            <a:r>
              <a:rPr lang="en-US" sz="1920" kern="1200" dirty="0">
                <a:solidFill>
                  <a:schemeClr val="tx1"/>
                </a:solidFill>
                <a:effectLst/>
                <a:latin typeface="+mn-lt"/>
                <a:ea typeface="+mn-ea"/>
                <a:cs typeface="+mn-cs"/>
              </a:rPr>
              <a:t>Outcome: functional status</a:t>
            </a:r>
          </a:p>
          <a:p>
            <a:endParaRPr lang="en-US" sz="192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0BDDD1B-7981-514B-B211-D97C9422D57B}" type="slidenum">
              <a:rPr lang="en-US" smtClean="0"/>
              <a:pPr/>
              <a:t>27</a:t>
            </a:fld>
            <a:endParaRPr lang="en-US" dirty="0"/>
          </a:p>
        </p:txBody>
      </p:sp>
    </p:spTree>
    <p:extLst>
      <p:ext uri="{BB962C8B-B14F-4D97-AF65-F5344CB8AC3E}">
        <p14:creationId xmlns:p14="http://schemas.microsoft.com/office/powerpoint/2010/main" val="14097454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type of question you ask influences the type of study needed to answer the question</a:t>
            </a:r>
          </a:p>
          <a:p>
            <a:endParaRPr lang="en-US" dirty="0"/>
          </a:p>
          <a:p>
            <a:r>
              <a:rPr lang="en-US" dirty="0"/>
              <a:t>In this example: this is a prognosis question – cohort study gives us the information we need (an RCT also gives us this information)</a:t>
            </a:r>
          </a:p>
        </p:txBody>
      </p:sp>
      <p:sp>
        <p:nvSpPr>
          <p:cNvPr id="4" name="Slide Number Placeholder 3"/>
          <p:cNvSpPr>
            <a:spLocks noGrp="1"/>
          </p:cNvSpPr>
          <p:nvPr>
            <p:ph type="sldNum" sz="quarter" idx="5"/>
          </p:nvPr>
        </p:nvSpPr>
        <p:spPr/>
        <p:txBody>
          <a:bodyPr/>
          <a:lstStyle/>
          <a:p>
            <a:fld id="{60BDDD1B-7981-514B-B211-D97C9422D57B}" type="slidenum">
              <a:rPr lang="en-US" smtClean="0"/>
              <a:pPr/>
              <a:t>28</a:t>
            </a:fld>
            <a:endParaRPr lang="en-US" dirty="0"/>
          </a:p>
        </p:txBody>
      </p:sp>
    </p:spTree>
    <p:extLst>
      <p:ext uri="{BB962C8B-B14F-4D97-AF65-F5344CB8AC3E}">
        <p14:creationId xmlns:p14="http://schemas.microsoft.com/office/powerpoint/2010/main" val="28375454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cohort study is optimal to answer this question. </a:t>
            </a:r>
          </a:p>
          <a:p>
            <a:endParaRPr lang="en-US" dirty="0"/>
          </a:p>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29</a:t>
            </a:fld>
            <a:endParaRPr lang="en-US" dirty="0"/>
          </a:p>
        </p:txBody>
      </p:sp>
    </p:spTree>
    <p:extLst>
      <p:ext uri="{BB962C8B-B14F-4D97-AF65-F5344CB8AC3E}">
        <p14:creationId xmlns:p14="http://schemas.microsoft.com/office/powerpoint/2010/main" val="4276940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3</a:t>
            </a:fld>
            <a:endParaRPr lang="en-US" dirty="0"/>
          </a:p>
        </p:txBody>
      </p:sp>
    </p:spTree>
    <p:extLst>
      <p:ext uri="{BB962C8B-B14F-4D97-AF65-F5344CB8AC3E}">
        <p14:creationId xmlns:p14="http://schemas.microsoft.com/office/powerpoint/2010/main" val="16511984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RCT also gives us this information – although it is not optimally powered to do that.)</a:t>
            </a:r>
          </a:p>
          <a:p>
            <a:endParaRPr lang="en-US" dirty="0"/>
          </a:p>
          <a:p>
            <a:r>
              <a:rPr lang="en-US" dirty="0"/>
              <a:t>CHALLENGE: What portion of patients who undergo meniscectomy will have osteoarthritis in 10 years? Would be impractical to answer that question with an RCT…. So even though cohort studies are “lower” on the evidence pyramid, they can be the ideal study to answer particular types of questions.</a:t>
            </a:r>
          </a:p>
        </p:txBody>
      </p:sp>
      <p:sp>
        <p:nvSpPr>
          <p:cNvPr id="4" name="Slide Number Placeholder 3"/>
          <p:cNvSpPr>
            <a:spLocks noGrp="1"/>
          </p:cNvSpPr>
          <p:nvPr>
            <p:ph type="sldNum" sz="quarter" idx="5"/>
          </p:nvPr>
        </p:nvSpPr>
        <p:spPr/>
        <p:txBody>
          <a:bodyPr/>
          <a:lstStyle/>
          <a:p>
            <a:fld id="{60BDDD1B-7981-514B-B211-D97C9422D57B}" type="slidenum">
              <a:rPr lang="en-US" smtClean="0"/>
              <a:pPr/>
              <a:t>30</a:t>
            </a:fld>
            <a:endParaRPr lang="en-US" dirty="0"/>
          </a:p>
        </p:txBody>
      </p:sp>
    </p:spTree>
    <p:extLst>
      <p:ext uri="{BB962C8B-B14F-4D97-AF65-F5344CB8AC3E}">
        <p14:creationId xmlns:p14="http://schemas.microsoft.com/office/powerpoint/2010/main" val="2828661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Example: New reports – eggs cause stroke (what kind of study should you have to support that)? </a:t>
            </a:r>
          </a:p>
          <a:p>
            <a:endParaRPr lang="en-US" dirty="0"/>
          </a:p>
          <a:p>
            <a:r>
              <a:rPr lang="en-US" dirty="0"/>
              <a:t>You ideally want an RCT – because it controls for unmeasured confounders (which we will discuss later)</a:t>
            </a:r>
          </a:p>
          <a:p>
            <a:endParaRPr lang="en-US" dirty="0"/>
          </a:p>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Be careful of causal language in cohort studies – it is difficult to say what CAUSED something, easy to say they were ASSOCIATED. Nutritional epidemiology is notorious for this – possibly this explains the high rate of medical reversal in that field?</a:t>
            </a:r>
          </a:p>
          <a:p>
            <a:endParaRPr lang="en-US" dirty="0"/>
          </a:p>
          <a:p>
            <a:r>
              <a:rPr lang="en-US" dirty="0"/>
              <a:t>When can you determine causality? </a:t>
            </a:r>
          </a:p>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What are some situations where we can’t run an RCT? </a:t>
            </a:r>
          </a:p>
          <a:p>
            <a:endParaRPr lang="en-US" sz="192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31</a:t>
            </a:fld>
            <a:endParaRPr lang="en-US" dirty="0"/>
          </a:p>
        </p:txBody>
      </p:sp>
    </p:spTree>
    <p:extLst>
      <p:ext uri="{BB962C8B-B14F-4D97-AF65-F5344CB8AC3E}">
        <p14:creationId xmlns:p14="http://schemas.microsoft.com/office/powerpoint/2010/main" val="30418565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Ideally, should have a trial if you are making claims about therapy effectiveness. </a:t>
            </a:r>
          </a:p>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32</a:t>
            </a:fld>
            <a:endParaRPr lang="en-US" dirty="0"/>
          </a:p>
        </p:txBody>
      </p:sp>
    </p:spTree>
    <p:extLst>
      <p:ext uri="{BB962C8B-B14F-4D97-AF65-F5344CB8AC3E}">
        <p14:creationId xmlns:p14="http://schemas.microsoft.com/office/powerpoint/2010/main" val="22110872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kern="1200" dirty="0">
                <a:solidFill>
                  <a:schemeClr val="tx1"/>
                </a:solidFill>
                <a:effectLst/>
                <a:latin typeface="+mn-lt"/>
                <a:ea typeface="+mn-ea"/>
                <a:cs typeface="+mn-cs"/>
              </a:rPr>
              <a:t>Lung cancer: </a:t>
            </a:r>
            <a:r>
              <a:rPr lang="en-US" dirty="0"/>
              <a:t>we’ve never run a RCT on smoking causing lung cancer, and we never will.  Why? (logistics, feasibility of randomization, now lack of clinical equipoise)</a:t>
            </a: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How did we come to understand the causative association of this?</a:t>
            </a:r>
          </a:p>
          <a:p>
            <a:endParaRPr lang="en-US" sz="1920" kern="1200" dirty="0">
              <a:solidFill>
                <a:schemeClr val="tx1"/>
              </a:solidFill>
              <a:effectLst/>
              <a:latin typeface="+mn-lt"/>
              <a:ea typeface="+mn-ea"/>
              <a:cs typeface="+mn-cs"/>
            </a:endParaRP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(Big picture for this story is… why are cohort studies still relevant? </a:t>
            </a:r>
          </a:p>
        </p:txBody>
      </p:sp>
      <p:sp>
        <p:nvSpPr>
          <p:cNvPr id="4" name="Slide Number Placeholder 3"/>
          <p:cNvSpPr>
            <a:spLocks noGrp="1"/>
          </p:cNvSpPr>
          <p:nvPr>
            <p:ph type="sldNum" sz="quarter" idx="10"/>
          </p:nvPr>
        </p:nvSpPr>
        <p:spPr/>
        <p:txBody>
          <a:bodyPr/>
          <a:lstStyle/>
          <a:p>
            <a:fld id="{60BDDD1B-7981-514B-B211-D97C9422D57B}" type="slidenum">
              <a:rPr lang="en-US" smtClean="0"/>
              <a:pPr/>
              <a:t>33</a:t>
            </a:fld>
            <a:endParaRPr lang="en-US" dirty="0"/>
          </a:p>
        </p:txBody>
      </p:sp>
    </p:spTree>
    <p:extLst>
      <p:ext uri="{BB962C8B-B14F-4D97-AF65-F5344CB8AC3E}">
        <p14:creationId xmlns:p14="http://schemas.microsoft.com/office/powerpoint/2010/main" val="10882170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kern="1200" dirty="0">
                <a:solidFill>
                  <a:schemeClr val="tx1"/>
                </a:solidFill>
                <a:effectLst/>
                <a:latin typeface="+mn-lt"/>
                <a:ea typeface="+mn-ea"/>
                <a:cs typeface="+mn-cs"/>
              </a:rPr>
              <a:t>Lung cancer: </a:t>
            </a:r>
          </a:p>
          <a:p>
            <a:r>
              <a:rPr lang="en-US" sz="1920" kern="1200" dirty="0">
                <a:solidFill>
                  <a:schemeClr val="tx1"/>
                </a:solidFill>
                <a:effectLst/>
                <a:latin typeface="+mn-lt"/>
                <a:ea typeface="+mn-ea"/>
                <a:cs typeface="+mn-cs"/>
              </a:rPr>
              <a:t>Retrospective Case-control studies had been performed before the 1950s. American Cancer Society and prominent biostatisticians were skeptical of a link. (They invoked reverse-causation)</a:t>
            </a:r>
          </a:p>
          <a:p>
            <a:endParaRPr lang="en-US" sz="1920" b="0" i="0" kern="1200" dirty="0">
              <a:solidFill>
                <a:schemeClr val="tx1"/>
              </a:solidFill>
              <a:effectLst/>
              <a:latin typeface="+mn-lt"/>
              <a:ea typeface="+mn-ea"/>
              <a:cs typeface="+mn-cs"/>
            </a:endParaRPr>
          </a:p>
          <a:p>
            <a:r>
              <a:rPr lang="en-US" sz="1920" b="0" i="0" kern="1200" dirty="0">
                <a:solidFill>
                  <a:schemeClr val="tx1"/>
                </a:solidFill>
                <a:effectLst/>
                <a:latin typeface="+mn-lt"/>
                <a:ea typeface="+mn-ea"/>
                <a:cs typeface="+mn-cs"/>
              </a:rPr>
              <a:t>Major American tobacco companies were in a war to discredit science: </a:t>
            </a:r>
            <a:endParaRPr lang="en-US" sz="1920" b="1" i="1" kern="1200" dirty="0">
              <a:solidFill>
                <a:schemeClr val="tx1"/>
              </a:solidFill>
              <a:effectLst/>
              <a:latin typeface="+mn-lt"/>
              <a:ea typeface="+mn-ea"/>
              <a:cs typeface="+mn-cs"/>
            </a:endParaRPr>
          </a:p>
          <a:p>
            <a:endParaRPr lang="en-US" sz="1920" b="1" i="1" kern="1200" dirty="0">
              <a:solidFill>
                <a:schemeClr val="tx1"/>
              </a:solidFill>
              <a:effectLst/>
              <a:latin typeface="+mn-lt"/>
              <a:ea typeface="+mn-ea"/>
              <a:cs typeface="+mn-cs"/>
            </a:endParaRPr>
          </a:p>
          <a:p>
            <a:r>
              <a:rPr lang="en-US" sz="1920" b="1" i="1" kern="1200" dirty="0">
                <a:solidFill>
                  <a:schemeClr val="tx1"/>
                </a:solidFill>
                <a:effectLst/>
                <a:latin typeface="+mn-lt"/>
                <a:ea typeface="+mn-ea"/>
                <a:cs typeface="+mn-cs"/>
              </a:rPr>
              <a:t>A Frank Statement to Cigarette Smokers</a:t>
            </a:r>
            <a:r>
              <a:rPr lang="en-US" sz="1920" b="0" i="0" kern="1200" dirty="0">
                <a:solidFill>
                  <a:schemeClr val="tx1"/>
                </a:solidFill>
                <a:effectLst/>
                <a:latin typeface="+mn-lt"/>
                <a:ea typeface="+mn-ea"/>
                <a:cs typeface="+mn-cs"/>
              </a:rPr>
              <a:t> was a historic first </a:t>
            </a:r>
            <a:r>
              <a:rPr lang="en-US" sz="1920" b="0" i="0" u="none" strike="noStrike" kern="1200" dirty="0">
                <a:solidFill>
                  <a:schemeClr val="tx1"/>
                </a:solidFill>
                <a:effectLst/>
                <a:latin typeface="+mn-lt"/>
                <a:ea typeface="+mn-ea"/>
                <a:cs typeface="+mn-cs"/>
                <a:hlinkClick r:id="rId3" tooltip="Tobacco advertising"/>
              </a:rPr>
              <a:t>advertisement</a:t>
            </a:r>
            <a:r>
              <a:rPr lang="en-US" sz="1920" b="0" i="0" kern="1200" dirty="0">
                <a:solidFill>
                  <a:schemeClr val="tx1"/>
                </a:solidFill>
                <a:effectLst/>
                <a:latin typeface="+mn-lt"/>
                <a:ea typeface="+mn-ea"/>
                <a:cs typeface="+mn-cs"/>
              </a:rPr>
              <a:t> in a campaign run by major American </a:t>
            </a:r>
            <a:r>
              <a:rPr lang="en-US" sz="1920" b="0" i="0" u="none" strike="noStrike" kern="1200" dirty="0">
                <a:solidFill>
                  <a:schemeClr val="tx1"/>
                </a:solidFill>
                <a:effectLst/>
                <a:latin typeface="+mn-lt"/>
                <a:ea typeface="+mn-ea"/>
                <a:cs typeface="+mn-cs"/>
                <a:hlinkClick r:id="rId4" tooltip="Tobacco"/>
              </a:rPr>
              <a:t>tobacco</a:t>
            </a:r>
            <a:r>
              <a:rPr lang="en-US" sz="1920" b="0" i="0" kern="1200" dirty="0">
                <a:solidFill>
                  <a:schemeClr val="tx1"/>
                </a:solidFill>
                <a:effectLst/>
                <a:latin typeface="+mn-lt"/>
                <a:ea typeface="+mn-ea"/>
                <a:cs typeface="+mn-cs"/>
              </a:rPr>
              <a:t> </a:t>
            </a:r>
            <a:r>
              <a:rPr lang="en-US" sz="1920" b="0" i="0" u="none" strike="noStrike" kern="1200" dirty="0">
                <a:solidFill>
                  <a:schemeClr val="tx1"/>
                </a:solidFill>
                <a:effectLst/>
                <a:latin typeface="+mn-lt"/>
                <a:ea typeface="+mn-ea"/>
                <a:cs typeface="+mn-cs"/>
                <a:hlinkClick r:id="rId5" tooltip="Tobacco industry"/>
              </a:rPr>
              <a:t>companies</a:t>
            </a:r>
            <a:r>
              <a:rPr lang="en-US" sz="1920" b="0" i="0" kern="1200" dirty="0">
                <a:solidFill>
                  <a:schemeClr val="tx1"/>
                </a:solidFill>
                <a:effectLst/>
                <a:latin typeface="+mn-lt"/>
                <a:ea typeface="+mn-ea"/>
                <a:cs typeface="+mn-cs"/>
              </a:rPr>
              <a:t> on January 4, 1954, to create doubt by disputing recent scientific studies linking smoking </a:t>
            </a:r>
            <a:r>
              <a:rPr lang="en-US" sz="1920" b="0" i="0" u="none" strike="noStrike" kern="1200" dirty="0">
                <a:solidFill>
                  <a:schemeClr val="tx1"/>
                </a:solidFill>
                <a:effectLst/>
                <a:latin typeface="+mn-lt"/>
                <a:ea typeface="+mn-ea"/>
                <a:cs typeface="+mn-cs"/>
                <a:hlinkClick r:id="rId6" tooltip="Cigarettes"/>
              </a:rPr>
              <a:t>cigarettes</a:t>
            </a:r>
            <a:r>
              <a:rPr lang="en-US" sz="1920" b="0" i="0" kern="1200" dirty="0">
                <a:solidFill>
                  <a:schemeClr val="tx1"/>
                </a:solidFill>
                <a:effectLst/>
                <a:latin typeface="+mn-lt"/>
                <a:ea typeface="+mn-ea"/>
                <a:cs typeface="+mn-cs"/>
              </a:rPr>
              <a:t> to </a:t>
            </a:r>
            <a:r>
              <a:rPr lang="en-US" sz="1920" b="0" i="0" u="none" strike="noStrike" kern="1200" dirty="0">
                <a:solidFill>
                  <a:schemeClr val="tx1"/>
                </a:solidFill>
                <a:effectLst/>
                <a:latin typeface="+mn-lt"/>
                <a:ea typeface="+mn-ea"/>
                <a:cs typeface="+mn-cs"/>
                <a:hlinkClick r:id="rId7" tooltip="Lung cancer"/>
              </a:rPr>
              <a:t>lung cancer</a:t>
            </a:r>
            <a:r>
              <a:rPr lang="en-US" sz="1920" b="0" i="0" kern="1200" dirty="0">
                <a:solidFill>
                  <a:schemeClr val="tx1"/>
                </a:solidFill>
                <a:effectLst/>
                <a:latin typeface="+mn-lt"/>
                <a:ea typeface="+mn-ea"/>
                <a:cs typeface="+mn-cs"/>
              </a:rPr>
              <a:t> and other dangerous </a:t>
            </a:r>
            <a:r>
              <a:rPr lang="en-US" sz="1920" b="0" i="0" u="none" strike="noStrike" kern="1200" dirty="0">
                <a:solidFill>
                  <a:schemeClr val="tx1"/>
                </a:solidFill>
                <a:effectLst/>
                <a:latin typeface="+mn-lt"/>
                <a:ea typeface="+mn-ea"/>
                <a:cs typeface="+mn-cs"/>
                <a:hlinkClick r:id="rId8" tooltip="Health effects of tobacco"/>
              </a:rPr>
              <a:t>health effects</a:t>
            </a:r>
            <a:r>
              <a:rPr lang="en-US" sz="1920" b="0" i="0" kern="1200" dirty="0">
                <a:solidFill>
                  <a:schemeClr val="tx1"/>
                </a:solidFill>
                <a:effectLst/>
                <a:latin typeface="+mn-lt"/>
                <a:ea typeface="+mn-ea"/>
                <a:cs typeface="+mn-cs"/>
              </a:rPr>
              <a:t>. (Wikipedia)</a:t>
            </a:r>
            <a:endParaRPr lang="en-US" sz="1920" kern="1200" dirty="0">
              <a:solidFill>
                <a:schemeClr val="tx1"/>
              </a:solidFill>
              <a:effectLst/>
              <a:latin typeface="+mn-lt"/>
              <a:ea typeface="+mn-ea"/>
              <a:cs typeface="+mn-cs"/>
            </a:endParaRPr>
          </a:p>
          <a:p>
            <a:endParaRPr lang="en-US" sz="1920" kern="1200" dirty="0">
              <a:solidFill>
                <a:schemeClr val="tx1"/>
              </a:solidFill>
              <a:effectLst/>
              <a:latin typeface="+mn-lt"/>
              <a:ea typeface="+mn-ea"/>
              <a:cs typeface="+mn-cs"/>
            </a:endParaRPr>
          </a:p>
          <a:p>
            <a:r>
              <a:rPr lang="en-US" sz="1920" b="0" i="1" kern="1200" dirty="0">
                <a:solidFill>
                  <a:schemeClr val="tx1"/>
                </a:solidFill>
                <a:effectLst/>
                <a:latin typeface="+mn-lt"/>
                <a:ea typeface="+mn-ea"/>
                <a:cs typeface="+mn-cs"/>
              </a:rPr>
              <a:t>A Frank Statement to Cigarette Smokers</a:t>
            </a:r>
            <a:r>
              <a:rPr lang="en-US" sz="1920" b="0" i="0" kern="1200" dirty="0">
                <a:solidFill>
                  <a:schemeClr val="tx1"/>
                </a:solidFill>
                <a:effectLst/>
                <a:latin typeface="+mn-lt"/>
                <a:ea typeface="+mn-ea"/>
                <a:cs typeface="+mn-cs"/>
              </a:rPr>
              <a:t> claims:</a:t>
            </a:r>
          </a:p>
          <a:p>
            <a:r>
              <a:rPr lang="en-US" sz="1920" b="0" i="0" kern="1200" dirty="0">
                <a:solidFill>
                  <a:schemeClr val="tx1"/>
                </a:solidFill>
                <a:effectLst/>
                <a:latin typeface="+mn-lt"/>
                <a:ea typeface="+mn-ea"/>
                <a:cs typeface="+mn-cs"/>
              </a:rPr>
              <a:t>That medical research of recent years indicates many possible causes of lung cancer.</a:t>
            </a:r>
          </a:p>
          <a:p>
            <a:r>
              <a:rPr lang="en-US" sz="1920" b="0" i="0" kern="1200" dirty="0">
                <a:solidFill>
                  <a:schemeClr val="tx1"/>
                </a:solidFill>
                <a:effectLst/>
                <a:latin typeface="+mn-lt"/>
                <a:ea typeface="+mn-ea"/>
                <a:cs typeface="+mn-cs"/>
              </a:rPr>
              <a:t>That there is no agreement among the authorities regarding what the cause is.</a:t>
            </a:r>
          </a:p>
          <a:p>
            <a:r>
              <a:rPr lang="en-US" sz="1920" b="0" i="0" kern="1200" dirty="0">
                <a:solidFill>
                  <a:schemeClr val="tx1"/>
                </a:solidFill>
                <a:effectLst/>
                <a:latin typeface="+mn-lt"/>
                <a:ea typeface="+mn-ea"/>
                <a:cs typeface="+mn-cs"/>
              </a:rPr>
              <a:t>That there is no proof that cigarette smoking is one of the causes.</a:t>
            </a:r>
          </a:p>
          <a:p>
            <a:r>
              <a:rPr lang="en-US" sz="1920" b="0" i="0" kern="1200" dirty="0">
                <a:solidFill>
                  <a:schemeClr val="tx1"/>
                </a:solidFill>
                <a:effectLst/>
                <a:latin typeface="+mn-lt"/>
                <a:ea typeface="+mn-ea"/>
                <a:cs typeface="+mn-cs"/>
              </a:rPr>
              <a:t>That statistics purporting to link cigarette smoking with the disease could apply with equal force to any one of many other aspects of modern life. Indeed, the validity of the statistics themselves is questioned by numerous scientists.</a:t>
            </a:r>
          </a:p>
          <a:p>
            <a:endParaRPr lang="en-US" sz="1920" b="0" i="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How do you prove causation?</a:t>
            </a: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RCT? Unethical, impractical. </a:t>
            </a:r>
            <a:endParaRPr lang="en-US" sz="1920" b="0" i="0" kern="1200" dirty="0">
              <a:solidFill>
                <a:schemeClr val="tx1"/>
              </a:solidFill>
              <a:effectLst/>
              <a:latin typeface="+mn-lt"/>
              <a:ea typeface="+mn-ea"/>
              <a:cs typeface="+mn-cs"/>
            </a:endParaRPr>
          </a:p>
          <a:p>
            <a:endParaRPr lang="en-US" sz="192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0BDDD1B-7981-514B-B211-D97C9422D57B}" type="slidenum">
              <a:rPr lang="en-US" smtClean="0"/>
              <a:pPr/>
              <a:t>34</a:t>
            </a:fld>
            <a:endParaRPr lang="en-US" dirty="0"/>
          </a:p>
        </p:txBody>
      </p:sp>
    </p:spTree>
    <p:extLst>
      <p:ext uri="{BB962C8B-B14F-4D97-AF65-F5344CB8AC3E}">
        <p14:creationId xmlns:p14="http://schemas.microsoft.com/office/powerpoint/2010/main" val="3954860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kern="1200" dirty="0">
                <a:solidFill>
                  <a:schemeClr val="tx1"/>
                </a:solidFill>
                <a:effectLst/>
                <a:latin typeface="+mn-lt"/>
                <a:ea typeface="+mn-ea"/>
                <a:cs typeface="+mn-cs"/>
              </a:rPr>
              <a:t>Bradford Hill and Richard Doll: authored the </a:t>
            </a:r>
            <a:r>
              <a:rPr lang="en-US" sz="1920" b="1" kern="1200" dirty="0">
                <a:solidFill>
                  <a:schemeClr val="tx1"/>
                </a:solidFill>
                <a:effectLst/>
                <a:latin typeface="+mn-lt"/>
                <a:ea typeface="+mn-ea"/>
                <a:cs typeface="+mn-cs"/>
              </a:rPr>
              <a:t>British Doctors’ Study</a:t>
            </a:r>
            <a:r>
              <a:rPr lang="en-US" sz="1920" kern="1200" dirty="0">
                <a:solidFill>
                  <a:schemeClr val="tx1"/>
                </a:solidFill>
                <a:effectLst/>
                <a:latin typeface="+mn-lt"/>
                <a:ea typeface="+mn-ea"/>
                <a:cs typeface="+mn-cs"/>
              </a:rPr>
              <a:t> -&gt; sent all physicians a questionnaire: do you smoke (or did you used to, but have you quit), then total amount smoked. -&gt; follow 41,000 responses.  American Cancer Study was similar, but larger. </a:t>
            </a: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This is how the cohort study was invented!</a:t>
            </a: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Prominent statisticians were not impressed: RA Fisher (inventor of the ANOVA statistical method, possibly the most famous statistician of the time) strongly dissented to the findings, insisting that unmeasured confounders (possibly there is a genetic cause of both smoking and predisposition to lung cancer) explained the findings… and continued to endorse smoking.  “Correlation does not imply causation” Also: He had conflict of interest (money from tobacco companies but he thought he was too smart to be swayed)… so maybe the takeaway is that there are lies, damned lies, and statistics. </a:t>
            </a:r>
          </a:p>
        </p:txBody>
      </p:sp>
      <p:sp>
        <p:nvSpPr>
          <p:cNvPr id="4" name="Slide Number Placeholder 3"/>
          <p:cNvSpPr>
            <a:spLocks noGrp="1"/>
          </p:cNvSpPr>
          <p:nvPr>
            <p:ph type="sldNum" sz="quarter" idx="10"/>
          </p:nvPr>
        </p:nvSpPr>
        <p:spPr/>
        <p:txBody>
          <a:bodyPr/>
          <a:lstStyle/>
          <a:p>
            <a:fld id="{60BDDD1B-7981-514B-B211-D97C9422D57B}" type="slidenum">
              <a:rPr lang="en-US" smtClean="0"/>
              <a:pPr/>
              <a:t>35</a:t>
            </a:fld>
            <a:endParaRPr lang="en-US" dirty="0"/>
          </a:p>
        </p:txBody>
      </p:sp>
    </p:spTree>
    <p:extLst>
      <p:ext uri="{BB962C8B-B14F-4D97-AF65-F5344CB8AC3E}">
        <p14:creationId xmlns:p14="http://schemas.microsoft.com/office/powerpoint/2010/main" val="20784095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kern="1200" dirty="0">
                <a:solidFill>
                  <a:schemeClr val="tx1"/>
                </a:solidFill>
                <a:effectLst/>
                <a:latin typeface="+mn-lt"/>
                <a:ea typeface="+mn-ea"/>
                <a:cs typeface="+mn-cs"/>
              </a:rPr>
              <a:t>This battle over the reliability of cohort studies in determining causality led to the famous Bradford Hill criteria – quite important, as 1/3 of increase in life expectancy second half of in 20</a:t>
            </a:r>
            <a:r>
              <a:rPr lang="en-US" sz="1920" kern="1200" baseline="30000" dirty="0">
                <a:solidFill>
                  <a:schemeClr val="tx1"/>
                </a:solidFill>
                <a:effectLst/>
                <a:latin typeface="+mn-lt"/>
                <a:ea typeface="+mn-ea"/>
                <a:cs typeface="+mn-cs"/>
              </a:rPr>
              <a:t>th</a:t>
            </a:r>
            <a:r>
              <a:rPr lang="en-US" sz="1920" kern="1200" dirty="0">
                <a:solidFill>
                  <a:schemeClr val="tx1"/>
                </a:solidFill>
                <a:effectLst/>
                <a:latin typeface="+mn-lt"/>
                <a:ea typeface="+mn-ea"/>
                <a:cs typeface="+mn-cs"/>
              </a:rPr>
              <a:t> century alone is attributed to smoking cessation</a:t>
            </a:r>
          </a:p>
          <a:p>
            <a:br>
              <a:rPr lang="en-US" sz="1920" kern="1200" dirty="0">
                <a:solidFill>
                  <a:schemeClr val="tx1"/>
                </a:solidFill>
                <a:effectLst/>
                <a:latin typeface="+mn-lt"/>
                <a:ea typeface="+mn-ea"/>
                <a:cs typeface="+mn-cs"/>
              </a:rPr>
            </a:br>
            <a:r>
              <a:rPr lang="en-US" sz="1920" b="1" i="0" kern="1200" dirty="0">
                <a:solidFill>
                  <a:schemeClr val="tx1"/>
                </a:solidFill>
                <a:effectLst/>
                <a:latin typeface="+mn-lt"/>
                <a:ea typeface="+mn-ea"/>
                <a:cs typeface="+mn-cs"/>
              </a:rPr>
              <a:t>Strength</a:t>
            </a:r>
            <a:r>
              <a:rPr lang="en-US" sz="1920" b="0" i="0" kern="1200" dirty="0">
                <a:solidFill>
                  <a:schemeClr val="tx1"/>
                </a:solidFill>
                <a:effectLst/>
                <a:latin typeface="+mn-lt"/>
                <a:ea typeface="+mn-ea"/>
                <a:cs typeface="+mn-cs"/>
              </a:rPr>
              <a:t> (</a:t>
            </a:r>
            <a:r>
              <a:rPr lang="en-US" sz="1920" b="0" i="0" u="none" strike="noStrike" kern="1200" dirty="0">
                <a:solidFill>
                  <a:schemeClr val="tx1"/>
                </a:solidFill>
                <a:effectLst/>
                <a:latin typeface="+mn-lt"/>
                <a:ea typeface="+mn-ea"/>
                <a:cs typeface="+mn-cs"/>
                <a:hlinkClick r:id="rId3" tooltip="Effect size"/>
              </a:rPr>
              <a:t>effect size</a:t>
            </a:r>
            <a:r>
              <a:rPr lang="en-US" sz="1920" b="0" i="0" kern="1200" dirty="0">
                <a:solidFill>
                  <a:schemeClr val="tx1"/>
                </a:solidFill>
                <a:effectLst/>
                <a:latin typeface="+mn-lt"/>
                <a:ea typeface="+mn-ea"/>
                <a:cs typeface="+mn-cs"/>
              </a:rPr>
              <a:t>): A small association does not mean that there is not a causal effect, though the larger the association, the more likely that it is causal.</a:t>
            </a:r>
          </a:p>
          <a:p>
            <a:r>
              <a:rPr lang="en-US" sz="1920" b="1" i="0" kern="1200" dirty="0">
                <a:solidFill>
                  <a:schemeClr val="tx1"/>
                </a:solidFill>
                <a:effectLst/>
                <a:latin typeface="+mn-lt"/>
                <a:ea typeface="+mn-ea"/>
                <a:cs typeface="+mn-cs"/>
              </a:rPr>
              <a:t>Consistency</a:t>
            </a:r>
            <a:r>
              <a:rPr lang="en-US" sz="1920" b="0" i="0" kern="1200" dirty="0">
                <a:solidFill>
                  <a:schemeClr val="tx1"/>
                </a:solidFill>
                <a:effectLst/>
                <a:latin typeface="+mn-lt"/>
                <a:ea typeface="+mn-ea"/>
                <a:cs typeface="+mn-cs"/>
              </a:rPr>
              <a:t> (</a:t>
            </a:r>
            <a:r>
              <a:rPr lang="en-US" sz="1920" b="0" i="0" u="none" strike="noStrike" kern="1200" dirty="0">
                <a:solidFill>
                  <a:schemeClr val="tx1"/>
                </a:solidFill>
                <a:effectLst/>
                <a:latin typeface="+mn-lt"/>
                <a:ea typeface="+mn-ea"/>
                <a:cs typeface="+mn-cs"/>
                <a:hlinkClick r:id="rId4" tooltip="Reproducibility"/>
              </a:rPr>
              <a:t>reproducibility</a:t>
            </a:r>
            <a:r>
              <a:rPr lang="en-US" sz="1920" b="0" i="0" kern="1200" dirty="0">
                <a:solidFill>
                  <a:schemeClr val="tx1"/>
                </a:solidFill>
                <a:effectLst/>
                <a:latin typeface="+mn-lt"/>
                <a:ea typeface="+mn-ea"/>
                <a:cs typeface="+mn-cs"/>
              </a:rPr>
              <a:t>): Consistent findings observed by different persons in different places with different samples strengthens the likelihood of an effect.</a:t>
            </a:r>
          </a:p>
          <a:p>
            <a:r>
              <a:rPr lang="en-US" sz="1920" b="1" i="0" kern="1200" dirty="0">
                <a:solidFill>
                  <a:schemeClr val="tx1"/>
                </a:solidFill>
                <a:effectLst/>
                <a:latin typeface="+mn-lt"/>
                <a:ea typeface="+mn-ea"/>
                <a:cs typeface="+mn-cs"/>
              </a:rPr>
              <a:t>Specificity</a:t>
            </a:r>
            <a:r>
              <a:rPr lang="en-US" sz="1920" b="0" i="0" kern="1200" dirty="0">
                <a:solidFill>
                  <a:schemeClr val="tx1"/>
                </a:solidFill>
                <a:effectLst/>
                <a:latin typeface="+mn-lt"/>
                <a:ea typeface="+mn-ea"/>
                <a:cs typeface="+mn-cs"/>
              </a:rPr>
              <a:t>: Causation is likely if there is a very specific population at a specific site and disease with no other likely explanation. The more specific an association between a factor and an effect is, the bigger the probability of a causal relationship.</a:t>
            </a:r>
            <a:r>
              <a:rPr lang="en-US" sz="1920" b="0" i="0" u="none" strike="noStrike" kern="1200" baseline="30000" dirty="0">
                <a:solidFill>
                  <a:schemeClr val="tx1"/>
                </a:solidFill>
                <a:effectLst/>
                <a:latin typeface="+mn-lt"/>
                <a:ea typeface="+mn-ea"/>
                <a:cs typeface="+mn-cs"/>
                <a:hlinkClick r:id="rId5"/>
              </a:rPr>
              <a:t>[1]</a:t>
            </a:r>
            <a:endParaRPr lang="en-US" sz="1920" b="0" i="0" kern="1200" dirty="0">
              <a:solidFill>
                <a:schemeClr val="tx1"/>
              </a:solidFill>
              <a:effectLst/>
              <a:latin typeface="+mn-lt"/>
              <a:ea typeface="+mn-ea"/>
              <a:cs typeface="+mn-cs"/>
            </a:endParaRPr>
          </a:p>
          <a:p>
            <a:r>
              <a:rPr lang="en-US" sz="1920" b="1" i="0" kern="1200" dirty="0">
                <a:solidFill>
                  <a:schemeClr val="tx1"/>
                </a:solidFill>
                <a:effectLst/>
                <a:latin typeface="+mn-lt"/>
                <a:ea typeface="+mn-ea"/>
                <a:cs typeface="+mn-cs"/>
              </a:rPr>
              <a:t>Temporality</a:t>
            </a:r>
            <a:r>
              <a:rPr lang="en-US" sz="1920" b="0" i="0" kern="1200" dirty="0">
                <a:solidFill>
                  <a:schemeClr val="tx1"/>
                </a:solidFill>
                <a:effectLst/>
                <a:latin typeface="+mn-lt"/>
                <a:ea typeface="+mn-ea"/>
                <a:cs typeface="+mn-cs"/>
              </a:rPr>
              <a:t>: The effect has to occur after the cause (and if there is an expected delay between the cause and expected effect, then the effect must occur after that delay).</a:t>
            </a:r>
          </a:p>
          <a:p>
            <a:r>
              <a:rPr lang="en-US" sz="1920" b="1" i="0" kern="1200" dirty="0">
                <a:solidFill>
                  <a:schemeClr val="tx1"/>
                </a:solidFill>
                <a:effectLst/>
                <a:latin typeface="+mn-lt"/>
                <a:ea typeface="+mn-ea"/>
                <a:cs typeface="+mn-cs"/>
              </a:rPr>
              <a:t>Biological gradient</a:t>
            </a:r>
            <a:r>
              <a:rPr lang="en-US" sz="1920" b="0" i="0" kern="1200" dirty="0">
                <a:solidFill>
                  <a:schemeClr val="tx1"/>
                </a:solidFill>
                <a:effectLst/>
                <a:latin typeface="+mn-lt"/>
                <a:ea typeface="+mn-ea"/>
                <a:cs typeface="+mn-cs"/>
              </a:rPr>
              <a:t>: Greater exposure should generally lead to greater incidence of the effect. However, in some cases, the mere presence of the factor can trigger the effect. In other cases, an inverse proportion is observed: greater exposure leads to lower incidence.</a:t>
            </a:r>
            <a:r>
              <a:rPr lang="en-US" sz="1920" b="0" i="0" u="none" strike="noStrike" kern="1200" baseline="30000" dirty="0">
                <a:solidFill>
                  <a:schemeClr val="tx1"/>
                </a:solidFill>
                <a:effectLst/>
                <a:latin typeface="+mn-lt"/>
                <a:ea typeface="+mn-ea"/>
                <a:cs typeface="+mn-cs"/>
                <a:hlinkClick r:id="rId5"/>
              </a:rPr>
              <a:t>[1]</a:t>
            </a:r>
            <a:endParaRPr lang="en-US" sz="1920" b="0" i="0" kern="1200" dirty="0">
              <a:solidFill>
                <a:schemeClr val="tx1"/>
              </a:solidFill>
              <a:effectLst/>
              <a:latin typeface="+mn-lt"/>
              <a:ea typeface="+mn-ea"/>
              <a:cs typeface="+mn-cs"/>
            </a:endParaRPr>
          </a:p>
          <a:p>
            <a:r>
              <a:rPr lang="en-US" sz="1920" b="1" i="0" u="none" strike="noStrike" kern="1200" dirty="0">
                <a:solidFill>
                  <a:schemeClr val="tx1"/>
                </a:solidFill>
                <a:effectLst/>
                <a:latin typeface="+mn-lt"/>
                <a:ea typeface="+mn-ea"/>
                <a:cs typeface="+mn-cs"/>
                <a:hlinkClick r:id="rId6" tooltip="Biological plausibility"/>
              </a:rPr>
              <a:t>Plausibility</a:t>
            </a:r>
            <a:r>
              <a:rPr lang="en-US" sz="1920" b="0" i="0" kern="1200" dirty="0">
                <a:solidFill>
                  <a:schemeClr val="tx1"/>
                </a:solidFill>
                <a:effectLst/>
                <a:latin typeface="+mn-lt"/>
                <a:ea typeface="+mn-ea"/>
                <a:cs typeface="+mn-cs"/>
              </a:rPr>
              <a:t>: A plausible mechanism between cause and effect is helpful (but Hill noted that knowledge of the mechanism is limited by current knowledge).</a:t>
            </a:r>
          </a:p>
          <a:p>
            <a:r>
              <a:rPr lang="en-US" sz="1920" b="1" i="0" kern="1200" dirty="0">
                <a:solidFill>
                  <a:schemeClr val="tx1"/>
                </a:solidFill>
                <a:effectLst/>
                <a:latin typeface="+mn-lt"/>
                <a:ea typeface="+mn-ea"/>
                <a:cs typeface="+mn-cs"/>
              </a:rPr>
              <a:t>Coherence</a:t>
            </a:r>
            <a:r>
              <a:rPr lang="en-US" sz="1920" b="0" i="0" kern="1200" dirty="0">
                <a:solidFill>
                  <a:schemeClr val="tx1"/>
                </a:solidFill>
                <a:effectLst/>
                <a:latin typeface="+mn-lt"/>
                <a:ea typeface="+mn-ea"/>
                <a:cs typeface="+mn-cs"/>
              </a:rPr>
              <a:t>: Coherence between epidemiological and laboratory findings increases the likelihood of an effect. However, Hill noted that "... lack of such [laboratory] evidence cannot nullify the epidemiological effect on associations".</a:t>
            </a:r>
          </a:p>
          <a:p>
            <a:r>
              <a:rPr lang="en-US" sz="1920" b="1" i="0" kern="1200" dirty="0">
                <a:solidFill>
                  <a:schemeClr val="tx1"/>
                </a:solidFill>
                <a:effectLst/>
                <a:latin typeface="+mn-lt"/>
                <a:ea typeface="+mn-ea"/>
                <a:cs typeface="+mn-cs"/>
              </a:rPr>
              <a:t>Experiment</a:t>
            </a:r>
            <a:r>
              <a:rPr lang="en-US" sz="1920" b="0" i="0" kern="1200" dirty="0">
                <a:solidFill>
                  <a:schemeClr val="tx1"/>
                </a:solidFill>
                <a:effectLst/>
                <a:latin typeface="+mn-lt"/>
                <a:ea typeface="+mn-ea"/>
                <a:cs typeface="+mn-cs"/>
              </a:rPr>
              <a:t>: "Occasionally it is possible to appeal to experimental evidence".</a:t>
            </a:r>
          </a:p>
          <a:p>
            <a:r>
              <a:rPr lang="en-US" sz="1920" b="1" i="0" kern="1200" dirty="0">
                <a:solidFill>
                  <a:schemeClr val="tx1"/>
                </a:solidFill>
                <a:effectLst/>
                <a:latin typeface="+mn-lt"/>
                <a:ea typeface="+mn-ea"/>
                <a:cs typeface="+mn-cs"/>
              </a:rPr>
              <a:t>Analogy</a:t>
            </a:r>
            <a:r>
              <a:rPr lang="en-US" sz="1920" b="0" i="0" kern="1200" dirty="0">
                <a:solidFill>
                  <a:schemeClr val="tx1"/>
                </a:solidFill>
                <a:effectLst/>
                <a:latin typeface="+mn-lt"/>
                <a:ea typeface="+mn-ea"/>
                <a:cs typeface="+mn-cs"/>
              </a:rPr>
              <a:t>: The use of analogies or similarities between the observed association and any other associations.</a:t>
            </a:r>
          </a:p>
          <a:p>
            <a:r>
              <a:rPr lang="en-US" sz="1920" b="0" i="0" kern="1200" dirty="0">
                <a:solidFill>
                  <a:schemeClr val="tx1"/>
                </a:solidFill>
                <a:effectLst/>
                <a:latin typeface="+mn-lt"/>
                <a:ea typeface="+mn-ea"/>
                <a:cs typeface="+mn-cs"/>
              </a:rPr>
              <a:t>Some authors consider also, the </a:t>
            </a:r>
            <a:r>
              <a:rPr lang="en-US" sz="1920" b="1" i="0" kern="1200" dirty="0">
                <a:solidFill>
                  <a:schemeClr val="tx1"/>
                </a:solidFill>
                <a:effectLst/>
                <a:latin typeface="+mn-lt"/>
                <a:ea typeface="+mn-ea"/>
                <a:cs typeface="+mn-cs"/>
              </a:rPr>
              <a:t>Reversibility</a:t>
            </a:r>
            <a:r>
              <a:rPr lang="en-US" sz="1920" b="0" i="0" kern="1200" dirty="0">
                <a:solidFill>
                  <a:schemeClr val="tx1"/>
                </a:solidFill>
                <a:effectLst/>
                <a:latin typeface="+mn-lt"/>
                <a:ea typeface="+mn-ea"/>
                <a:cs typeface="+mn-cs"/>
              </a:rPr>
              <a:t>: If the cause is deleted then the effect should disappear as well</a:t>
            </a:r>
          </a:p>
          <a:p>
            <a:endParaRPr lang="en-US" sz="192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0BDDD1B-7981-514B-B211-D97C9422D57B}" type="slidenum">
              <a:rPr lang="en-US" smtClean="0"/>
              <a:pPr/>
              <a:t>36</a:t>
            </a:fld>
            <a:endParaRPr lang="en-US" dirty="0"/>
          </a:p>
        </p:txBody>
      </p:sp>
    </p:spTree>
    <p:extLst>
      <p:ext uri="{BB962C8B-B14F-4D97-AF65-F5344CB8AC3E}">
        <p14:creationId xmlns:p14="http://schemas.microsoft.com/office/powerpoint/2010/main" val="14457861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kern="1200" dirty="0">
                <a:solidFill>
                  <a:schemeClr val="tx1"/>
                </a:solidFill>
                <a:effectLst/>
                <a:latin typeface="+mn-lt"/>
                <a:ea typeface="+mn-ea"/>
                <a:cs typeface="+mn-cs"/>
              </a:rPr>
              <a:t>What kind of studies do we need? </a:t>
            </a:r>
          </a:p>
          <a:p>
            <a:endParaRPr lang="en-US" sz="192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0BDDD1B-7981-514B-B211-D97C9422D57B}" type="slidenum">
              <a:rPr lang="en-US" smtClean="0"/>
              <a:pPr/>
              <a:t>37</a:t>
            </a:fld>
            <a:endParaRPr lang="en-US" dirty="0"/>
          </a:p>
        </p:txBody>
      </p:sp>
    </p:spTree>
    <p:extLst>
      <p:ext uri="{BB962C8B-B14F-4D97-AF65-F5344CB8AC3E}">
        <p14:creationId xmlns:p14="http://schemas.microsoft.com/office/powerpoint/2010/main" val="32561359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920" kern="1200" dirty="0">
                <a:solidFill>
                  <a:schemeClr val="tx1"/>
                </a:solidFill>
                <a:effectLst/>
                <a:latin typeface="+mn-lt"/>
                <a:ea typeface="+mn-ea"/>
                <a:cs typeface="+mn-cs"/>
              </a:rPr>
              <a:t>Ongoing monitoring of the cohort of patients who are on it. = “Phase 4 trial” in FDA approval parlance. </a:t>
            </a:r>
          </a:p>
          <a:p>
            <a:endParaRPr lang="en-US" dirty="0"/>
          </a:p>
          <a:p>
            <a:endParaRPr lang="en-US" dirty="0"/>
          </a:p>
          <a:p>
            <a:r>
              <a:rPr lang="en-US" dirty="0"/>
              <a:t>RCT (e.g. phase 3 trial) can be enough if it is a common, obvious effect. However we need LARGE trials to catch rare or subtle effects IN ACTUAL USE, in the population. </a:t>
            </a:r>
          </a:p>
        </p:txBody>
      </p:sp>
      <p:sp>
        <p:nvSpPr>
          <p:cNvPr id="4" name="Slide Number Placeholder 3"/>
          <p:cNvSpPr>
            <a:spLocks noGrp="1"/>
          </p:cNvSpPr>
          <p:nvPr>
            <p:ph type="sldNum" sz="quarter" idx="5"/>
          </p:nvPr>
        </p:nvSpPr>
        <p:spPr/>
        <p:txBody>
          <a:bodyPr/>
          <a:lstStyle/>
          <a:p>
            <a:fld id="{60BDDD1B-7981-514B-B211-D97C9422D57B}" type="slidenum">
              <a:rPr lang="en-US" smtClean="0"/>
              <a:pPr/>
              <a:t>38</a:t>
            </a:fld>
            <a:endParaRPr lang="en-US" dirty="0"/>
          </a:p>
        </p:txBody>
      </p:sp>
    </p:spTree>
    <p:extLst>
      <p:ext uri="{BB962C8B-B14F-4D97-AF65-F5344CB8AC3E}">
        <p14:creationId xmlns:p14="http://schemas.microsoft.com/office/powerpoint/2010/main" val="38437612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Wingdings" pitchFamily="2" charset="2"/>
              <a:buChar char="à"/>
            </a:pPr>
            <a:r>
              <a:rPr lang="en-US" dirty="0">
                <a:sym typeface="Wingdings" pitchFamily="2" charset="2"/>
              </a:rPr>
              <a:t>Rates of adverse reactions to medications are too low to be adequately detected in phase 3 trials. (hence the Phase IV trial.. Which is essentially an ongoing cohort study)</a:t>
            </a:r>
          </a:p>
          <a:p>
            <a:pPr marL="342900" indent="-342900">
              <a:buFont typeface="Wingdings" pitchFamily="2" charset="2"/>
              <a:buChar char="à"/>
            </a:pPr>
            <a:endParaRPr lang="en-US" dirty="0">
              <a:sym typeface="Wingdings" pitchFamily="2" charset="2"/>
            </a:endParaRPr>
          </a:p>
          <a:p>
            <a:pPr marL="342900" indent="-342900">
              <a:buFont typeface="Wingdings" pitchFamily="2" charset="2"/>
              <a:buChar char="à"/>
            </a:pPr>
            <a:r>
              <a:rPr lang="en-US" dirty="0">
                <a:sym typeface="Wingdings" pitchFamily="2" charset="2"/>
              </a:rPr>
              <a:t>Example: Hyperkalemia with aldosterone blockade -&gt; increased mortality from hyperkalemia after release of RALES study (RCT showed mortality benefit in </a:t>
            </a:r>
            <a:r>
              <a:rPr lang="en-US" dirty="0" err="1">
                <a:sym typeface="Wingdings" pitchFamily="2" charset="2"/>
              </a:rPr>
              <a:t>HFrEF</a:t>
            </a:r>
            <a:r>
              <a:rPr lang="en-US" dirty="0">
                <a:sym typeface="Wingdings" pitchFamily="2" charset="2"/>
              </a:rPr>
              <a:t>) due to increase prescriptions for spironolactone. In real life, patients were not followed as strictly as in the study protocol – subsequent strict recommendation AGAINST usage if eGFR &lt; 30, sCr 2.5+, or K over 5 on any recent lab draw (ACC/AHA guidelines)</a:t>
            </a:r>
          </a:p>
          <a:p>
            <a:pPr marL="342900" indent="-342900">
              <a:buFont typeface="Wingdings" pitchFamily="2" charset="2"/>
              <a:buChar char="à"/>
            </a:pPr>
            <a:endParaRPr lang="en-US" sz="1920" kern="1200" dirty="0">
              <a:solidFill>
                <a:schemeClr val="tx1"/>
              </a:solidFill>
              <a:effectLst/>
              <a:latin typeface="+mn-lt"/>
              <a:ea typeface="+mn-ea"/>
              <a:cs typeface="+mn-cs"/>
              <a:sym typeface="Wingdings" pitchFamily="2" charset="2"/>
            </a:endParaRPr>
          </a:p>
          <a:p>
            <a:pPr marL="342900" indent="-342900">
              <a:buFont typeface="Wingdings" pitchFamily="2" charset="2"/>
              <a:buChar char="à"/>
            </a:pPr>
            <a:endParaRPr lang="en-US" sz="1920" kern="1200" dirty="0">
              <a:solidFill>
                <a:schemeClr val="tx1"/>
              </a:solidFill>
              <a:effectLst/>
              <a:latin typeface="+mn-lt"/>
              <a:ea typeface="+mn-ea"/>
              <a:cs typeface="+mn-cs"/>
              <a:sym typeface="Wingdings" pitchFamily="2" charset="2"/>
            </a:endParaRPr>
          </a:p>
          <a:p>
            <a:pPr marL="342900" indent="-342900">
              <a:buFont typeface="Wingdings" pitchFamily="2" charset="2"/>
              <a:buChar char="à"/>
            </a:pPr>
            <a:endParaRPr lang="en-US" sz="1920" kern="1200" dirty="0">
              <a:solidFill>
                <a:schemeClr val="tx1"/>
              </a:solidFill>
              <a:effectLst/>
              <a:latin typeface="+mn-lt"/>
              <a:ea typeface="+mn-ea"/>
              <a:cs typeface="+mn-cs"/>
              <a:sym typeface="Wingdings" pitchFamily="2" charset="2"/>
            </a:endParaRPr>
          </a:p>
          <a:p>
            <a:r>
              <a:rPr lang="en-US" sz="1920" kern="1200" dirty="0">
                <a:solidFill>
                  <a:schemeClr val="tx1"/>
                </a:solidFill>
                <a:effectLst/>
                <a:latin typeface="+mn-lt"/>
                <a:ea typeface="+mn-ea"/>
                <a:cs typeface="+mn-cs"/>
                <a:sym typeface="Wingdings" pitchFamily="2" charset="2"/>
              </a:rPr>
              <a:t>Note: </a:t>
            </a:r>
            <a:r>
              <a:rPr lang="en-US" dirty="0">
                <a:effectLst/>
              </a:rPr>
              <a:t>Another good example of cohort studies identifying harm missed in RCTs could be…</a:t>
            </a:r>
            <a:endParaRPr lang="en-US" dirty="0"/>
          </a:p>
          <a:p>
            <a:r>
              <a:rPr lang="en-US" dirty="0" err="1">
                <a:effectLst/>
              </a:rPr>
              <a:t>Hcv</a:t>
            </a:r>
            <a:r>
              <a:rPr lang="en-US" dirty="0">
                <a:effectLst/>
              </a:rPr>
              <a:t> </a:t>
            </a:r>
            <a:r>
              <a:rPr lang="en-US" dirty="0" err="1">
                <a:effectLst/>
              </a:rPr>
              <a:t>tx</a:t>
            </a:r>
            <a:r>
              <a:rPr lang="en-US" dirty="0">
                <a:effectLst/>
              </a:rPr>
              <a:t> w </a:t>
            </a:r>
            <a:r>
              <a:rPr lang="en-US" dirty="0" err="1">
                <a:effectLst/>
              </a:rPr>
              <a:t>sofosbuvir</a:t>
            </a:r>
            <a:r>
              <a:rPr lang="en-US" dirty="0">
                <a:effectLst/>
              </a:rPr>
              <a:t> and lamivudine... </a:t>
            </a:r>
            <a:r>
              <a:rPr lang="en-US" dirty="0" err="1">
                <a:effectLst/>
              </a:rPr>
              <a:t>Hep</a:t>
            </a:r>
            <a:r>
              <a:rPr lang="en-US" dirty="0">
                <a:effectLst/>
              </a:rPr>
              <a:t> b reactivation occurs- no idea </a:t>
            </a:r>
            <a:r>
              <a:rPr lang="en-US" dirty="0" err="1">
                <a:effectLst/>
              </a:rPr>
              <a:t>bc</a:t>
            </a:r>
            <a:r>
              <a:rPr lang="en-US" dirty="0">
                <a:effectLst/>
              </a:rPr>
              <a:t> they were excluded from the other trials </a:t>
            </a:r>
            <a:endParaRPr lang="en-US" dirty="0"/>
          </a:p>
          <a:p>
            <a:r>
              <a:rPr lang="en-US" dirty="0">
                <a:effectLst/>
              </a:rPr>
              <a:t> </a:t>
            </a:r>
            <a:endParaRPr lang="en-US" sz="192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39</a:t>
            </a:fld>
            <a:endParaRPr lang="en-US"/>
          </a:p>
        </p:txBody>
      </p:sp>
    </p:spTree>
    <p:extLst>
      <p:ext uri="{BB962C8B-B14F-4D97-AF65-F5344CB8AC3E}">
        <p14:creationId xmlns:p14="http://schemas.microsoft.com/office/powerpoint/2010/main" val="3384447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4</a:t>
            </a:fld>
            <a:endParaRPr lang="en-US" dirty="0"/>
          </a:p>
        </p:txBody>
      </p:sp>
    </p:spTree>
    <p:extLst>
      <p:ext uri="{BB962C8B-B14F-4D97-AF65-F5344CB8AC3E}">
        <p14:creationId xmlns:p14="http://schemas.microsoft.com/office/powerpoint/2010/main" val="17386624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old model of looking for an individual study to answer your clinical question is outdated for two reasons – thus, I will encourage you to NOT spend your time in clinic looking for individual studies except in cases where you are getting very granular (e.g. a research presentation). </a:t>
            </a:r>
          </a:p>
          <a:p>
            <a:endParaRPr lang="en-US" dirty="0"/>
          </a:p>
          <a:p>
            <a:r>
              <a:rPr lang="en-US" dirty="0"/>
              <a:t>I’ve still included the preceding discussion because it’s how knowledge is generated, and therefore mandatory to know (in terms of knowing the limitations of data)</a:t>
            </a:r>
          </a:p>
        </p:txBody>
      </p:sp>
      <p:sp>
        <p:nvSpPr>
          <p:cNvPr id="4" name="Slide Number Placeholder 3"/>
          <p:cNvSpPr>
            <a:spLocks noGrp="1"/>
          </p:cNvSpPr>
          <p:nvPr>
            <p:ph type="sldNum" sz="quarter" idx="5"/>
          </p:nvPr>
        </p:nvSpPr>
        <p:spPr/>
        <p:txBody>
          <a:bodyPr/>
          <a:lstStyle/>
          <a:p>
            <a:fld id="{60BDDD1B-7981-514B-B211-D97C9422D57B}" type="slidenum">
              <a:rPr lang="en-US" smtClean="0"/>
              <a:pPr/>
              <a:t>40</a:t>
            </a:fld>
            <a:endParaRPr lang="en-US" dirty="0"/>
          </a:p>
        </p:txBody>
      </p:sp>
    </p:spTree>
    <p:extLst>
      <p:ext uri="{BB962C8B-B14F-4D97-AF65-F5344CB8AC3E}">
        <p14:creationId xmlns:p14="http://schemas.microsoft.com/office/powerpoint/2010/main" val="7812474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Hidden, because outside of research, residents should not be using primary literature sources to answer clinical questions. </a:t>
            </a:r>
          </a:p>
        </p:txBody>
      </p:sp>
      <p:sp>
        <p:nvSpPr>
          <p:cNvPr id="4" name="Slide Number Placeholder 3"/>
          <p:cNvSpPr>
            <a:spLocks noGrp="1"/>
          </p:cNvSpPr>
          <p:nvPr>
            <p:ph type="sldNum" sz="quarter" idx="5"/>
          </p:nvPr>
        </p:nvSpPr>
        <p:spPr/>
        <p:txBody>
          <a:bodyPr/>
          <a:lstStyle/>
          <a:p>
            <a:fld id="{60BDDD1B-7981-514B-B211-D97C9422D57B}" type="slidenum">
              <a:rPr lang="en-US" smtClean="0"/>
              <a:pPr/>
              <a:t>41</a:t>
            </a:fld>
            <a:endParaRPr lang="en-US"/>
          </a:p>
        </p:txBody>
      </p:sp>
    </p:spTree>
    <p:extLst>
      <p:ext uri="{BB962C8B-B14F-4D97-AF65-F5344CB8AC3E}">
        <p14:creationId xmlns:p14="http://schemas.microsoft.com/office/powerpoint/2010/main" val="13742955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0BDDD1B-7981-514B-B211-D97C9422D57B}" type="slidenum">
              <a:rPr lang="en-US" smtClean="0"/>
              <a:pPr/>
              <a:t>42</a:t>
            </a:fld>
            <a:endParaRPr lang="en-US" dirty="0"/>
          </a:p>
        </p:txBody>
      </p:sp>
    </p:spTree>
    <p:extLst>
      <p:ext uri="{BB962C8B-B14F-4D97-AF65-F5344CB8AC3E}">
        <p14:creationId xmlns:p14="http://schemas.microsoft.com/office/powerpoint/2010/main" val="7258627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92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43</a:t>
            </a:fld>
            <a:endParaRPr lang="en-US"/>
          </a:p>
        </p:txBody>
      </p:sp>
    </p:spTree>
    <p:extLst>
      <p:ext uri="{BB962C8B-B14F-4D97-AF65-F5344CB8AC3E}">
        <p14:creationId xmlns:p14="http://schemas.microsoft.com/office/powerpoint/2010/main" val="14337165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44</a:t>
            </a:fld>
            <a:endParaRPr lang="en-US" dirty="0"/>
          </a:p>
        </p:txBody>
      </p:sp>
    </p:spTree>
    <p:extLst>
      <p:ext uri="{BB962C8B-B14F-4D97-AF65-F5344CB8AC3E}">
        <p14:creationId xmlns:p14="http://schemas.microsoft.com/office/powerpoint/2010/main" val="390296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000" b="1" kern="1200" dirty="0">
                <a:solidFill>
                  <a:schemeClr val="tx1"/>
                </a:solidFill>
                <a:effectLst/>
                <a:latin typeface="+mn-lt"/>
                <a:ea typeface="+mn-ea"/>
                <a:cs typeface="+mn-cs"/>
              </a:rPr>
              <a:t>Reason #1: </a:t>
            </a:r>
            <a:r>
              <a:rPr lang="en-US" sz="2000" b="1" kern="1200" dirty="0" err="1">
                <a:solidFill>
                  <a:schemeClr val="tx1"/>
                </a:solidFill>
                <a:effectLst/>
                <a:latin typeface="+mn-lt"/>
                <a:ea typeface="+mn-ea"/>
                <a:cs typeface="+mn-cs"/>
              </a:rPr>
              <a:t>Ain’t</a:t>
            </a:r>
            <a:r>
              <a:rPr lang="en-US" sz="2000" b="1" kern="1200" dirty="0">
                <a:solidFill>
                  <a:schemeClr val="tx1"/>
                </a:solidFill>
                <a:effectLst/>
                <a:latin typeface="+mn-lt"/>
                <a:ea typeface="+mn-ea"/>
                <a:cs typeface="+mn-cs"/>
              </a:rPr>
              <a:t> nobody got time for that!</a:t>
            </a:r>
          </a:p>
          <a:p>
            <a:endParaRPr lang="en-US" sz="2000" dirty="0"/>
          </a:p>
          <a:p>
            <a:endParaRPr lang="en-US" sz="2000" dirty="0"/>
          </a:p>
          <a:p>
            <a:pPr lvl="0"/>
            <a:r>
              <a:rPr lang="en-US" sz="2000" kern="1200" dirty="0">
                <a:solidFill>
                  <a:schemeClr val="tx1"/>
                </a:solidFill>
                <a:effectLst/>
                <a:latin typeface="+mn-lt"/>
                <a:ea typeface="+mn-ea"/>
                <a:cs typeface="+mn-cs"/>
              </a:rPr>
              <a:t>Time to answer: 241 seconds </a:t>
            </a:r>
            <a:r>
              <a:rPr lang="en-US" sz="2000" kern="1200" dirty="0" err="1">
                <a:solidFill>
                  <a:schemeClr val="tx1"/>
                </a:solidFill>
                <a:effectLst/>
                <a:latin typeface="+mn-lt"/>
                <a:ea typeface="+mn-ea"/>
                <a:cs typeface="+mn-cs"/>
              </a:rPr>
              <a:t>uptodate</a:t>
            </a:r>
            <a:r>
              <a:rPr lang="en-US" sz="2000" kern="1200" dirty="0">
                <a:solidFill>
                  <a:schemeClr val="tx1"/>
                </a:solidFill>
                <a:effectLst/>
                <a:latin typeface="+mn-lt"/>
                <a:ea typeface="+mn-ea"/>
                <a:cs typeface="+mn-cs"/>
              </a:rPr>
              <a:t>, 291 seconds </a:t>
            </a:r>
            <a:r>
              <a:rPr lang="en-US" sz="2000" kern="1200" dirty="0" err="1">
                <a:solidFill>
                  <a:schemeClr val="tx1"/>
                </a:solidFill>
                <a:effectLst/>
                <a:latin typeface="+mn-lt"/>
                <a:ea typeface="+mn-ea"/>
                <a:cs typeface="+mn-cs"/>
              </a:rPr>
              <a:t>pubmed</a:t>
            </a:r>
            <a:endParaRPr lang="en-US" sz="2000" kern="1200" dirty="0">
              <a:solidFill>
                <a:schemeClr val="tx1"/>
              </a:solidFill>
              <a:effectLst/>
              <a:latin typeface="+mn-lt"/>
              <a:ea typeface="+mn-ea"/>
              <a:cs typeface="+mn-cs"/>
            </a:endParaRPr>
          </a:p>
          <a:p>
            <a:pPr lvl="0"/>
            <a:r>
              <a:rPr lang="en-US" sz="2000" kern="1200" dirty="0">
                <a:solidFill>
                  <a:schemeClr val="tx1"/>
                </a:solidFill>
                <a:effectLst/>
                <a:latin typeface="+mn-lt"/>
                <a:ea typeface="+mn-ea"/>
                <a:cs typeface="+mn-cs"/>
              </a:rPr>
              <a:t>\</a:t>
            </a:r>
          </a:p>
          <a:p>
            <a:pPr lvl="0"/>
            <a:endParaRPr lang="en-US" sz="2000" kern="1200" dirty="0">
              <a:solidFill>
                <a:schemeClr val="tx1"/>
              </a:solidFill>
              <a:effectLst/>
              <a:latin typeface="+mn-lt"/>
              <a:ea typeface="+mn-ea"/>
              <a:cs typeface="+mn-cs"/>
            </a:endParaRPr>
          </a:p>
          <a:p>
            <a:pPr lvl="0"/>
            <a:r>
              <a:rPr lang="en-US" sz="2000" kern="1200" dirty="0">
                <a:solidFill>
                  <a:schemeClr val="tx1"/>
                </a:solidFill>
                <a:effectLst/>
                <a:latin typeface="+mn-lt"/>
                <a:ea typeface="+mn-ea"/>
                <a:cs typeface="+mn-cs"/>
              </a:rPr>
              <a:t>This systematic review estimates that the per-patient frequency of questions raised by clinicians ranges from 0.4 and 0.8 and that roughly two-thirds of these questions are left unanswered. </a:t>
            </a:r>
          </a:p>
          <a:p>
            <a:pPr lvl="1"/>
            <a:r>
              <a:rPr lang="en-US" sz="2000" kern="1200" dirty="0">
                <a:solidFill>
                  <a:schemeClr val="tx1"/>
                </a:solidFill>
                <a:effectLst/>
                <a:latin typeface="+mn-lt"/>
                <a:ea typeface="+mn-ea"/>
                <a:cs typeface="+mn-cs"/>
              </a:rPr>
              <a:t>JAMA Intern Med. 2014 May;174(5):710-8. doi: 10.1001/jamainternmed.2014.368. Clinical questions raised by clinicians at the point of care: a systematic review. Del Fiol G1, Workman TE2, Gorman PN3.</a:t>
            </a:r>
          </a:p>
          <a:p>
            <a:endParaRPr lang="en-US" dirty="0"/>
          </a:p>
          <a:p>
            <a:r>
              <a:rPr lang="en-US" dirty="0"/>
              <a:t>Nobody can read 0.4 to 0.8 studies on each patient, all day every day. We need a bullet point that tells us </a:t>
            </a:r>
            <a:r>
              <a:rPr lang="en-US" b="1" dirty="0"/>
              <a:t>the quick and dirty in 1 paragraph. </a:t>
            </a:r>
          </a:p>
        </p:txBody>
      </p:sp>
      <p:sp>
        <p:nvSpPr>
          <p:cNvPr id="4" name="Slide Number Placeholder 3"/>
          <p:cNvSpPr>
            <a:spLocks noGrp="1"/>
          </p:cNvSpPr>
          <p:nvPr>
            <p:ph type="sldNum" sz="quarter" idx="10"/>
          </p:nvPr>
        </p:nvSpPr>
        <p:spPr/>
        <p:txBody>
          <a:bodyPr/>
          <a:lstStyle/>
          <a:p>
            <a:fld id="{60BDDD1B-7981-514B-B211-D97C9422D57B}" type="slidenum">
              <a:rPr lang="en-US" smtClean="0"/>
              <a:pPr/>
              <a:t>45</a:t>
            </a:fld>
            <a:endParaRPr lang="en-US" dirty="0"/>
          </a:p>
        </p:txBody>
      </p:sp>
    </p:spTree>
    <p:extLst>
      <p:ext uri="{BB962C8B-B14F-4D97-AF65-F5344CB8AC3E}">
        <p14:creationId xmlns:p14="http://schemas.microsoft.com/office/powerpoint/2010/main" val="21823934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Reason number 2: there is too much literature </a:t>
            </a:r>
            <a:r>
              <a:rPr lang="en-US" dirty="0"/>
              <a:t>(especially for a generalists – whether a trainee or not). Outside of staying current on a very focused area of medicine, if you are reading trials, you will be missing important practice changing updates. </a:t>
            </a:r>
          </a:p>
          <a:p>
            <a:pPr lvl="0"/>
            <a:endParaRPr lang="en-US" dirty="0"/>
          </a:p>
          <a:p>
            <a:pPr lvl="0"/>
            <a:r>
              <a:rPr lang="en-US" dirty="0"/>
              <a:t>46 RCTs published everyday (as indexed by </a:t>
            </a:r>
            <a:r>
              <a:rPr lang="en-US" dirty="0" err="1"/>
              <a:t>pubmed</a:t>
            </a:r>
            <a:r>
              <a:rPr lang="en-US" dirty="0"/>
              <a:t>). Similarly - </a:t>
            </a:r>
            <a:r>
              <a:rPr lang="en-US" sz="1920" b="0" i="0" kern="1200" dirty="0">
                <a:solidFill>
                  <a:schemeClr val="tx1"/>
                </a:solidFill>
                <a:effectLst/>
                <a:latin typeface="+mn-lt"/>
                <a:ea typeface="+mn-ea"/>
                <a:cs typeface="+mn-cs"/>
              </a:rPr>
              <a:t>over 19 000 systematic reviews were indexed on PubMed in 2017</a:t>
            </a:r>
            <a:endParaRPr lang="en-US" sz="1920" kern="1200" dirty="0">
              <a:solidFill>
                <a:schemeClr val="tx1"/>
              </a:solidFill>
              <a:effectLst/>
              <a:latin typeface="+mn-lt"/>
              <a:ea typeface="+mn-ea"/>
              <a:cs typeface="+mn-cs"/>
            </a:endParaRPr>
          </a:p>
          <a:p>
            <a:pPr lvl="0"/>
            <a:endParaRPr lang="en-US" sz="1920" kern="1200" dirty="0">
              <a:solidFill>
                <a:schemeClr val="tx1"/>
              </a:solidFill>
              <a:effectLst/>
              <a:latin typeface="+mn-lt"/>
              <a:ea typeface="+mn-ea"/>
              <a:cs typeface="+mn-cs"/>
            </a:endParaRPr>
          </a:p>
          <a:p>
            <a:pPr lvl="0"/>
            <a:r>
              <a:rPr lang="en-US" sz="1920" kern="1200" dirty="0">
                <a:solidFill>
                  <a:schemeClr val="tx1"/>
                </a:solidFill>
                <a:effectLst/>
                <a:latin typeface="+mn-lt"/>
                <a:ea typeface="+mn-ea"/>
                <a:cs typeface="+mn-cs"/>
              </a:rPr>
              <a:t>From Harris: “You will leave this institution a good physician, almost if you like it or not.  You are drinking from the fire hose! You will leave residency as a good physician.  The DAY you leave there will be more than 46 RTCs published, DAY ONE.  From that point on you’re behind.  Some of those will matter and by the end of year one you’ve fallen behind on some aspect of your practice.  You can no longer read one or two journals and pretend that you’re keeping up with any aspect of medical practice (</a:t>
            </a:r>
            <a:r>
              <a:rPr lang="en-US" sz="1920" u="sng" kern="1200" dirty="0">
                <a:solidFill>
                  <a:schemeClr val="tx1"/>
                </a:solidFill>
                <a:effectLst/>
                <a:latin typeface="+mn-lt"/>
                <a:ea typeface="+mn-ea"/>
                <a:cs typeface="+mn-cs"/>
                <a:hlinkClick r:id="rId3"/>
              </a:rPr>
              <a:t>http://dan.corlan.net/medline-trend.html</a:t>
            </a:r>
            <a:r>
              <a:rPr lang="en-US" sz="192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60BDDD1B-7981-514B-B211-D97C9422D57B}" type="slidenum">
              <a:rPr lang="en-US" smtClean="0"/>
              <a:pPr/>
              <a:t>46</a:t>
            </a:fld>
            <a:endParaRPr lang="en-US"/>
          </a:p>
        </p:txBody>
      </p:sp>
    </p:spTree>
    <p:extLst>
      <p:ext uri="{BB962C8B-B14F-4D97-AF65-F5344CB8AC3E}">
        <p14:creationId xmlns:p14="http://schemas.microsoft.com/office/powerpoint/2010/main" val="36068542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b="1" i="0" kern="1200" dirty="0">
                <a:solidFill>
                  <a:schemeClr val="tx1"/>
                </a:solidFill>
                <a:effectLst/>
                <a:latin typeface="+mn-lt"/>
                <a:ea typeface="+mn-ea"/>
                <a:cs typeface="+mn-cs"/>
              </a:rPr>
              <a:t>Background questions </a:t>
            </a:r>
            <a:r>
              <a:rPr lang="en-US" sz="1920" b="0" i="0" kern="1200" dirty="0">
                <a:solidFill>
                  <a:schemeClr val="tx1"/>
                </a:solidFill>
                <a:effectLst/>
                <a:latin typeface="+mn-lt"/>
                <a:ea typeface="+mn-ea"/>
                <a:cs typeface="+mn-cs"/>
              </a:rPr>
              <a:t>ask for </a:t>
            </a:r>
            <a:r>
              <a:rPr lang="en-US" sz="1920" b="1" i="0" kern="1200" dirty="0">
                <a:solidFill>
                  <a:schemeClr val="tx1"/>
                </a:solidFill>
                <a:effectLst/>
                <a:latin typeface="+mn-lt"/>
                <a:ea typeface="+mn-ea"/>
                <a:cs typeface="+mn-cs"/>
              </a:rPr>
              <a:t>general knowledge</a:t>
            </a:r>
            <a:r>
              <a:rPr lang="en-US" sz="1920" b="0" i="0" kern="1200" dirty="0">
                <a:solidFill>
                  <a:schemeClr val="tx1"/>
                </a:solidFill>
                <a:effectLst/>
                <a:latin typeface="+mn-lt"/>
                <a:ea typeface="+mn-ea"/>
                <a:cs typeface="+mn-cs"/>
              </a:rPr>
              <a:t> about an illness, disease, condition, process or thing. These types of questions typically ask who, what, where, when, how &amp; why about things like a disorder, test, or treatment, etc.</a:t>
            </a:r>
          </a:p>
          <a:p>
            <a:r>
              <a:rPr lang="en-US" sz="1920" b="0" i="0" kern="1200" dirty="0">
                <a:solidFill>
                  <a:schemeClr val="tx1"/>
                </a:solidFill>
                <a:effectLst/>
                <a:latin typeface="+mn-lt"/>
                <a:ea typeface="+mn-ea"/>
                <a:cs typeface="+mn-cs"/>
              </a:rPr>
              <a:t>For example</a:t>
            </a:r>
          </a:p>
          <a:p>
            <a:r>
              <a:rPr lang="en-US" sz="1920" b="0" i="0" kern="1200" dirty="0">
                <a:solidFill>
                  <a:schemeClr val="tx1"/>
                </a:solidFill>
                <a:effectLst/>
                <a:latin typeface="+mn-lt"/>
                <a:ea typeface="+mn-ea"/>
                <a:cs typeface="+mn-cs"/>
              </a:rPr>
              <a:t>How overweight is a woman to be considered slightly obese?</a:t>
            </a:r>
          </a:p>
          <a:p>
            <a:r>
              <a:rPr lang="en-US" sz="1920" b="0" i="0" kern="1200" dirty="0">
                <a:solidFill>
                  <a:schemeClr val="tx1"/>
                </a:solidFill>
                <a:effectLst/>
                <a:latin typeface="+mn-lt"/>
                <a:ea typeface="+mn-ea"/>
                <a:cs typeface="+mn-cs"/>
              </a:rPr>
              <a:t>What are the clinical manifestations of menopause?</a:t>
            </a:r>
          </a:p>
          <a:p>
            <a:r>
              <a:rPr lang="en-US" sz="1920" b="0" i="0" kern="1200" dirty="0">
                <a:solidFill>
                  <a:schemeClr val="tx1"/>
                </a:solidFill>
                <a:effectLst/>
                <a:latin typeface="+mn-lt"/>
                <a:ea typeface="+mn-ea"/>
                <a:cs typeface="+mn-cs"/>
              </a:rPr>
              <a:t>What causes migraines?</a:t>
            </a:r>
          </a:p>
          <a:p>
            <a:endParaRPr lang="en-US" sz="1920" b="0" i="0" kern="1200" dirty="0">
              <a:solidFill>
                <a:schemeClr val="tx1"/>
              </a:solidFill>
              <a:effectLst/>
              <a:latin typeface="+mn-lt"/>
              <a:ea typeface="+mn-ea"/>
              <a:cs typeface="+mn-cs"/>
            </a:endParaRPr>
          </a:p>
          <a:p>
            <a:r>
              <a:rPr lang="en-US" sz="1920" b="1" i="0" kern="1200" dirty="0">
                <a:solidFill>
                  <a:schemeClr val="tx1"/>
                </a:solidFill>
                <a:effectLst/>
                <a:latin typeface="+mn-lt"/>
                <a:ea typeface="+mn-ea"/>
                <a:cs typeface="+mn-cs"/>
              </a:rPr>
              <a:t>Foreground questions</a:t>
            </a:r>
            <a:r>
              <a:rPr lang="en-US" sz="1920" b="0" i="0" kern="1200" dirty="0">
                <a:solidFill>
                  <a:schemeClr val="tx1"/>
                </a:solidFill>
                <a:effectLst/>
                <a:latin typeface="+mn-lt"/>
                <a:ea typeface="+mn-ea"/>
                <a:cs typeface="+mn-cs"/>
              </a:rPr>
              <a:t> ask for specific knowledge to inform clinical decisions. These questions typically concern a </a:t>
            </a:r>
            <a:r>
              <a:rPr lang="en-US" sz="1920" b="1" i="0" kern="1200" dirty="0">
                <a:solidFill>
                  <a:schemeClr val="tx1"/>
                </a:solidFill>
                <a:effectLst/>
                <a:latin typeface="+mn-lt"/>
                <a:ea typeface="+mn-ea"/>
                <a:cs typeface="+mn-cs"/>
              </a:rPr>
              <a:t>specific patient or particular population</a:t>
            </a:r>
            <a:r>
              <a:rPr lang="en-US" sz="1920" b="0" i="0" kern="1200" dirty="0">
                <a:solidFill>
                  <a:schemeClr val="tx1"/>
                </a:solidFill>
                <a:effectLst/>
                <a:latin typeface="+mn-lt"/>
                <a:ea typeface="+mn-ea"/>
                <a:cs typeface="+mn-cs"/>
              </a:rPr>
              <a:t>. Foreground questions tend to be more specific and complex compared to background questions. Quite often, foreground questions investigate comparisons, such as two drugs, two treatments, two diagnostic tests, etc. Foreground questions may be further categorized into one of 4 major types: treatment/therapy, diagnosis, prognosis, or etiology/harm.</a:t>
            </a:r>
          </a:p>
          <a:p>
            <a:r>
              <a:rPr lang="en-US" sz="1920" b="0" i="0" kern="1200" dirty="0">
                <a:solidFill>
                  <a:schemeClr val="tx1"/>
                </a:solidFill>
                <a:effectLst/>
                <a:latin typeface="+mn-lt"/>
                <a:ea typeface="+mn-ea"/>
                <a:cs typeface="+mn-cs"/>
              </a:rPr>
              <a:t>For example</a:t>
            </a:r>
          </a:p>
          <a:p>
            <a:r>
              <a:rPr lang="en-US" sz="1920" b="0" i="0" kern="1200" dirty="0">
                <a:solidFill>
                  <a:schemeClr val="tx1"/>
                </a:solidFill>
                <a:effectLst/>
                <a:latin typeface="+mn-lt"/>
                <a:ea typeface="+mn-ea"/>
                <a:cs typeface="+mn-cs"/>
              </a:rPr>
              <a:t>Is Crixivan effective when compared with placebo in slowing the rate of functional impairment in a 45 year old male patient with Lou Gehrig's Disease?</a:t>
            </a:r>
          </a:p>
          <a:p>
            <a:r>
              <a:rPr lang="en-US" sz="1920" b="0" i="0" kern="1200" dirty="0">
                <a:solidFill>
                  <a:schemeClr val="tx1"/>
                </a:solidFill>
                <a:effectLst/>
                <a:latin typeface="+mn-lt"/>
                <a:ea typeface="+mn-ea"/>
                <a:cs typeface="+mn-cs"/>
              </a:rPr>
              <a:t>In pediatric patients with Allergic Rhinitis, are Intranasal steroids more effective than antihistamines in the management of Allergic Rhinitis symptoms?</a:t>
            </a:r>
          </a:p>
          <a:p>
            <a:endParaRPr lang="en-US" sz="1920" b="0" i="0" kern="1200" dirty="0">
              <a:solidFill>
                <a:schemeClr val="tx1"/>
              </a:solidFill>
              <a:effectLst/>
              <a:latin typeface="+mn-lt"/>
              <a:ea typeface="+mn-ea"/>
              <a:cs typeface="+mn-cs"/>
            </a:endParaRPr>
          </a:p>
          <a:p>
            <a:r>
              <a:rPr lang="en-US" dirty="0"/>
              <a:t>Foreground questions: more likely to be answered in primary literature. </a:t>
            </a:r>
          </a:p>
          <a:p>
            <a:r>
              <a:rPr lang="en-US" dirty="0"/>
              <a:t>Background questions; more likely to be answered in synthesis. </a:t>
            </a:r>
          </a:p>
        </p:txBody>
      </p:sp>
      <p:sp>
        <p:nvSpPr>
          <p:cNvPr id="4" name="Slide Number Placeholder 3"/>
          <p:cNvSpPr>
            <a:spLocks noGrp="1"/>
          </p:cNvSpPr>
          <p:nvPr>
            <p:ph type="sldNum" sz="quarter" idx="5"/>
          </p:nvPr>
        </p:nvSpPr>
        <p:spPr/>
        <p:txBody>
          <a:bodyPr/>
          <a:lstStyle/>
          <a:p>
            <a:fld id="{60BDDD1B-7981-514B-B211-D97C9422D57B}" type="slidenum">
              <a:rPr lang="en-US" smtClean="0"/>
              <a:pPr/>
              <a:t>47</a:t>
            </a:fld>
            <a:endParaRPr lang="en-US" dirty="0"/>
          </a:p>
        </p:txBody>
      </p:sp>
    </p:spTree>
    <p:extLst>
      <p:ext uri="{BB962C8B-B14F-4D97-AF65-F5344CB8AC3E}">
        <p14:creationId xmlns:p14="http://schemas.microsoft.com/office/powerpoint/2010/main" val="20926086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there is more nuance in this article, but less empiric support. </a:t>
            </a:r>
          </a:p>
          <a:p>
            <a:endParaRPr lang="en-US" dirty="0"/>
          </a:p>
          <a:p>
            <a:r>
              <a:rPr lang="en-US" dirty="0"/>
              <a:t>We’ll return to the assessment of reliability later. </a:t>
            </a:r>
          </a:p>
          <a:p>
            <a:pPr lvl="0"/>
            <a:endParaRPr lang="en-US" sz="2000" kern="1200" dirty="0">
              <a:solidFill>
                <a:schemeClr val="tx1"/>
              </a:solidFill>
              <a:effectLst/>
              <a:latin typeface="+mn-lt"/>
              <a:ea typeface="+mn-ea"/>
              <a:cs typeface="+mn-cs"/>
            </a:endParaRPr>
          </a:p>
          <a:p>
            <a:pPr lvl="0"/>
            <a:endParaRPr lang="en-US" sz="2000" kern="1200" dirty="0">
              <a:solidFill>
                <a:schemeClr val="tx1"/>
              </a:solidFill>
              <a:effectLst/>
              <a:latin typeface="+mn-lt"/>
              <a:ea typeface="+mn-ea"/>
              <a:cs typeface="+mn-cs"/>
            </a:endParaRPr>
          </a:p>
          <a:p>
            <a:pPr lvl="0"/>
            <a:r>
              <a:rPr lang="en-US" sz="2000" kern="1200" dirty="0">
                <a:solidFill>
                  <a:schemeClr val="tx1"/>
                </a:solidFill>
                <a:effectLst/>
                <a:latin typeface="+mn-lt"/>
                <a:ea typeface="+mn-ea"/>
                <a:cs typeface="+mn-cs"/>
              </a:rPr>
              <a:t>Specialists and residents in internal medicine generally use less than 5 minutes to answer patient-related questions in daily care. More questions are answered using UpToDate than PubMed on all major medical topics.</a:t>
            </a:r>
          </a:p>
          <a:p>
            <a:pPr lvl="1"/>
            <a:r>
              <a:rPr lang="en-US" sz="2000" kern="1200" dirty="0">
                <a:solidFill>
                  <a:schemeClr val="tx1"/>
                </a:solidFill>
                <a:effectLst/>
                <a:latin typeface="+mn-lt"/>
                <a:ea typeface="+mn-ea"/>
                <a:cs typeface="+mn-cs"/>
              </a:rPr>
              <a:t>Answers to Questions Posed During Daily Patient Care Are More Likely to Be Answered by UpToDate Than PubMed. </a:t>
            </a:r>
            <a:r>
              <a:rPr lang="en-US" sz="2000" u="sng" kern="1200" dirty="0">
                <a:solidFill>
                  <a:schemeClr val="tx1"/>
                </a:solidFill>
                <a:effectLst/>
                <a:latin typeface="+mn-lt"/>
                <a:ea typeface="+mn-ea"/>
                <a:cs typeface="+mn-cs"/>
                <a:hlinkClick r:id="rId3"/>
              </a:rPr>
              <a:t>https://www.ncbi.nlm.nih.gov/pmc/articles/PMC2629368/</a:t>
            </a:r>
            <a:endParaRPr lang="en-US" sz="2000" kern="1200" dirty="0">
              <a:solidFill>
                <a:schemeClr val="tx1"/>
              </a:solidFill>
              <a:effectLst/>
              <a:latin typeface="+mn-lt"/>
              <a:ea typeface="+mn-ea"/>
              <a:cs typeface="+mn-cs"/>
            </a:endParaRPr>
          </a:p>
          <a:p>
            <a:pPr lvl="1"/>
            <a:r>
              <a:rPr lang="en-US" sz="2000" kern="1200" dirty="0">
                <a:solidFill>
                  <a:schemeClr val="tx1"/>
                </a:solidFill>
                <a:effectLst/>
                <a:latin typeface="+mn-lt"/>
                <a:ea typeface="+mn-ea"/>
                <a:cs typeface="+mn-cs"/>
              </a:rPr>
              <a:t>J Med Internet Res. 2008 Oct-Dec; 10(4): e29. PMID: 18926978 Answers to Questions Posed During Daily Patient Care Are More Likely to Be Answered by UpToDate Than PubMed A </a:t>
            </a:r>
            <a:r>
              <a:rPr lang="en-US" sz="2000" kern="1200" dirty="0" err="1">
                <a:solidFill>
                  <a:schemeClr val="tx1"/>
                </a:solidFill>
                <a:effectLst/>
                <a:latin typeface="+mn-lt"/>
                <a:ea typeface="+mn-ea"/>
                <a:cs typeface="+mn-cs"/>
              </a:rPr>
              <a:t>Hoogendam</a:t>
            </a:r>
            <a:r>
              <a:rPr lang="en-US" sz="2000" kern="1200" dirty="0">
                <a:solidFill>
                  <a:schemeClr val="tx1"/>
                </a:solidFill>
                <a:effectLst/>
                <a:latin typeface="+mn-lt"/>
                <a:ea typeface="+mn-ea"/>
                <a:cs typeface="+mn-cs"/>
              </a:rPr>
              <a:t>, et al</a:t>
            </a:r>
            <a:endParaRPr lang="en-US" dirty="0"/>
          </a:p>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48</a:t>
            </a:fld>
            <a:endParaRPr lang="en-US"/>
          </a:p>
        </p:txBody>
      </p:sp>
    </p:spTree>
    <p:extLst>
      <p:ext uri="{BB962C8B-B14F-4D97-AF65-F5344CB8AC3E}">
        <p14:creationId xmlns:p14="http://schemas.microsoft.com/office/powerpoint/2010/main" val="8341793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secondary literature sources: </a:t>
            </a:r>
          </a:p>
          <a:p>
            <a:endParaRPr lang="en-US" dirty="0"/>
          </a:p>
          <a:p>
            <a:r>
              <a:rPr lang="en-US" dirty="0"/>
              <a:t>Cochrane</a:t>
            </a:r>
          </a:p>
          <a:p>
            <a:r>
              <a:rPr lang="en-US" dirty="0" err="1"/>
              <a:t>Uptodate</a:t>
            </a:r>
            <a:endParaRPr lang="en-US" dirty="0"/>
          </a:p>
          <a:p>
            <a:r>
              <a:rPr lang="en-US" dirty="0"/>
              <a:t>Society Guidelines (RIP Guideline clearinghouse)</a:t>
            </a:r>
          </a:p>
        </p:txBody>
      </p:sp>
      <p:sp>
        <p:nvSpPr>
          <p:cNvPr id="4" name="Slide Number Placeholder 3"/>
          <p:cNvSpPr>
            <a:spLocks noGrp="1"/>
          </p:cNvSpPr>
          <p:nvPr>
            <p:ph type="sldNum" sz="quarter" idx="5"/>
          </p:nvPr>
        </p:nvSpPr>
        <p:spPr/>
        <p:txBody>
          <a:bodyPr/>
          <a:lstStyle/>
          <a:p>
            <a:fld id="{60BDDD1B-7981-514B-B211-D97C9422D57B}" type="slidenum">
              <a:rPr lang="en-US" smtClean="0"/>
              <a:pPr/>
              <a:t>49</a:t>
            </a:fld>
            <a:endParaRPr lang="en-US"/>
          </a:p>
        </p:txBody>
      </p:sp>
    </p:spTree>
    <p:extLst>
      <p:ext uri="{BB962C8B-B14F-4D97-AF65-F5344CB8AC3E}">
        <p14:creationId xmlns:p14="http://schemas.microsoft.com/office/powerpoint/2010/main" val="2311557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5</a:t>
            </a:fld>
            <a:endParaRPr lang="en-US" dirty="0"/>
          </a:p>
        </p:txBody>
      </p:sp>
    </p:spTree>
    <p:extLst>
      <p:ext uri="{BB962C8B-B14F-4D97-AF65-F5344CB8AC3E}">
        <p14:creationId xmlns:p14="http://schemas.microsoft.com/office/powerpoint/2010/main" val="27780477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b="1" i="0" kern="1200" dirty="0">
                <a:solidFill>
                  <a:schemeClr val="tx1"/>
                </a:solidFill>
                <a:effectLst/>
                <a:latin typeface="+mn-lt"/>
                <a:ea typeface="+mn-ea"/>
                <a:cs typeface="+mn-cs"/>
              </a:rPr>
              <a:t>Primary Literature</a:t>
            </a:r>
            <a:br>
              <a:rPr lang="en-US" sz="1920" b="0" i="0" kern="1200" dirty="0">
                <a:solidFill>
                  <a:schemeClr val="tx1"/>
                </a:solidFill>
                <a:effectLst/>
                <a:latin typeface="+mn-lt"/>
                <a:ea typeface="+mn-ea"/>
                <a:cs typeface="+mn-cs"/>
              </a:rPr>
            </a:br>
            <a:r>
              <a:rPr lang="en-US" sz="1920" b="0" i="0" kern="1200" dirty="0">
                <a:solidFill>
                  <a:schemeClr val="tx1"/>
                </a:solidFill>
                <a:effectLst/>
                <a:latin typeface="+mn-lt"/>
                <a:ea typeface="+mn-ea"/>
                <a:cs typeface="+mn-cs"/>
              </a:rPr>
              <a:t>Primary sources are original materials.  It is authored by researchers, contains original research data, and is usually published in a peer-reviewed journal. Primary literature may also include conference papers, pre-prints, or preliminary reports.</a:t>
            </a:r>
          </a:p>
          <a:p>
            <a:r>
              <a:rPr lang="en-US" sz="1920" b="1" i="0" kern="1200" dirty="0">
                <a:solidFill>
                  <a:schemeClr val="tx1"/>
                </a:solidFill>
                <a:effectLst/>
                <a:latin typeface="+mn-lt"/>
                <a:ea typeface="+mn-ea"/>
                <a:cs typeface="+mn-cs"/>
              </a:rPr>
              <a:t>Secondary Literature</a:t>
            </a:r>
            <a:br>
              <a:rPr lang="en-US" sz="1920" b="0" i="0" kern="1200" dirty="0">
                <a:solidFill>
                  <a:schemeClr val="tx1"/>
                </a:solidFill>
                <a:effectLst/>
                <a:latin typeface="+mn-lt"/>
                <a:ea typeface="+mn-ea"/>
                <a:cs typeface="+mn-cs"/>
              </a:rPr>
            </a:br>
            <a:r>
              <a:rPr lang="en-US" sz="1920" b="0" i="0" kern="1200" dirty="0">
                <a:solidFill>
                  <a:schemeClr val="tx1"/>
                </a:solidFill>
                <a:effectLst/>
                <a:latin typeface="+mn-lt"/>
                <a:ea typeface="+mn-ea"/>
                <a:cs typeface="+mn-cs"/>
              </a:rPr>
              <a:t>Secondary literature consists of interpretations and evaluations that are derived from or refer to the primary source literature. Examples include review articles (specifically meta-analysis and systematic reviews) and reference works. Professionals within each discipline take the primary literature and synthesize, generalize, and integrate new research.</a:t>
            </a:r>
          </a:p>
          <a:p>
            <a:r>
              <a:rPr lang="en-US" sz="1920" b="1" i="0" kern="1200" dirty="0">
                <a:solidFill>
                  <a:schemeClr val="tx1"/>
                </a:solidFill>
                <a:effectLst/>
                <a:latin typeface="+mn-lt"/>
                <a:ea typeface="+mn-ea"/>
                <a:cs typeface="+mn-cs"/>
              </a:rPr>
              <a:t>Tertiary Literature</a:t>
            </a:r>
            <a:br>
              <a:rPr lang="en-US" sz="1920" b="0" i="0" kern="1200" dirty="0">
                <a:solidFill>
                  <a:schemeClr val="tx1"/>
                </a:solidFill>
                <a:effectLst/>
                <a:latin typeface="+mn-lt"/>
                <a:ea typeface="+mn-ea"/>
                <a:cs typeface="+mn-cs"/>
              </a:rPr>
            </a:br>
            <a:r>
              <a:rPr lang="en-US" sz="1920" b="0" i="0" kern="1200" dirty="0">
                <a:solidFill>
                  <a:schemeClr val="tx1"/>
                </a:solidFill>
                <a:effectLst/>
                <a:latin typeface="+mn-lt"/>
                <a:ea typeface="+mn-ea"/>
                <a:cs typeface="+mn-cs"/>
              </a:rPr>
              <a:t>Tertiary literature consists of a distillation and collection of primary and secondary sources such as textbooks, encyclopedia articles, and guidebooks or handbooks. The purpose of tertiary literature is to provide an overview of key research findings and an introduction to principles and practices within the discipline</a:t>
            </a:r>
          </a:p>
          <a:p>
            <a:endParaRPr lang="en-US" sz="1920" b="0" i="0" kern="1200" dirty="0">
              <a:solidFill>
                <a:schemeClr val="tx1"/>
              </a:solidFill>
              <a:effectLst/>
              <a:latin typeface="+mn-lt"/>
              <a:ea typeface="+mn-ea"/>
              <a:cs typeface="+mn-cs"/>
            </a:endParaRPr>
          </a:p>
          <a:p>
            <a:r>
              <a:rPr lang="en-US" dirty="0">
                <a:hlinkClick r:id="rId3"/>
              </a:rPr>
              <a:t>https://research.library.gsu.edu/c.php?g=115556&amp;p=752623</a:t>
            </a:r>
            <a:endParaRPr lang="en-US" sz="1920" b="0" i="0" kern="1200" dirty="0">
              <a:solidFill>
                <a:schemeClr val="tx1"/>
              </a:solidFill>
              <a:effectLst/>
              <a:latin typeface="+mn-lt"/>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endParaRPr lang="en-US" dirty="0"/>
          </a:p>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NOTE: still need to understand the primary literature, as this is where the data comes from and someone has to be ensuring it is valid (possibly, but probably shouldn’t exclusively be, specialists) </a:t>
            </a:r>
          </a:p>
        </p:txBody>
      </p:sp>
      <p:sp>
        <p:nvSpPr>
          <p:cNvPr id="4" name="Slide Number Placeholder 3"/>
          <p:cNvSpPr>
            <a:spLocks noGrp="1"/>
          </p:cNvSpPr>
          <p:nvPr>
            <p:ph type="sldNum" sz="quarter" idx="10"/>
          </p:nvPr>
        </p:nvSpPr>
        <p:spPr/>
        <p:txBody>
          <a:bodyPr/>
          <a:lstStyle/>
          <a:p>
            <a:fld id="{60BDDD1B-7981-514B-B211-D97C9422D57B}" type="slidenum">
              <a:rPr lang="en-US" smtClean="0"/>
              <a:pPr/>
              <a:t>50</a:t>
            </a:fld>
            <a:endParaRPr lang="en-US"/>
          </a:p>
        </p:txBody>
      </p:sp>
    </p:spTree>
    <p:extLst>
      <p:ext uri="{BB962C8B-B14F-4D97-AF65-F5344CB8AC3E}">
        <p14:creationId xmlns:p14="http://schemas.microsoft.com/office/powerpoint/2010/main" val="6412415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Not that we need more pyramids  - but that higher levels of the pyramid are close to the point of clinical care’</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dirty="0"/>
          </a:p>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Systems: computerized decision support (e.g. prompts in the EMR to order </a:t>
            </a:r>
            <a:r>
              <a:rPr lang="en-US" dirty="0" err="1"/>
              <a:t>Ddimer</a:t>
            </a:r>
            <a:r>
              <a:rPr lang="en-US" dirty="0"/>
              <a:t> in low risk by wells patient undergoing CTPE)</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dirty="0"/>
          </a:p>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Synthesized summaries.: Current resources providing synthesized summaries for clinical reference with varying degrees of quality, currency and comprehensiveness include BMJ Best Practice, </a:t>
            </a:r>
            <a:r>
              <a:rPr lang="en-US" dirty="0" err="1"/>
              <a:t>DynaMed</a:t>
            </a:r>
            <a:r>
              <a:rPr lang="en-US" dirty="0"/>
              <a:t> Plus, EBM Guidelines, Essential Evidence Plus and UpToDate.</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dirty="0"/>
          </a:p>
          <a:p>
            <a:pPr marL="0" marR="0" lvl="0" indent="0" algn="l" defTabSz="731520" rtl="0" eaLnBrk="1" fontAlgn="auto" latinLnBrk="0" hangingPunct="1">
              <a:lnSpc>
                <a:spcPct val="100000"/>
              </a:lnSpc>
              <a:spcBef>
                <a:spcPts val="0"/>
              </a:spcBef>
              <a:spcAft>
                <a:spcPts val="0"/>
              </a:spcAft>
              <a:buClrTx/>
              <a:buSzTx/>
              <a:buFontTx/>
              <a:buNone/>
              <a:tabLst/>
              <a:defRPr/>
            </a:pPr>
            <a:endParaRPr lang="en-US" dirty="0"/>
          </a:p>
          <a:p>
            <a:pPr marL="0" marR="0" lvl="0" indent="0" algn="l" defTabSz="731520" rtl="0" eaLnBrk="1" fontAlgn="auto" latinLnBrk="0" hangingPunct="1">
              <a:lnSpc>
                <a:spcPct val="100000"/>
              </a:lnSpc>
              <a:spcBef>
                <a:spcPts val="0"/>
              </a:spcBef>
              <a:spcAft>
                <a:spcPts val="0"/>
              </a:spcAft>
              <a:buClrTx/>
              <a:buSzTx/>
              <a:buFontTx/>
              <a:buNone/>
              <a:tabLst/>
              <a:defRPr/>
            </a:pPr>
            <a:endParaRPr lang="en-US" dirty="0"/>
          </a:p>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 ] </a:t>
            </a:r>
            <a:r>
              <a:rPr lang="en-US" dirty="0" err="1"/>
              <a:t>todo</a:t>
            </a:r>
            <a:r>
              <a:rPr lang="en-US" dirty="0"/>
              <a:t>: </a:t>
            </a:r>
            <a:r>
              <a:rPr lang="en-US" sz="1920" b="1" kern="1200" dirty="0">
                <a:solidFill>
                  <a:schemeClr val="tx1"/>
                </a:solidFill>
                <a:effectLst/>
                <a:latin typeface="+mn-lt"/>
                <a:ea typeface="+mn-ea"/>
                <a:cs typeface="+mn-cs"/>
              </a:rPr>
              <a:t>And exercise … for example find the best source of evidence to tell us whether we should put it in nasogastric tube, pneumonia </a:t>
            </a:r>
            <a:r>
              <a:rPr lang="en-US" sz="1920" b="1" kern="1200" dirty="0" err="1">
                <a:solidFill>
                  <a:schemeClr val="tx1"/>
                </a:solidFill>
                <a:effectLst/>
                <a:latin typeface="+mn-lt"/>
                <a:ea typeface="+mn-ea"/>
                <a:cs typeface="+mn-cs"/>
              </a:rPr>
              <a:t>tx</a:t>
            </a:r>
            <a:r>
              <a:rPr lang="en-US" sz="1920" b="1" kern="1200" dirty="0">
                <a:solidFill>
                  <a:schemeClr val="tx1"/>
                </a:solidFill>
                <a:effectLst/>
                <a:latin typeface="+mn-lt"/>
                <a:ea typeface="+mn-ea"/>
                <a:cs typeface="+mn-cs"/>
              </a:rPr>
              <a:t> (no recent guideline)</a:t>
            </a:r>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51</a:t>
            </a:fld>
            <a:endParaRPr lang="en-US"/>
          </a:p>
        </p:txBody>
      </p:sp>
    </p:spTree>
    <p:extLst>
      <p:ext uri="{BB962C8B-B14F-4D97-AF65-F5344CB8AC3E}">
        <p14:creationId xmlns:p14="http://schemas.microsoft.com/office/powerpoint/2010/main" val="8179312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920" b="1" kern="1200" dirty="0">
                <a:solidFill>
                  <a:schemeClr val="tx1"/>
                </a:solidFill>
                <a:effectLst/>
                <a:latin typeface="+mn-lt"/>
                <a:ea typeface="+mn-ea"/>
                <a:cs typeface="+mn-cs"/>
              </a:rPr>
              <a:t>Timeout – to set these up!</a:t>
            </a:r>
          </a:p>
          <a:p>
            <a:endParaRPr lang="en-US" dirty="0"/>
          </a:p>
          <a:p>
            <a:r>
              <a:rPr lang="en-US" dirty="0"/>
              <a:t>See links in separate word document: </a:t>
            </a:r>
          </a:p>
        </p:txBody>
      </p:sp>
      <p:sp>
        <p:nvSpPr>
          <p:cNvPr id="4" name="Slide Number Placeholder 3"/>
          <p:cNvSpPr>
            <a:spLocks noGrp="1"/>
          </p:cNvSpPr>
          <p:nvPr>
            <p:ph type="sldNum" sz="quarter" idx="5"/>
          </p:nvPr>
        </p:nvSpPr>
        <p:spPr/>
        <p:txBody>
          <a:bodyPr/>
          <a:lstStyle/>
          <a:p>
            <a:fld id="{60BDDD1B-7981-514B-B211-D97C9422D57B}" type="slidenum">
              <a:rPr lang="en-US" smtClean="0"/>
              <a:pPr/>
              <a:t>52</a:t>
            </a:fld>
            <a:endParaRPr lang="en-US"/>
          </a:p>
        </p:txBody>
      </p:sp>
    </p:spTree>
    <p:extLst>
      <p:ext uri="{BB962C8B-B14F-4D97-AF65-F5344CB8AC3E}">
        <p14:creationId xmlns:p14="http://schemas.microsoft.com/office/powerpoint/2010/main" val="10211336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53</a:t>
            </a:fld>
            <a:endParaRPr lang="en-US" dirty="0"/>
          </a:p>
        </p:txBody>
      </p:sp>
    </p:spTree>
    <p:extLst>
      <p:ext uri="{BB962C8B-B14F-4D97-AF65-F5344CB8AC3E}">
        <p14:creationId xmlns:p14="http://schemas.microsoft.com/office/powerpoint/2010/main" val="19920362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0BDDD1B-7981-514B-B211-D97C9422D57B}" type="slidenum">
              <a:rPr lang="en-US" smtClean="0"/>
              <a:pPr/>
              <a:t>54</a:t>
            </a:fld>
            <a:endParaRPr lang="en-US"/>
          </a:p>
        </p:txBody>
      </p:sp>
    </p:spTree>
    <p:extLst>
      <p:ext uri="{BB962C8B-B14F-4D97-AF65-F5344CB8AC3E}">
        <p14:creationId xmlns:p14="http://schemas.microsoft.com/office/powerpoint/2010/main" val="200312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Secondary literature is the lens we view the pyramid through</a:t>
            </a:r>
          </a:p>
          <a:p>
            <a:endParaRPr lang="en-US"/>
          </a:p>
          <a:p>
            <a:r>
              <a:rPr lang="en-US"/>
              <a:t>Also, the validity does not break down in a simple way like the pyramid suggests</a:t>
            </a:r>
          </a:p>
        </p:txBody>
      </p:sp>
      <p:sp>
        <p:nvSpPr>
          <p:cNvPr id="4" name="Slide Number Placeholder 3"/>
          <p:cNvSpPr>
            <a:spLocks noGrp="1"/>
          </p:cNvSpPr>
          <p:nvPr>
            <p:ph type="sldNum" sz="quarter" idx="5"/>
          </p:nvPr>
        </p:nvSpPr>
        <p:spPr/>
        <p:txBody>
          <a:bodyPr/>
          <a:lstStyle/>
          <a:p>
            <a:fld id="{60BDDD1B-7981-514B-B211-D97C9422D57B}" type="slidenum">
              <a:rPr lang="en-US" smtClean="0"/>
              <a:pPr/>
              <a:t>55</a:t>
            </a:fld>
            <a:endParaRPr lang="en-US"/>
          </a:p>
        </p:txBody>
      </p:sp>
    </p:spTree>
    <p:extLst>
      <p:ext uri="{BB962C8B-B14F-4D97-AF65-F5344CB8AC3E}">
        <p14:creationId xmlns:p14="http://schemas.microsoft.com/office/powerpoint/2010/main" val="39907159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kern="1200" dirty="0">
                <a:solidFill>
                  <a:schemeClr val="tx1"/>
                </a:solidFill>
                <a:effectLst/>
                <a:latin typeface="+mn-lt"/>
                <a:ea typeface="+mn-ea"/>
                <a:cs typeface="+mn-cs"/>
              </a:rPr>
              <a:t>Physicians generate questions that RCTs answer. Meta-analyses and Guidelines aggregate those results. Then we apply those results in practice… where do things go wrong in this process?</a:t>
            </a: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 ] TODO : this section could easily be expanded to talk about common issues with the medical literature, including: </a:t>
            </a:r>
          </a:p>
          <a:p>
            <a:pPr marL="0" marR="0" lvl="0" indent="0" algn="l" defTabSz="731520" rtl="0" eaLnBrk="1" fontAlgn="auto" latinLnBrk="0" hangingPunct="1">
              <a:lnSpc>
                <a:spcPct val="100000"/>
              </a:lnSpc>
              <a:spcBef>
                <a:spcPts val="0"/>
              </a:spcBef>
              <a:spcAft>
                <a:spcPts val="0"/>
              </a:spcAft>
              <a:buClrTx/>
              <a:buSzTx/>
              <a:buFontTx/>
              <a:buNone/>
              <a:tabLst/>
              <a:defRPr/>
            </a:pPr>
            <a:r>
              <a:rPr lang="en-US" sz="1920" kern="1200" dirty="0">
                <a:solidFill>
                  <a:schemeClr val="tx1"/>
                </a:solidFill>
                <a:effectLst/>
                <a:latin typeface="+mn-lt"/>
                <a:ea typeface="+mn-ea"/>
                <a:cs typeface="+mn-cs"/>
              </a:rPr>
              <a:t>-lack of reproducibility  (e.g. in social science, univ of Utah conference)</a:t>
            </a:r>
          </a:p>
          <a:p>
            <a:r>
              <a:rPr lang="en-US" sz="1920" kern="1200" dirty="0">
                <a:solidFill>
                  <a:schemeClr val="tx1"/>
                </a:solidFill>
                <a:effectLst/>
                <a:latin typeface="+mn-lt"/>
                <a:ea typeface="+mn-ea"/>
                <a:cs typeface="+mn-cs"/>
              </a:rPr>
              <a:t>-medical reversal questioning the reliability of our findings (Ending Medical Reversal by Adam </a:t>
            </a:r>
            <a:r>
              <a:rPr lang="en-US" sz="1920" kern="1200" dirty="0" err="1">
                <a:solidFill>
                  <a:schemeClr val="tx1"/>
                </a:solidFill>
                <a:effectLst/>
                <a:latin typeface="+mn-lt"/>
                <a:ea typeface="+mn-ea"/>
                <a:cs typeface="+mn-cs"/>
              </a:rPr>
              <a:t>Cifu</a:t>
            </a:r>
            <a:r>
              <a:rPr lang="en-US" sz="1920" kern="1200" dirty="0">
                <a:solidFill>
                  <a:schemeClr val="tx1"/>
                </a:solidFill>
                <a:effectLst/>
                <a:latin typeface="+mn-lt"/>
                <a:ea typeface="+mn-ea"/>
                <a:cs typeface="+mn-cs"/>
              </a:rPr>
              <a:t> and </a:t>
            </a:r>
            <a:r>
              <a:rPr lang="en-US" sz="1920" kern="1200" dirty="0" err="1">
                <a:solidFill>
                  <a:schemeClr val="tx1"/>
                </a:solidFill>
                <a:effectLst/>
                <a:latin typeface="+mn-lt"/>
                <a:ea typeface="+mn-ea"/>
                <a:cs typeface="+mn-cs"/>
              </a:rPr>
              <a:t>Vinnay</a:t>
            </a:r>
            <a:r>
              <a:rPr lang="en-US" sz="1920" kern="1200" dirty="0">
                <a:solidFill>
                  <a:schemeClr val="tx1"/>
                </a:solidFill>
                <a:effectLst/>
                <a:latin typeface="+mn-lt"/>
                <a:ea typeface="+mn-ea"/>
                <a:cs typeface="+mn-cs"/>
              </a:rPr>
              <a:t> Prasad). Page 87 from medical reversal = summarized key evidence from 1 decade of NEJM and the BMJ -&gt; 54% of practices are effective, 35% are ineffective. old adage of 50% of what we learn in med school is wrong… pretty close. </a:t>
            </a:r>
          </a:p>
          <a:p>
            <a:r>
              <a:rPr lang="en-US" sz="1920" kern="1200" dirty="0">
                <a:solidFill>
                  <a:schemeClr val="tx1"/>
                </a:solidFill>
                <a:effectLst/>
                <a:latin typeface="+mn-lt"/>
                <a:ea typeface="+mn-ea"/>
                <a:cs typeface="+mn-cs"/>
              </a:rPr>
              <a:t>-bias in the studies that are published, and changing of endpoints (such as P-hacking) – addressed by preregistration of trials – </a:t>
            </a:r>
            <a:r>
              <a:rPr lang="en-US" sz="1920" kern="1200" dirty="0" err="1">
                <a:solidFill>
                  <a:schemeClr val="tx1"/>
                </a:solidFill>
                <a:effectLst/>
                <a:latin typeface="+mn-lt"/>
                <a:ea typeface="+mn-ea"/>
                <a:cs typeface="+mn-cs"/>
              </a:rPr>
              <a:t>clinicaltrials.gov</a:t>
            </a:r>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a:t>
            </a:r>
            <a:r>
              <a:rPr lang="en-US" sz="1920" kern="1200" dirty="0" err="1">
                <a:solidFill>
                  <a:schemeClr val="tx1"/>
                </a:solidFill>
                <a:effectLst/>
                <a:latin typeface="+mn-lt"/>
                <a:ea typeface="+mn-ea"/>
                <a:cs typeface="+mn-cs"/>
              </a:rPr>
              <a:t>retractionwatch</a:t>
            </a:r>
            <a:r>
              <a:rPr lang="en-US" sz="1920" kern="1200" dirty="0">
                <a:solidFill>
                  <a:schemeClr val="tx1"/>
                </a:solidFill>
                <a:effectLst/>
                <a:latin typeface="+mn-lt"/>
                <a:ea typeface="+mn-ea"/>
                <a:cs typeface="+mn-cs"/>
              </a:rPr>
              <a:t>: </a:t>
            </a:r>
            <a:r>
              <a:rPr lang="en-US" dirty="0">
                <a:hlinkClick r:id="rId3"/>
              </a:rPr>
              <a:t>https://retractionwatch.com/</a:t>
            </a:r>
            <a:endParaRPr lang="en-US" sz="1920" kern="1200" dirty="0">
              <a:solidFill>
                <a:schemeClr val="tx1"/>
              </a:solidFill>
              <a:effectLst/>
              <a:latin typeface="+mn-lt"/>
              <a:ea typeface="+mn-ea"/>
              <a:cs typeface="+mn-cs"/>
            </a:endParaRPr>
          </a:p>
          <a:p>
            <a:endParaRPr lang="en-US" sz="1920" kern="1200" dirty="0">
              <a:solidFill>
                <a:schemeClr val="tx1"/>
              </a:solidFill>
              <a:effectLst/>
              <a:latin typeface="+mn-lt"/>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1920" kern="1200" dirty="0">
                <a:solidFill>
                  <a:schemeClr val="tx1"/>
                </a:solidFill>
                <a:effectLst/>
                <a:latin typeface="+mn-lt"/>
                <a:ea typeface="+mn-ea"/>
                <a:cs typeface="+mn-cs"/>
              </a:rPr>
              <a:t>Ioannidis 2005 (</a:t>
            </a:r>
            <a:r>
              <a:rPr lang="en-US" sz="1920" b="0" i="0" u="none" strike="noStrike" kern="1200" dirty="0">
                <a:solidFill>
                  <a:schemeClr val="tx1"/>
                </a:solidFill>
                <a:effectLst/>
                <a:latin typeface="+mn-lt"/>
                <a:ea typeface="+mn-ea"/>
                <a:cs typeface="+mn-cs"/>
                <a:hlinkClick r:id="rId4"/>
              </a:rPr>
              <a:t>https://doi.org/10.1371/journal.pmed.0020124</a:t>
            </a:r>
            <a:r>
              <a:rPr lang="en-US" sz="1920" kern="1200" dirty="0">
                <a:solidFill>
                  <a:schemeClr val="tx1"/>
                </a:solidFill>
                <a:effectLst/>
                <a:latin typeface="+mn-lt"/>
                <a:ea typeface="+mn-ea"/>
                <a:cs typeface="+mn-cs"/>
              </a:rPr>
              <a:t>) why most published research is wrong article is</a:t>
            </a:r>
            <a:r>
              <a:rPr lang="en-US" sz="1920" b="1" kern="1200" dirty="0">
                <a:solidFill>
                  <a:schemeClr val="tx1"/>
                </a:solidFill>
                <a:effectLst/>
                <a:latin typeface="+mn-lt"/>
                <a:ea typeface="+mn-ea"/>
                <a:cs typeface="+mn-cs"/>
              </a:rPr>
              <a:t> the most downloaded items in the public library of science. </a:t>
            </a:r>
            <a:r>
              <a:rPr lang="en-US" sz="1920" kern="1200" dirty="0">
                <a:solidFill>
                  <a:schemeClr val="tx1"/>
                </a:solidFill>
                <a:effectLst/>
                <a:latin typeface="+mn-lt"/>
                <a:ea typeface="+mn-ea"/>
                <a:cs typeface="+mn-cs"/>
              </a:rPr>
              <a:t>Highly recommended for those interested in meta-research</a:t>
            </a:r>
            <a:br>
              <a:rPr lang="en-US" sz="1920" kern="1200" dirty="0">
                <a:solidFill>
                  <a:schemeClr val="tx1"/>
                </a:solidFill>
                <a:effectLst/>
                <a:latin typeface="+mn-lt"/>
                <a:ea typeface="+mn-ea"/>
                <a:cs typeface="+mn-cs"/>
              </a:rPr>
            </a:br>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Argument: The probability that a research claim is true depends on: study power, bias, replication, and the ratio of true to not true relationships in a field of inquiry (e.g. the pretest probability). Essentially – he is making the point that we expected to have false positive and negatives. if you calculate the odds of a research finding being true beforehand * the ”power of the study, and the risk of bias” – you find that the positive predictive value of most studies is not very good. </a:t>
            </a:r>
          </a:p>
          <a:p>
            <a:r>
              <a:rPr lang="en-US" sz="1920" kern="1200" dirty="0">
                <a:solidFill>
                  <a:schemeClr val="tx1"/>
                </a:solidFill>
                <a:effectLst/>
                <a:latin typeface="+mn-lt"/>
                <a:ea typeface="+mn-ea"/>
                <a:cs typeface="+mn-cs"/>
              </a:rPr>
              <a:t>(Extraordinary claims require extraordinary evidence)</a:t>
            </a:r>
            <a:br>
              <a:rPr lang="en-US" sz="1920" kern="1200" dirty="0">
                <a:solidFill>
                  <a:schemeClr val="tx1"/>
                </a:solidFill>
                <a:effectLst/>
                <a:latin typeface="+mn-lt"/>
                <a:ea typeface="+mn-ea"/>
                <a:cs typeface="+mn-cs"/>
              </a:rPr>
            </a:br>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If this reasoning doesn’t make sense – don’t worry, we will return to it during the Bayes theorem discussion. </a:t>
            </a:r>
          </a:p>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56</a:t>
            </a:fld>
            <a:endParaRPr lang="en-US"/>
          </a:p>
        </p:txBody>
      </p:sp>
    </p:spTree>
    <p:extLst>
      <p:ext uri="{BB962C8B-B14F-4D97-AF65-F5344CB8AC3E}">
        <p14:creationId xmlns:p14="http://schemas.microsoft.com/office/powerpoint/2010/main" val="13775436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 ] TODO:  this was by far the driest section – figure out a way to incorporate a case or activity here. </a:t>
            </a:r>
          </a:p>
        </p:txBody>
      </p:sp>
      <p:sp>
        <p:nvSpPr>
          <p:cNvPr id="4" name="Slide Number Placeholder 3"/>
          <p:cNvSpPr>
            <a:spLocks noGrp="1"/>
          </p:cNvSpPr>
          <p:nvPr>
            <p:ph type="sldNum" sz="quarter" idx="10"/>
          </p:nvPr>
        </p:nvSpPr>
        <p:spPr/>
        <p:txBody>
          <a:bodyPr/>
          <a:lstStyle/>
          <a:p>
            <a:fld id="{60BDDD1B-7981-514B-B211-D97C9422D57B}" type="slidenum">
              <a:rPr lang="en-US" smtClean="0"/>
              <a:pPr/>
              <a:t>57</a:t>
            </a:fld>
            <a:endParaRPr lang="en-US" dirty="0"/>
          </a:p>
        </p:txBody>
      </p:sp>
    </p:spTree>
    <p:extLst>
      <p:ext uri="{BB962C8B-B14F-4D97-AF65-F5344CB8AC3E}">
        <p14:creationId xmlns:p14="http://schemas.microsoft.com/office/powerpoint/2010/main" val="20090830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Internal Validity: degree to which manipulating the independent variable (e.g. treatment received in an RCT) explains any difference between study groups. (e.g. did people really live longer because I gave them a statin (high internal validity) or for some other reason (low internal validity) in JUPITER. </a:t>
            </a:r>
          </a:p>
          <a:p>
            <a:endParaRPr lang="en-US" dirty="0"/>
          </a:p>
          <a:p>
            <a:r>
              <a:rPr lang="en-US" dirty="0"/>
              <a:t>External Validity: the extent which results generalize from the study population to the study of interest</a:t>
            </a:r>
          </a:p>
          <a:p>
            <a:endParaRPr lang="en-US" dirty="0"/>
          </a:p>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58</a:t>
            </a:fld>
            <a:endParaRPr lang="en-US"/>
          </a:p>
        </p:txBody>
      </p:sp>
    </p:spTree>
    <p:extLst>
      <p:ext uri="{BB962C8B-B14F-4D97-AF65-F5344CB8AC3E}">
        <p14:creationId xmlns:p14="http://schemas.microsoft.com/office/powerpoint/2010/main" val="9792863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*Assessing various threats to validity is the primary reason for reporting of table 1 in clinical trials*</a:t>
            </a:r>
          </a:p>
          <a:p>
            <a:endParaRPr lang="en-US" dirty="0"/>
          </a:p>
          <a:p>
            <a:pPr marL="0" marR="0" lvl="0" indent="0" algn="l" defTabSz="731520" rtl="0" eaLnBrk="1" fontAlgn="auto" latinLnBrk="0" hangingPunct="1">
              <a:lnSpc>
                <a:spcPct val="100000"/>
              </a:lnSpc>
              <a:spcBef>
                <a:spcPts val="0"/>
              </a:spcBef>
              <a:spcAft>
                <a:spcPts val="0"/>
              </a:spcAft>
              <a:buClrTx/>
              <a:buSzTx/>
              <a:buFontTx/>
              <a:buNone/>
              <a:tabLst/>
              <a:defRPr/>
            </a:pPr>
            <a:r>
              <a:rPr lang="en-US" sz="1920" b="1" i="0" kern="1200" dirty="0">
                <a:solidFill>
                  <a:schemeClr val="tx1"/>
                </a:solidFill>
                <a:effectLst/>
                <a:latin typeface="+mn-lt"/>
                <a:ea typeface="+mn-ea"/>
                <a:cs typeface="+mn-cs"/>
              </a:rPr>
              <a:t>Bias: </a:t>
            </a:r>
            <a:r>
              <a:rPr lang="en-US" sz="1920" b="0" i="0" kern="1200" dirty="0">
                <a:solidFill>
                  <a:schemeClr val="tx1"/>
                </a:solidFill>
                <a:effectLst/>
                <a:latin typeface="+mn-lt"/>
                <a:ea typeface="+mn-ea"/>
                <a:cs typeface="+mn-cs"/>
              </a:rPr>
              <a:t>A systematic error in the design, recruitment, data collection or analysis that results in a mistaken estimation of the true effect of the exposure and the outcome.</a:t>
            </a:r>
          </a:p>
          <a:p>
            <a:endParaRPr lang="en-US" dirty="0"/>
          </a:p>
          <a:p>
            <a:r>
              <a:rPr lang="en-US" sz="1920" b="1" i="0" kern="1200" dirty="0">
                <a:solidFill>
                  <a:schemeClr val="tx1"/>
                </a:solidFill>
                <a:effectLst/>
                <a:latin typeface="+mn-lt"/>
                <a:ea typeface="+mn-ea"/>
                <a:cs typeface="+mn-cs"/>
              </a:rPr>
              <a:t>Confounding</a:t>
            </a:r>
            <a:r>
              <a:rPr lang="en-US" sz="1920" b="0" i="0" kern="1200" dirty="0">
                <a:solidFill>
                  <a:schemeClr val="tx1"/>
                </a:solidFill>
                <a:effectLst/>
                <a:latin typeface="+mn-lt"/>
                <a:ea typeface="+mn-ea"/>
                <a:cs typeface="+mn-cs"/>
              </a:rPr>
              <a:t>: A situation in which the effect or association between an exposure and outcome is distorted by the presence of another variable. </a:t>
            </a:r>
            <a:r>
              <a:rPr lang="en-US" sz="1920" b="0" i="1" kern="1200" dirty="0">
                <a:solidFill>
                  <a:schemeClr val="tx1"/>
                </a:solidFill>
                <a:effectLst/>
                <a:latin typeface="+mn-lt"/>
                <a:ea typeface="+mn-ea"/>
                <a:cs typeface="+mn-cs"/>
              </a:rPr>
              <a:t>Positive </a:t>
            </a:r>
            <a:r>
              <a:rPr lang="en-US" sz="1920" b="0" i="0" kern="1200" dirty="0">
                <a:solidFill>
                  <a:schemeClr val="tx1"/>
                </a:solidFill>
                <a:effectLst/>
                <a:latin typeface="+mn-lt"/>
                <a:ea typeface="+mn-ea"/>
                <a:cs typeface="+mn-cs"/>
              </a:rPr>
              <a:t>confounding (when the observed association is biased away from the null) and </a:t>
            </a:r>
            <a:r>
              <a:rPr lang="en-US" sz="1920" b="0" i="1" kern="1200" dirty="0">
                <a:solidFill>
                  <a:schemeClr val="tx1"/>
                </a:solidFill>
                <a:effectLst/>
                <a:latin typeface="+mn-lt"/>
                <a:ea typeface="+mn-ea"/>
                <a:cs typeface="+mn-cs"/>
              </a:rPr>
              <a:t>negative</a:t>
            </a:r>
            <a:r>
              <a:rPr lang="en-US" sz="1920" b="0" i="0" kern="1200" dirty="0">
                <a:solidFill>
                  <a:schemeClr val="tx1"/>
                </a:solidFill>
                <a:effectLst/>
                <a:latin typeface="+mn-lt"/>
                <a:ea typeface="+mn-ea"/>
                <a:cs typeface="+mn-cs"/>
              </a:rPr>
              <a:t> confounding (when the observed association is biased toward the null) both occur. </a:t>
            </a:r>
            <a:endParaRPr lang="en-US" dirty="0"/>
          </a:p>
          <a:p>
            <a:endParaRPr lang="en-US" dirty="0"/>
          </a:p>
          <a:p>
            <a:r>
              <a:rPr lang="en-US" dirty="0"/>
              <a:t>Statistical regression: An effect that is the result of a tendency for subjects selected on the bases of extreme scores to regress towards the mean on subsequent tests.</a:t>
            </a:r>
          </a:p>
          <a:p>
            <a:endParaRPr lang="en-US" dirty="0"/>
          </a:p>
          <a:p>
            <a:r>
              <a:rPr lang="en-US" dirty="0"/>
              <a:t>Happenstance * P-value interpretation is difficult and a matter of debate / banter in the scientific community. However, the idea of a statistical fluke is important</a:t>
            </a:r>
          </a:p>
          <a:p>
            <a:endParaRPr lang="en-US" dirty="0"/>
          </a:p>
          <a:p>
            <a:r>
              <a:rPr lang="en-US" dirty="0"/>
              <a:t>Population: how representative of a population is the study sample? (e.g. –do the inclusion criteria make it more likely that only healthy patients are included?)</a:t>
            </a:r>
          </a:p>
          <a:p>
            <a:r>
              <a:rPr lang="en-US" dirty="0"/>
              <a:t>Ecological: do the study methods approximate reality (e.g. the RALES study mentioned earlier)</a:t>
            </a:r>
          </a:p>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59</a:t>
            </a:fld>
            <a:endParaRPr lang="en-US"/>
          </a:p>
        </p:txBody>
      </p:sp>
    </p:spTree>
    <p:extLst>
      <p:ext uri="{BB962C8B-B14F-4D97-AF65-F5344CB8AC3E}">
        <p14:creationId xmlns:p14="http://schemas.microsoft.com/office/powerpoint/2010/main" val="1509239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920" kern="1200" dirty="0">
                <a:solidFill>
                  <a:schemeClr val="tx1"/>
                </a:solidFill>
                <a:effectLst/>
                <a:latin typeface="+mn-lt"/>
                <a:ea typeface="+mn-ea"/>
                <a:cs typeface="+mn-cs"/>
              </a:rPr>
              <a:t>We learn mechanistic explanations for why we do things (e.g., this should work based on our understanding of physiology) – this line of thinking is termed</a:t>
            </a:r>
            <a:r>
              <a:rPr lang="en-US" sz="1920" kern="1200" baseline="0" dirty="0">
                <a:solidFill>
                  <a:schemeClr val="tx1"/>
                </a:solidFill>
                <a:effectLst/>
                <a:latin typeface="+mn-lt"/>
                <a:ea typeface="+mn-ea"/>
                <a:cs typeface="+mn-cs"/>
              </a:rPr>
              <a:t> </a:t>
            </a:r>
            <a:r>
              <a:rPr lang="en-US" sz="1920" kern="1200" dirty="0">
                <a:solidFill>
                  <a:schemeClr val="tx1"/>
                </a:solidFill>
                <a:effectLst/>
                <a:latin typeface="+mn-lt"/>
                <a:ea typeface="+mn-ea"/>
                <a:cs typeface="+mn-cs"/>
              </a:rPr>
              <a:t>causal inductive reasoning -  supposing</a:t>
            </a:r>
            <a:r>
              <a:rPr lang="en-US" sz="1920" kern="1200" baseline="0" dirty="0">
                <a:solidFill>
                  <a:schemeClr val="tx1"/>
                </a:solidFill>
                <a:effectLst/>
                <a:latin typeface="+mn-lt"/>
                <a:ea typeface="+mn-ea"/>
                <a:cs typeface="+mn-cs"/>
              </a:rPr>
              <a:t> that something works from an understanding of the physiology – and is fraught.. Long history of medical reversals from this line of thinking –</a:t>
            </a:r>
            <a:r>
              <a:rPr lang="en-US" sz="1920" b="1" kern="1200" baseline="0" dirty="0">
                <a:solidFill>
                  <a:schemeClr val="tx1"/>
                </a:solidFill>
                <a:effectLst/>
                <a:latin typeface="+mn-lt"/>
                <a:ea typeface="+mn-ea"/>
                <a:cs typeface="+mn-cs"/>
              </a:rPr>
              <a:t> it just doesn’t work. Physiology is too complex. </a:t>
            </a:r>
            <a:endParaRPr lang="en-US" sz="1920" b="1" kern="1200" dirty="0">
              <a:solidFill>
                <a:schemeClr val="tx1"/>
              </a:solidFill>
              <a:effectLst/>
              <a:latin typeface="+mn-lt"/>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1920" kern="1200" dirty="0">
              <a:solidFill>
                <a:schemeClr val="tx1"/>
              </a:solidFill>
              <a:effectLst/>
              <a:latin typeface="+mn-lt"/>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1920" kern="1200" dirty="0">
                <a:solidFill>
                  <a:schemeClr val="tx1"/>
                </a:solidFill>
                <a:effectLst/>
                <a:latin typeface="+mn-lt"/>
                <a:ea typeface="+mn-ea"/>
                <a:cs typeface="+mn-cs"/>
              </a:rPr>
              <a:t>Food for thought: as we are never exactly sure if our mechanistic understanding reflects reality (after all, they are inferences researchers have come up with to explain data), mechanisms have two roles: heuristics for remembering facts (that have demonstrated empirically) and generating research hypothesis (not usually applied to us) </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1920" kern="1200" dirty="0">
              <a:solidFill>
                <a:schemeClr val="tx1"/>
              </a:solidFill>
              <a:effectLst/>
              <a:latin typeface="+mn-lt"/>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1920" kern="1200" dirty="0">
                <a:solidFill>
                  <a:schemeClr val="tx1"/>
                </a:solidFill>
                <a:effectLst/>
                <a:latin typeface="+mn-lt"/>
                <a:ea typeface="+mn-ea"/>
                <a:cs typeface="+mn-cs"/>
              </a:rPr>
              <a:t>What really matters at the bedside</a:t>
            </a:r>
            <a:r>
              <a:rPr lang="en-US" sz="1920" kern="1200" baseline="0" dirty="0">
                <a:solidFill>
                  <a:schemeClr val="tx1"/>
                </a:solidFill>
                <a:effectLst/>
                <a:latin typeface="+mn-lt"/>
                <a:ea typeface="+mn-ea"/>
                <a:cs typeface="+mn-cs"/>
              </a:rPr>
              <a:t> </a:t>
            </a:r>
            <a:r>
              <a:rPr lang="en-US" sz="1920" b="1" kern="1200" baseline="0" dirty="0">
                <a:solidFill>
                  <a:schemeClr val="tx1"/>
                </a:solidFill>
                <a:effectLst/>
                <a:latin typeface="+mn-lt"/>
                <a:ea typeface="+mn-ea"/>
                <a:cs typeface="+mn-cs"/>
              </a:rPr>
              <a:t>is whether </a:t>
            </a:r>
            <a:r>
              <a:rPr lang="en-US" sz="1920" kern="1200" baseline="0" dirty="0">
                <a:solidFill>
                  <a:schemeClr val="tx1"/>
                </a:solidFill>
                <a:effectLst/>
                <a:latin typeface="+mn-lt"/>
                <a:ea typeface="+mn-ea"/>
                <a:cs typeface="+mn-cs"/>
              </a:rPr>
              <a:t>or not something does work (not why) – and we should focus our learning efforts on </a:t>
            </a:r>
            <a:r>
              <a:rPr lang="en-US" dirty="0">
                <a:effectLst/>
              </a:rPr>
              <a:t>assessing evidence of this</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1920" kern="1200" dirty="0">
              <a:solidFill>
                <a:schemeClr val="tx1"/>
              </a:solidFill>
              <a:effectLst/>
              <a:latin typeface="+mn-lt"/>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1920" kern="1200" dirty="0">
                <a:solidFill>
                  <a:schemeClr val="tx1"/>
                </a:solidFill>
                <a:effectLst/>
                <a:latin typeface="+mn-lt"/>
                <a:ea typeface="+mn-ea"/>
                <a:cs typeface="+mn-cs"/>
              </a:rPr>
              <a:t>“evidence based medicine requires</a:t>
            </a:r>
            <a:r>
              <a:rPr lang="en-US" sz="1920" kern="1200" baseline="0" dirty="0">
                <a:solidFill>
                  <a:schemeClr val="tx1"/>
                </a:solidFill>
                <a:effectLst/>
                <a:latin typeface="+mn-lt"/>
                <a:ea typeface="+mn-ea"/>
                <a:cs typeface="+mn-cs"/>
              </a:rPr>
              <a:t> new skills of a physician.. The application of formal rules of e</a:t>
            </a:r>
            <a:endParaRPr lang="en-US" sz="1920" kern="1200" dirty="0">
              <a:solidFill>
                <a:schemeClr val="tx1"/>
              </a:solidFill>
              <a:effectLst/>
              <a:latin typeface="+mn-lt"/>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1920" kern="1200" dirty="0">
              <a:solidFill>
                <a:schemeClr val="tx1"/>
              </a:solidFill>
              <a:effectLst/>
              <a:latin typeface="+mn-lt"/>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1920" kern="1200" dirty="0">
              <a:solidFill>
                <a:schemeClr val="tx1"/>
              </a:solidFill>
              <a:effectLst/>
              <a:latin typeface="+mn-lt"/>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1920" kern="1200" dirty="0">
              <a:solidFill>
                <a:schemeClr val="tx1"/>
              </a:solidFill>
              <a:effectLst/>
              <a:latin typeface="+mn-lt"/>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1920" kern="1200" dirty="0">
              <a:solidFill>
                <a:schemeClr val="tx1"/>
              </a:solidFill>
              <a:effectLst/>
              <a:latin typeface="+mn-lt"/>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6</a:t>
            </a:fld>
            <a:endParaRPr lang="en-US" dirty="0"/>
          </a:p>
        </p:txBody>
      </p:sp>
    </p:spTree>
    <p:extLst>
      <p:ext uri="{BB962C8B-B14F-4D97-AF65-F5344CB8AC3E}">
        <p14:creationId xmlns:p14="http://schemas.microsoft.com/office/powerpoint/2010/main" val="16013158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920" b="0" i="0" kern="1200" dirty="0">
              <a:solidFill>
                <a:schemeClr val="tx1"/>
              </a:solidFill>
              <a:effectLst/>
              <a:latin typeface="+mn-lt"/>
              <a:ea typeface="+mn-ea"/>
              <a:cs typeface="+mn-cs"/>
            </a:endParaRPr>
          </a:p>
          <a:p>
            <a:r>
              <a:rPr lang="en-US" dirty="0">
                <a:hlinkClick r:id="rId3"/>
              </a:rPr>
              <a:t>https://newonlinecourses.science.psu.edu/stat507/node/34/</a:t>
            </a:r>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60</a:t>
            </a:fld>
            <a:endParaRPr lang="en-US"/>
          </a:p>
        </p:txBody>
      </p:sp>
    </p:spTree>
    <p:extLst>
      <p:ext uri="{BB962C8B-B14F-4D97-AF65-F5344CB8AC3E}">
        <p14:creationId xmlns:p14="http://schemas.microsoft.com/office/powerpoint/2010/main" val="35378886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b="0" i="0" kern="1200" dirty="0">
                <a:solidFill>
                  <a:schemeClr val="tx1"/>
                </a:solidFill>
                <a:effectLst/>
                <a:latin typeface="+mn-lt"/>
                <a:ea typeface="+mn-ea"/>
                <a:cs typeface="+mn-cs"/>
              </a:rPr>
              <a:t>Strategies include: </a:t>
            </a:r>
          </a:p>
          <a:p>
            <a:endParaRPr lang="en-US" sz="1920" b="0" i="0" kern="1200" dirty="0">
              <a:solidFill>
                <a:schemeClr val="tx1"/>
              </a:solidFill>
              <a:effectLst/>
              <a:latin typeface="+mn-lt"/>
              <a:ea typeface="+mn-ea"/>
              <a:cs typeface="+mn-cs"/>
            </a:endParaRPr>
          </a:p>
          <a:p>
            <a:r>
              <a:rPr lang="en-US" sz="1920" b="0" i="0" kern="1200" dirty="0">
                <a:solidFill>
                  <a:schemeClr val="tx1"/>
                </a:solidFill>
                <a:effectLst/>
                <a:latin typeface="+mn-lt"/>
                <a:ea typeface="+mn-ea"/>
                <a:cs typeface="+mn-cs"/>
              </a:rPr>
              <a:t>Matching, stratifying, or accounting (e.g. multivariate analysis) for known confounders </a:t>
            </a:r>
          </a:p>
          <a:p>
            <a:endParaRPr lang="en-US" sz="1920" b="0" i="0" kern="1200" dirty="0">
              <a:solidFill>
                <a:schemeClr val="tx1"/>
              </a:solidFill>
              <a:effectLst/>
              <a:latin typeface="+mn-lt"/>
              <a:ea typeface="+mn-ea"/>
              <a:cs typeface="+mn-cs"/>
            </a:endParaRPr>
          </a:p>
          <a:p>
            <a:r>
              <a:rPr lang="en-US" sz="1920" b="0" i="0" kern="1200" dirty="0">
                <a:solidFill>
                  <a:schemeClr val="tx1"/>
                </a:solidFill>
                <a:effectLst/>
                <a:latin typeface="+mn-lt"/>
                <a:ea typeface="+mn-ea"/>
                <a:cs typeface="+mn-cs"/>
              </a:rPr>
              <a:t>OR</a:t>
            </a:r>
            <a:br>
              <a:rPr lang="en-US" sz="1920" b="0" i="0" kern="1200" dirty="0">
                <a:solidFill>
                  <a:schemeClr val="tx1"/>
                </a:solidFill>
                <a:effectLst/>
                <a:latin typeface="+mn-lt"/>
                <a:ea typeface="+mn-ea"/>
                <a:cs typeface="+mn-cs"/>
              </a:rPr>
            </a:br>
            <a:endParaRPr lang="en-US" sz="1920" b="0" i="0" kern="1200" dirty="0">
              <a:solidFill>
                <a:schemeClr val="tx1"/>
              </a:solidFill>
              <a:effectLst/>
              <a:latin typeface="+mn-lt"/>
              <a:ea typeface="+mn-ea"/>
              <a:cs typeface="+mn-cs"/>
            </a:endParaRPr>
          </a:p>
          <a:p>
            <a:r>
              <a:rPr lang="en-US" sz="1920" b="0" i="0" kern="1200" dirty="0">
                <a:solidFill>
                  <a:schemeClr val="tx1"/>
                </a:solidFill>
                <a:effectLst/>
                <a:latin typeface="+mn-lt"/>
                <a:ea typeface="+mn-ea"/>
                <a:cs typeface="+mn-cs"/>
              </a:rPr>
              <a:t>Randomization = accounts for both known and unknown confounders (e.g. frailty of patients wouldn’t affect how likely they are to get Vitamin D)</a:t>
            </a:r>
          </a:p>
          <a:p>
            <a:endParaRPr lang="en-US" sz="1920" b="0" i="0" kern="1200" dirty="0">
              <a:solidFill>
                <a:schemeClr val="tx1"/>
              </a:solidFill>
              <a:effectLst/>
              <a:latin typeface="+mn-lt"/>
              <a:ea typeface="+mn-ea"/>
              <a:cs typeface="+mn-cs"/>
            </a:endParaRPr>
          </a:p>
          <a:p>
            <a:endParaRPr lang="en-US" sz="1920" b="0" i="0" kern="1200" dirty="0">
              <a:solidFill>
                <a:schemeClr val="tx1"/>
              </a:solidFill>
              <a:effectLst/>
              <a:latin typeface="+mn-lt"/>
              <a:ea typeface="+mn-ea"/>
              <a:cs typeface="+mn-cs"/>
            </a:endParaRPr>
          </a:p>
          <a:p>
            <a:r>
              <a:rPr lang="en-US" sz="1920" b="0" i="0" kern="1200" dirty="0">
                <a:solidFill>
                  <a:schemeClr val="tx1"/>
                </a:solidFill>
                <a:effectLst/>
                <a:latin typeface="+mn-lt"/>
                <a:ea typeface="+mn-ea"/>
                <a:cs typeface="+mn-cs"/>
              </a:rPr>
              <a:t>From Penn State link: </a:t>
            </a:r>
          </a:p>
          <a:p>
            <a:endParaRPr lang="en-US" sz="1920" b="0" i="0" kern="1200" dirty="0">
              <a:solidFill>
                <a:schemeClr val="tx1"/>
              </a:solidFill>
              <a:effectLst/>
              <a:latin typeface="+mn-lt"/>
              <a:ea typeface="+mn-ea"/>
              <a:cs typeface="+mn-cs"/>
            </a:endParaRPr>
          </a:p>
          <a:p>
            <a:r>
              <a:rPr lang="en-US" sz="1920" b="0" i="0" kern="1200" dirty="0">
                <a:solidFill>
                  <a:schemeClr val="tx1"/>
                </a:solidFill>
                <a:effectLst/>
                <a:latin typeface="+mn-lt"/>
                <a:ea typeface="+mn-ea"/>
                <a:cs typeface="+mn-cs"/>
              </a:rPr>
              <a:t>If  the method used to select subjects or collect data results in an incorrect association, .</a:t>
            </a:r>
          </a:p>
          <a:p>
            <a:r>
              <a:rPr lang="en-US" dirty="0">
                <a:effectLst/>
              </a:rPr>
              <a:t>THINK &gt;&gt; </a:t>
            </a:r>
            <a:r>
              <a:rPr lang="en-US" b="1" dirty="0">
                <a:effectLst/>
              </a:rPr>
              <a:t>Bias! </a:t>
            </a:r>
            <a:endParaRPr lang="en-US" dirty="0">
              <a:effectLst/>
            </a:endParaRPr>
          </a:p>
          <a:p>
            <a:r>
              <a:rPr lang="en-US" sz="1920" b="0" i="0" kern="1200" dirty="0">
                <a:solidFill>
                  <a:schemeClr val="tx1"/>
                </a:solidFill>
                <a:effectLst/>
                <a:latin typeface="+mn-lt"/>
                <a:ea typeface="+mn-ea"/>
                <a:cs typeface="+mn-cs"/>
              </a:rPr>
              <a:t>If an observed association is not correct because a different (lurking) variable is associated with both the potential risk factor and the outcome, but it is not a causal factor itself, </a:t>
            </a:r>
          </a:p>
          <a:p>
            <a:r>
              <a:rPr lang="en-US" dirty="0">
                <a:effectLst/>
              </a:rPr>
              <a:t>THINK &gt;&gt; </a:t>
            </a:r>
            <a:r>
              <a:rPr lang="en-US" b="1" dirty="0">
                <a:effectLst/>
              </a:rPr>
              <a:t>Confounding! </a:t>
            </a:r>
            <a:br>
              <a:rPr lang="en-US" b="1" dirty="0">
                <a:effectLst/>
              </a:rPr>
            </a:br>
            <a:endParaRPr lang="en-US" dirty="0">
              <a:effectLst/>
            </a:endParaRPr>
          </a:p>
          <a:p>
            <a:r>
              <a:rPr lang="en-US" sz="1920" b="0" i="0" kern="1200" dirty="0">
                <a:solidFill>
                  <a:schemeClr val="tx1"/>
                </a:solidFill>
                <a:effectLst/>
                <a:latin typeface="+mn-lt"/>
                <a:ea typeface="+mn-ea"/>
                <a:cs typeface="+mn-cs"/>
              </a:rPr>
              <a:t>If an effect is real  but the magnitude of the effect is different for different groups of individuals (e.g., males vs females or blacks vs whites).</a:t>
            </a:r>
          </a:p>
          <a:p>
            <a:r>
              <a:rPr lang="en-US" dirty="0">
                <a:effectLst/>
              </a:rPr>
              <a:t>THINK &gt;&gt; </a:t>
            </a:r>
            <a:r>
              <a:rPr lang="en-US" b="1" dirty="0">
                <a:effectLst/>
              </a:rPr>
              <a:t>Effect modification!</a:t>
            </a:r>
            <a:endParaRPr lang="en-US" dirty="0">
              <a:effectLst/>
            </a:endParaRPr>
          </a:p>
          <a:p>
            <a:endParaRPr lang="en-US" sz="192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0BDDD1B-7981-514B-B211-D97C9422D57B}" type="slidenum">
              <a:rPr lang="en-US" smtClean="0"/>
              <a:pPr/>
              <a:t>61</a:t>
            </a:fld>
            <a:endParaRPr lang="en-US"/>
          </a:p>
        </p:txBody>
      </p:sp>
    </p:spTree>
    <p:extLst>
      <p:ext uri="{BB962C8B-B14F-4D97-AF65-F5344CB8AC3E}">
        <p14:creationId xmlns:p14="http://schemas.microsoft.com/office/powerpoint/2010/main" val="17102784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92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62</a:t>
            </a:fld>
            <a:endParaRPr lang="en-US"/>
          </a:p>
        </p:txBody>
      </p:sp>
    </p:spTree>
    <p:extLst>
      <p:ext uri="{BB962C8B-B14F-4D97-AF65-F5344CB8AC3E}">
        <p14:creationId xmlns:p14="http://schemas.microsoft.com/office/powerpoint/2010/main" val="894265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920" b="0" i="0" kern="1200" dirty="0">
              <a:solidFill>
                <a:schemeClr val="tx1"/>
              </a:solidFill>
              <a:effectLst/>
              <a:latin typeface="+mn-lt"/>
              <a:ea typeface="+mn-ea"/>
              <a:cs typeface="+mn-cs"/>
            </a:endParaRPr>
          </a:p>
          <a:p>
            <a:r>
              <a:rPr lang="en-US" dirty="0"/>
              <a:t>Blinding investigators to the treatment. </a:t>
            </a:r>
          </a:p>
        </p:txBody>
      </p:sp>
      <p:sp>
        <p:nvSpPr>
          <p:cNvPr id="4" name="Slide Number Placeholder 3"/>
          <p:cNvSpPr>
            <a:spLocks noGrp="1"/>
          </p:cNvSpPr>
          <p:nvPr>
            <p:ph type="sldNum" sz="quarter" idx="5"/>
          </p:nvPr>
        </p:nvSpPr>
        <p:spPr/>
        <p:txBody>
          <a:bodyPr/>
          <a:lstStyle/>
          <a:p>
            <a:fld id="{60BDDD1B-7981-514B-B211-D97C9422D57B}" type="slidenum">
              <a:rPr lang="en-US" smtClean="0"/>
              <a:pPr/>
              <a:t>63</a:t>
            </a:fld>
            <a:endParaRPr lang="en-US"/>
          </a:p>
        </p:txBody>
      </p:sp>
    </p:spTree>
    <p:extLst>
      <p:ext uri="{BB962C8B-B14F-4D97-AF65-F5344CB8AC3E}">
        <p14:creationId xmlns:p14="http://schemas.microsoft.com/office/powerpoint/2010/main" val="20187824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kern="1200" dirty="0">
                <a:solidFill>
                  <a:schemeClr val="tx1"/>
                </a:solidFill>
                <a:effectLst/>
                <a:latin typeface="+mn-lt"/>
                <a:ea typeface="+mn-ea"/>
                <a:cs typeface="+mn-cs"/>
              </a:rPr>
              <a:t>Larger study, bigger effect, etc. </a:t>
            </a: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p Value expresses the reliability of the study.  A p value of 0.05 (accepted standard for statistically significant) means that the likelihood of these results happening due to chance alone is 5%.  This means that 1 in 20 studies are not accurate with a p value of 0.05.  p value of &lt;0.001 is better.</a:t>
            </a: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Power (1-B): likelihood of detecting a difference if there is one. </a:t>
            </a:r>
          </a:p>
          <a:p>
            <a:endParaRPr lang="en-US" sz="1920" kern="1200" dirty="0">
              <a:solidFill>
                <a:schemeClr val="tx1"/>
              </a:solidFill>
              <a:effectLst/>
              <a:latin typeface="+mn-lt"/>
              <a:ea typeface="+mn-ea"/>
              <a:cs typeface="+mn-cs"/>
            </a:endParaRPr>
          </a:p>
          <a:p>
            <a:r>
              <a:rPr lang="en-US" sz="1920" b="1" kern="1200" dirty="0">
                <a:solidFill>
                  <a:schemeClr val="tx1"/>
                </a:solidFill>
                <a:effectLst/>
                <a:latin typeface="+mn-lt"/>
                <a:ea typeface="+mn-ea"/>
                <a:cs typeface="+mn-cs"/>
              </a:rPr>
              <a:t>Effect size:</a:t>
            </a:r>
            <a:r>
              <a:rPr lang="en-US" sz="1920" kern="1200" dirty="0">
                <a:solidFill>
                  <a:schemeClr val="tx1"/>
                </a:solidFill>
                <a:effectLst/>
                <a:latin typeface="+mn-lt"/>
                <a:ea typeface="+mn-ea"/>
                <a:cs typeface="+mn-cs"/>
              </a:rPr>
              <a:t> our best guess for the magnitude of an effect.  Imagine the yellow curve is the distribution of measured blood pressures with chlorthalidone and purple is the measured blood pressures of patients on HCTZ.  D= 0.5 -&gt; small difference., d=3 -&gt; large difference (meaning, chlorthalidone is much better). Note that this is different than probability. </a:t>
            </a: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95% Confidence Interval: a range where we are 95% sure the true value lies within this. </a:t>
            </a:r>
          </a:p>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64</a:t>
            </a:fld>
            <a:endParaRPr lang="en-US"/>
          </a:p>
        </p:txBody>
      </p:sp>
    </p:spTree>
    <p:extLst>
      <p:ext uri="{BB962C8B-B14F-4D97-AF65-F5344CB8AC3E}">
        <p14:creationId xmlns:p14="http://schemas.microsoft.com/office/powerpoint/2010/main" val="391206806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b="1" kern="1200" dirty="0">
                <a:solidFill>
                  <a:schemeClr val="tx1"/>
                </a:solidFill>
                <a:effectLst/>
                <a:latin typeface="+mn-lt"/>
                <a:ea typeface="+mn-ea"/>
                <a:cs typeface="+mn-cs"/>
              </a:rPr>
              <a:t>Hidden – too in the weeds</a:t>
            </a:r>
          </a:p>
          <a:p>
            <a:endParaRPr lang="en-US" sz="1920" b="1" kern="1200" dirty="0">
              <a:solidFill>
                <a:schemeClr val="tx1"/>
              </a:solidFill>
              <a:effectLst/>
              <a:latin typeface="+mn-lt"/>
              <a:ea typeface="+mn-ea"/>
              <a:cs typeface="+mn-cs"/>
            </a:endParaRPr>
          </a:p>
          <a:p>
            <a:r>
              <a:rPr lang="en-US" sz="1920" b="1" kern="1200" dirty="0">
                <a:solidFill>
                  <a:schemeClr val="tx1"/>
                </a:solidFill>
                <a:effectLst/>
                <a:latin typeface="+mn-lt"/>
                <a:ea typeface="+mn-ea"/>
                <a:cs typeface="+mn-cs"/>
              </a:rPr>
              <a:t>p Value </a:t>
            </a:r>
            <a:r>
              <a:rPr lang="en-US" sz="1920" kern="1200" dirty="0">
                <a:solidFill>
                  <a:schemeClr val="tx1"/>
                </a:solidFill>
                <a:effectLst/>
                <a:latin typeface="+mn-lt"/>
                <a:ea typeface="+mn-ea"/>
                <a:cs typeface="+mn-cs"/>
              </a:rPr>
              <a:t>expresses the reliability of the study.  A p value of 0.05 (accepted standard for statistically significant) means that the likelihood of these results happening due to chance alone is 5%.  This means that 1 in 20 studies are not accurate with a p value of 0.05.  p value of &lt;0.001 is better.</a:t>
            </a: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Power (1-B): likelihood of detecting a difference if there is one. </a:t>
            </a: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Effect size: our best guess for the magnitude of an effect.  Imagine the yellow curve is the distribution of measured blood pressures with chlorthalidone and purple is the measured blood pressures of patients on HCTZ.  D= 0.5 -&gt; small difference., d=3 -&gt; large difference (meaning, chlorthalidone is much better). Note that this is different than probability. </a:t>
            </a: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95% Confidence Interval: a range where we are 95% sure the true value lies within this. </a:t>
            </a:r>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65</a:t>
            </a:fld>
            <a:endParaRPr lang="en-US"/>
          </a:p>
        </p:txBody>
      </p:sp>
    </p:spTree>
    <p:extLst>
      <p:ext uri="{BB962C8B-B14F-4D97-AF65-F5344CB8AC3E}">
        <p14:creationId xmlns:p14="http://schemas.microsoft.com/office/powerpoint/2010/main" val="14078639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kern="1200" dirty="0">
                <a:solidFill>
                  <a:schemeClr val="tx1"/>
                </a:solidFill>
                <a:effectLst/>
                <a:latin typeface="+mn-lt"/>
                <a:ea typeface="+mn-ea"/>
                <a:cs typeface="+mn-cs"/>
              </a:rPr>
              <a:t>p Value expresses the reliability of the study.  A p value of 0.05 (accepted standard for statistically significant) means that the likelihood of these results happening due to chance alone is 5%.  This means that 1 in 20 studies are not accurate with a p value of 0.05.  p value of &lt;0.001 is better.</a:t>
            </a: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Power (1-B): likelihood of detecting a difference if there is one. </a:t>
            </a:r>
          </a:p>
          <a:p>
            <a:endParaRPr lang="en-US" sz="1920" kern="1200" dirty="0">
              <a:solidFill>
                <a:schemeClr val="tx1"/>
              </a:solidFill>
              <a:effectLst/>
              <a:latin typeface="+mn-lt"/>
              <a:ea typeface="+mn-ea"/>
              <a:cs typeface="+mn-cs"/>
            </a:endParaRPr>
          </a:p>
          <a:p>
            <a:r>
              <a:rPr lang="en-US" sz="1920" b="1" kern="1200" dirty="0">
                <a:solidFill>
                  <a:schemeClr val="tx1"/>
                </a:solidFill>
                <a:effectLst/>
                <a:latin typeface="+mn-lt"/>
                <a:ea typeface="+mn-ea"/>
                <a:cs typeface="+mn-cs"/>
              </a:rPr>
              <a:t>Effect size:</a:t>
            </a:r>
            <a:r>
              <a:rPr lang="en-US" sz="1920" kern="1200" dirty="0">
                <a:solidFill>
                  <a:schemeClr val="tx1"/>
                </a:solidFill>
                <a:effectLst/>
                <a:latin typeface="+mn-lt"/>
                <a:ea typeface="+mn-ea"/>
                <a:cs typeface="+mn-cs"/>
              </a:rPr>
              <a:t> our best guess for the magnitude of an effect.  Imagine the yellow curve is the distribution of measured blood pressures with chlorthalidone and purple is the measured blood pressures of patients on HCTZ.  D= 0.5 -&gt; small difference., d=3 -&gt; large difference (meaning, chlorthalidone is much better). Note that this is different than probability. </a:t>
            </a: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95% Confidence Interval: a range where we are 95% sure the true value lies within this. </a:t>
            </a:r>
          </a:p>
          <a:p>
            <a:endParaRPr lang="en-US" sz="1920" kern="1200" dirty="0">
              <a:solidFill>
                <a:schemeClr val="tx1"/>
              </a:solidFill>
              <a:effectLst/>
              <a:latin typeface="+mn-lt"/>
              <a:ea typeface="+mn-ea"/>
              <a:cs typeface="+mn-cs"/>
            </a:endParaRP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Note: E-values (sensitivity analysis for cohort studies – strength of unmeasured confounder needed to switch the result), Fragility index (=number of patients that would have to change their outcome to nullify the result) </a:t>
            </a:r>
          </a:p>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66</a:t>
            </a:fld>
            <a:endParaRPr lang="en-US"/>
          </a:p>
        </p:txBody>
      </p:sp>
    </p:spTree>
    <p:extLst>
      <p:ext uri="{BB962C8B-B14F-4D97-AF65-F5344CB8AC3E}">
        <p14:creationId xmlns:p14="http://schemas.microsoft.com/office/powerpoint/2010/main" val="1199340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Powerful = large study, large effect size, not much variability  (= narrow distribution)</a:t>
            </a:r>
          </a:p>
          <a:p>
            <a:pPr lvl="0"/>
            <a:endParaRPr lang="en-US" sz="1920" kern="1200">
              <a:solidFill>
                <a:schemeClr val="tx1"/>
              </a:solidFill>
              <a:effectLst/>
              <a:latin typeface="+mn-lt"/>
              <a:ea typeface="+mn-ea"/>
              <a:cs typeface="+mn-cs"/>
            </a:endParaRPr>
          </a:p>
          <a:p>
            <a:pPr lvl="0"/>
            <a:r>
              <a:rPr lang="en-US" sz="1920" kern="1200">
                <a:solidFill>
                  <a:schemeClr val="tx1"/>
                </a:solidFill>
                <a:effectLst/>
                <a:latin typeface="+mn-lt"/>
                <a:ea typeface="+mn-ea"/>
                <a:cs typeface="+mn-cs"/>
              </a:rPr>
              <a:t>If you’re talking about a ratio like RR, RRR, OR, HR; then you’re going to be concerned about crossing “1” with your CI.  That’s because the numerator and denominator of the outcome was the same in the control group and the intervention group.</a:t>
            </a:r>
          </a:p>
          <a:p>
            <a:pPr lvl="0"/>
            <a:r>
              <a:rPr lang="en-US" sz="1920" kern="1200">
                <a:solidFill>
                  <a:schemeClr val="tx1"/>
                </a:solidFill>
                <a:effectLst/>
                <a:latin typeface="+mn-lt"/>
                <a:ea typeface="+mn-ea"/>
                <a:cs typeface="+mn-cs"/>
              </a:rPr>
              <a:t>However, if you’re talking about absolute changes, like ARR, you care about the number “0” in relation to your CI brackets.  That’s because there was 0 absolute change from the outcome of the control group to that of the intervention group.</a:t>
            </a:r>
          </a:p>
          <a:p>
            <a:pPr lvl="0"/>
            <a:r>
              <a:rPr lang="en-US" sz="1920" kern="1200">
                <a:solidFill>
                  <a:schemeClr val="tx1"/>
                </a:solidFill>
                <a:effectLst/>
                <a:latin typeface="+mn-lt"/>
                <a:ea typeface="+mn-ea"/>
                <a:cs typeface="+mn-cs"/>
              </a:rPr>
              <a:t>This will come up again when we talk about forest plots.</a:t>
            </a:r>
            <a:endParaRPr lang="en-US"/>
          </a:p>
        </p:txBody>
      </p:sp>
      <p:sp>
        <p:nvSpPr>
          <p:cNvPr id="4" name="Slide Number Placeholder 3"/>
          <p:cNvSpPr>
            <a:spLocks noGrp="1"/>
          </p:cNvSpPr>
          <p:nvPr>
            <p:ph type="sldNum" sz="quarter" idx="10"/>
          </p:nvPr>
        </p:nvSpPr>
        <p:spPr/>
        <p:txBody>
          <a:bodyPr/>
          <a:lstStyle/>
          <a:p>
            <a:fld id="{60BDDD1B-7981-514B-B211-D97C9422D57B}" type="slidenum">
              <a:rPr lang="en-US" smtClean="0"/>
              <a:pPr/>
              <a:t>67</a:t>
            </a:fld>
            <a:endParaRPr lang="en-US"/>
          </a:p>
        </p:txBody>
      </p:sp>
    </p:spTree>
    <p:extLst>
      <p:ext uri="{BB962C8B-B14F-4D97-AF65-F5344CB8AC3E}">
        <p14:creationId xmlns:p14="http://schemas.microsoft.com/office/powerpoint/2010/main" val="27938313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Secondary literature is the lens we view the pyramid through</a:t>
            </a:r>
          </a:p>
          <a:p>
            <a:endParaRPr lang="en-US"/>
          </a:p>
          <a:p>
            <a:r>
              <a:rPr lang="en-US"/>
              <a:t>Also, the validity does not break down in a simple way like the pyramid suggests</a:t>
            </a:r>
          </a:p>
        </p:txBody>
      </p:sp>
      <p:sp>
        <p:nvSpPr>
          <p:cNvPr id="4" name="Slide Number Placeholder 3"/>
          <p:cNvSpPr>
            <a:spLocks noGrp="1"/>
          </p:cNvSpPr>
          <p:nvPr>
            <p:ph type="sldNum" sz="quarter" idx="5"/>
          </p:nvPr>
        </p:nvSpPr>
        <p:spPr/>
        <p:txBody>
          <a:bodyPr/>
          <a:lstStyle/>
          <a:p>
            <a:fld id="{60BDDD1B-7981-514B-B211-D97C9422D57B}" type="slidenum">
              <a:rPr lang="en-US" smtClean="0"/>
              <a:pPr/>
              <a:t>68</a:t>
            </a:fld>
            <a:endParaRPr lang="en-US"/>
          </a:p>
        </p:txBody>
      </p:sp>
    </p:spTree>
    <p:extLst>
      <p:ext uri="{BB962C8B-B14F-4D97-AF65-F5344CB8AC3E}">
        <p14:creationId xmlns:p14="http://schemas.microsoft.com/office/powerpoint/2010/main" val="180675909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i="1" kern="1200" dirty="0">
                <a:solidFill>
                  <a:schemeClr val="tx1"/>
                </a:solidFill>
                <a:effectLst/>
                <a:latin typeface="+mn-lt"/>
                <a:ea typeface="+mn-ea"/>
                <a:cs typeface="+mn-cs"/>
              </a:rPr>
              <a:t>Forest plots:</a:t>
            </a:r>
            <a:r>
              <a:rPr lang="en-US" sz="1920" kern="1200" dirty="0">
                <a:solidFill>
                  <a:schemeClr val="tx1"/>
                </a:solidFill>
                <a:effectLst/>
                <a:latin typeface="+mn-lt"/>
                <a:ea typeface="+mn-ea"/>
                <a:cs typeface="+mn-cs"/>
              </a:rPr>
              <a:t> Graphic with multiple results showing the </a:t>
            </a:r>
            <a:r>
              <a:rPr lang="en-US" sz="1920" i="1" kern="1200" dirty="0">
                <a:solidFill>
                  <a:schemeClr val="tx1"/>
                </a:solidFill>
                <a:effectLst/>
                <a:latin typeface="+mn-lt"/>
                <a:ea typeface="+mn-ea"/>
                <a:cs typeface="+mn-cs"/>
              </a:rPr>
              <a:t>point estimate</a:t>
            </a:r>
            <a:r>
              <a:rPr lang="en-US" sz="1920" kern="1200" dirty="0">
                <a:solidFill>
                  <a:schemeClr val="tx1"/>
                </a:solidFill>
                <a:effectLst/>
                <a:latin typeface="+mn-lt"/>
                <a:ea typeface="+mn-ea"/>
                <a:cs typeface="+mn-cs"/>
              </a:rPr>
              <a:t> with a bar representing the confidence interval.  The point estimate is identified as a square and the size of the square is proportional to the size of the population in the study.  The larger the size the more power and the more precise the results should be and the smaller your CI should be.  A diamond at the bottom will represent an estimate of a collection of studies in a meta-analysis and a dashed vertical line represents the point estimate of the meta-analysis.</a:t>
            </a:r>
          </a:p>
          <a:p>
            <a:pPr lvl="0"/>
            <a:r>
              <a:rPr lang="en-US" sz="1920" kern="1200" dirty="0">
                <a:solidFill>
                  <a:schemeClr val="tx1"/>
                </a:solidFill>
                <a:effectLst/>
                <a:latin typeface="+mn-lt"/>
                <a:ea typeface="+mn-ea"/>
                <a:cs typeface="+mn-cs"/>
              </a:rPr>
              <a:t>The comparative safety of tumor necrosis factor inhibitors in rheumatoid arthritis: a meta-analysis update of 44 trials.</a:t>
            </a:r>
          </a:p>
          <a:p>
            <a:pPr lvl="0"/>
            <a:r>
              <a:rPr lang="en-US" sz="1920" kern="1200" dirty="0">
                <a:solidFill>
                  <a:schemeClr val="tx1"/>
                </a:solidFill>
                <a:effectLst/>
                <a:latin typeface="+mn-lt"/>
                <a:ea typeface="+mn-ea"/>
                <a:cs typeface="+mn-cs"/>
              </a:rPr>
              <a:t>Figure 4. Effect of tumor necrosis factor inhibitors versus control therapy on the occurrence of serious infections in patients with rheumatoid arthritis. CI = confidence interval; OR = odds ratio.</a:t>
            </a:r>
          </a:p>
          <a:p>
            <a:pPr lvl="0"/>
            <a:r>
              <a:rPr lang="en-US" sz="1920" kern="1200" dirty="0">
                <a:solidFill>
                  <a:schemeClr val="tx1"/>
                </a:solidFill>
                <a:effectLst/>
                <a:latin typeface="+mn-lt"/>
                <a:ea typeface="+mn-ea"/>
                <a:cs typeface="+mn-cs"/>
              </a:rPr>
              <a:t>Am J Med. 2014 Dec;127(12):1208-32. doi: 10.1016/j.amjmed.2014.06.012. </a:t>
            </a:r>
            <a:r>
              <a:rPr lang="en-US" sz="1920" kern="1200" dirty="0" err="1">
                <a:solidFill>
                  <a:schemeClr val="tx1"/>
                </a:solidFill>
                <a:effectLst/>
                <a:latin typeface="+mn-lt"/>
                <a:ea typeface="+mn-ea"/>
                <a:cs typeface="+mn-cs"/>
              </a:rPr>
              <a:t>Epub</a:t>
            </a:r>
            <a:r>
              <a:rPr lang="en-US" sz="1920" kern="1200" dirty="0">
                <a:solidFill>
                  <a:schemeClr val="tx1"/>
                </a:solidFill>
                <a:effectLst/>
                <a:latin typeface="+mn-lt"/>
                <a:ea typeface="+mn-ea"/>
                <a:cs typeface="+mn-cs"/>
              </a:rPr>
              <a:t> 2014 Jun 17. The comparative safety of tumor necrosis factor inhibitors in rheumatoid arthritis: a meta-analysis update of 44 trials. Michaud TL1, Rho YH2, </a:t>
            </a:r>
            <a:r>
              <a:rPr lang="en-US" sz="1920" kern="1200" dirty="0" err="1">
                <a:solidFill>
                  <a:schemeClr val="tx1"/>
                </a:solidFill>
                <a:effectLst/>
                <a:latin typeface="+mn-lt"/>
                <a:ea typeface="+mn-ea"/>
                <a:cs typeface="+mn-cs"/>
              </a:rPr>
              <a:t>Shamliyan</a:t>
            </a:r>
            <a:r>
              <a:rPr lang="en-US" sz="1920" kern="1200" dirty="0">
                <a:solidFill>
                  <a:schemeClr val="tx1"/>
                </a:solidFill>
                <a:effectLst/>
                <a:latin typeface="+mn-lt"/>
                <a:ea typeface="+mn-ea"/>
                <a:cs typeface="+mn-cs"/>
              </a:rPr>
              <a:t> T3, Kuntz KM1, Choi HK4.</a:t>
            </a:r>
          </a:p>
          <a:p>
            <a:endParaRPr lang="en-US" sz="192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0BDDD1B-7981-514B-B211-D97C9422D57B}" type="slidenum">
              <a:rPr lang="en-US" smtClean="0"/>
              <a:pPr/>
              <a:t>69</a:t>
            </a:fld>
            <a:endParaRPr lang="en-US"/>
          </a:p>
        </p:txBody>
      </p:sp>
    </p:spTree>
    <p:extLst>
      <p:ext uri="{BB962C8B-B14F-4D97-AF65-F5344CB8AC3E}">
        <p14:creationId xmlns:p14="http://schemas.microsoft.com/office/powerpoint/2010/main" val="2078284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920" kern="1200" dirty="0">
                <a:solidFill>
                  <a:schemeClr val="tx1"/>
                </a:solidFill>
                <a:effectLst/>
                <a:latin typeface="+mn-lt"/>
                <a:ea typeface="+mn-ea"/>
                <a:cs typeface="+mn-cs"/>
              </a:rPr>
              <a:t>For example, we learn that statins lower LDL via HMG-CoA reductase and it’s effect on the LDL receptor. </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1920" kern="1200" dirty="0">
              <a:solidFill>
                <a:schemeClr val="tx1"/>
              </a:solidFill>
              <a:effectLst/>
              <a:latin typeface="+mn-lt"/>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1920" kern="1200" dirty="0">
                <a:solidFill>
                  <a:schemeClr val="tx1"/>
                </a:solidFill>
                <a:effectLst/>
                <a:latin typeface="+mn-lt"/>
                <a:ea typeface="+mn-ea"/>
                <a:cs typeface="+mn-cs"/>
              </a:rPr>
              <a:t>Yet, to demonstrate that we need to use the drug (and what situations to use it in) – what we really need to understand is how to interpret the evidence that it works, and the limitations of that evidence.</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1920" kern="1200" dirty="0">
              <a:solidFill>
                <a:schemeClr val="tx1"/>
              </a:solidFill>
              <a:effectLst/>
              <a:latin typeface="+mn-lt"/>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1920" kern="1200" dirty="0">
                <a:solidFill>
                  <a:schemeClr val="tx1"/>
                </a:solidFill>
                <a:effectLst/>
                <a:latin typeface="+mn-lt"/>
                <a:ea typeface="+mn-ea"/>
                <a:cs typeface="+mn-cs"/>
              </a:rPr>
              <a:t>For example with statins: we use them because when we give it to people, they die less.  (as demonstrated by the Jupiter trial – and notably the Jupiter trial showed that even in patient with normal LDL (&lt;130) and no prior CVD, but elevated risk of ASCVD (</a:t>
            </a:r>
            <a:r>
              <a:rPr lang="en-US" sz="1920" kern="1200" dirty="0" err="1">
                <a:solidFill>
                  <a:schemeClr val="tx1"/>
                </a:solidFill>
                <a:effectLst/>
                <a:latin typeface="+mn-lt"/>
                <a:ea typeface="+mn-ea"/>
                <a:cs typeface="+mn-cs"/>
              </a:rPr>
              <a:t>hsCRP</a:t>
            </a:r>
            <a:r>
              <a:rPr lang="en-US" sz="1920" kern="1200" dirty="0">
                <a:solidFill>
                  <a:schemeClr val="tx1"/>
                </a:solidFill>
                <a:effectLst/>
                <a:latin typeface="+mn-lt"/>
                <a:ea typeface="+mn-ea"/>
                <a:cs typeface="+mn-cs"/>
              </a:rPr>
              <a:t> &gt; 2), Rosuvastatin reduced mortality. This was not expected based on mechanistic thinking)</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1920" kern="1200" dirty="0">
              <a:solidFill>
                <a:schemeClr val="tx1"/>
              </a:solidFill>
              <a:effectLst/>
              <a:latin typeface="+mn-lt"/>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1920" kern="1200" dirty="0">
                <a:solidFill>
                  <a:schemeClr val="tx1"/>
                </a:solidFill>
                <a:effectLst/>
                <a:latin typeface="+mn-lt"/>
                <a:ea typeface="+mn-ea"/>
                <a:cs typeface="+mn-cs"/>
              </a:rPr>
              <a:t>(think metformin – nobody really knows how it works, but we’re very sure that it does.)</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1920" kern="1200" dirty="0">
              <a:solidFill>
                <a:schemeClr val="tx1"/>
              </a:solidFill>
              <a:effectLst/>
              <a:latin typeface="+mn-lt"/>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1920" kern="1200" dirty="0">
                <a:solidFill>
                  <a:schemeClr val="tx1"/>
                </a:solidFill>
                <a:effectLst/>
                <a:latin typeface="+mn-lt"/>
                <a:ea typeface="+mn-ea"/>
                <a:cs typeface="+mn-cs"/>
              </a:rPr>
              <a:t>This is not taught nearly as much during medical school</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1920" kern="1200" dirty="0">
              <a:solidFill>
                <a:schemeClr val="tx1"/>
              </a:solidFill>
              <a:effectLst/>
              <a:latin typeface="+mn-lt"/>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1920" b="1" kern="1200" dirty="0">
                <a:solidFill>
                  <a:schemeClr val="tx1"/>
                </a:solidFill>
                <a:effectLst/>
                <a:latin typeface="+mn-lt"/>
                <a:ea typeface="+mn-ea"/>
                <a:cs typeface="+mn-cs"/>
              </a:rPr>
              <a:t>Reason number 1 why EBM is important: It is the ACTUAL reason why we practice the way we do. </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1920" kern="1200" dirty="0">
              <a:solidFill>
                <a:schemeClr val="tx1"/>
              </a:solidFill>
              <a:effectLst/>
              <a:latin typeface="+mn-lt"/>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1920" kern="1200" dirty="0">
                <a:solidFill>
                  <a:schemeClr val="tx1"/>
                </a:solidFill>
                <a:effectLst/>
                <a:latin typeface="+mn-lt"/>
                <a:ea typeface="+mn-ea"/>
                <a:cs typeface="+mn-cs"/>
              </a:rPr>
              <a:t>Note: this philosophy is called instrumentalism: </a:t>
            </a:r>
            <a:r>
              <a:rPr lang="en-US" dirty="0">
                <a:hlinkClick r:id="rId3"/>
              </a:rPr>
              <a:t>https://en.wikipedia.org/wiki/Instrumentalism</a:t>
            </a:r>
            <a:endParaRPr lang="en-US" sz="1920" kern="1200" dirty="0">
              <a:solidFill>
                <a:schemeClr val="tx1"/>
              </a:solidFill>
              <a:effectLst/>
              <a:latin typeface="+mn-lt"/>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192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0BDDD1B-7981-514B-B211-D97C9422D57B}" type="slidenum">
              <a:rPr lang="en-US" smtClean="0"/>
              <a:pPr/>
              <a:t>7</a:t>
            </a:fld>
            <a:endParaRPr lang="en-US" dirty="0"/>
          </a:p>
        </p:txBody>
      </p:sp>
    </p:spTree>
    <p:extLst>
      <p:ext uri="{BB962C8B-B14F-4D97-AF65-F5344CB8AC3E}">
        <p14:creationId xmlns:p14="http://schemas.microsoft.com/office/powerpoint/2010/main" val="33222361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920" kern="1200">
                <a:solidFill>
                  <a:schemeClr val="tx1"/>
                </a:solidFill>
                <a:effectLst/>
                <a:latin typeface="+mn-lt"/>
                <a:ea typeface="+mn-ea"/>
                <a:cs typeface="+mn-cs"/>
              </a:rPr>
              <a:t>The comparative safety of tumor necrosis factor inhibitors in rheumatoid arthritis: a meta-analysis update of 44 trials.</a:t>
            </a:r>
          </a:p>
          <a:p>
            <a:pPr lvl="0"/>
            <a:r>
              <a:rPr lang="en-US" sz="1920" kern="1200">
                <a:solidFill>
                  <a:schemeClr val="tx1"/>
                </a:solidFill>
                <a:effectLst/>
                <a:latin typeface="+mn-lt"/>
                <a:ea typeface="+mn-ea"/>
                <a:cs typeface="+mn-cs"/>
              </a:rPr>
              <a:t>Figure 4. Effect of tumor necrosis factor inhibitors versus control therapy on the occurrence of serious infections in patients with rheumatoid arthritis. CI = confidence interval; OR = odds ratio.</a:t>
            </a:r>
          </a:p>
        </p:txBody>
      </p:sp>
      <p:sp>
        <p:nvSpPr>
          <p:cNvPr id="4" name="Slide Number Placeholder 3"/>
          <p:cNvSpPr>
            <a:spLocks noGrp="1"/>
          </p:cNvSpPr>
          <p:nvPr>
            <p:ph type="sldNum" sz="quarter" idx="10"/>
          </p:nvPr>
        </p:nvSpPr>
        <p:spPr/>
        <p:txBody>
          <a:bodyPr/>
          <a:lstStyle/>
          <a:p>
            <a:fld id="{60BDDD1B-7981-514B-B211-D97C9422D57B}" type="slidenum">
              <a:rPr lang="en-US" smtClean="0"/>
              <a:pPr/>
              <a:t>70</a:t>
            </a:fld>
            <a:endParaRPr lang="en-US"/>
          </a:p>
        </p:txBody>
      </p:sp>
    </p:spTree>
    <p:extLst>
      <p:ext uri="{BB962C8B-B14F-4D97-AF65-F5344CB8AC3E}">
        <p14:creationId xmlns:p14="http://schemas.microsoft.com/office/powerpoint/2010/main" val="415537472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i="1" kern="1200" dirty="0">
                <a:solidFill>
                  <a:schemeClr val="tx1"/>
                </a:solidFill>
                <a:effectLst/>
                <a:latin typeface="+mn-lt"/>
                <a:ea typeface="+mn-ea"/>
                <a:cs typeface="+mn-cs"/>
              </a:rPr>
              <a:t>Funnel plots:</a:t>
            </a:r>
            <a:r>
              <a:rPr lang="en-US" sz="1920" kern="1200" dirty="0">
                <a:solidFill>
                  <a:schemeClr val="tx1"/>
                </a:solidFill>
                <a:effectLst/>
                <a:latin typeface="+mn-lt"/>
                <a:ea typeface="+mn-ea"/>
                <a:cs typeface="+mn-cs"/>
              </a:rPr>
              <a:t> This tool explores publication bias and is looked at with a meta-analysis.  The idea is that small studies that show no benefit for the proposed treatment or test are not sexy and will not be chosen by journals for publication and thus the published evidence will look as though there is repeated evidence for benefit when none exists.  This visual representation of published outcomes will skew toward demonstrating a generally positive effect as you move from more highly powered, and therefore more precise, studies to less highly powered studies.</a:t>
            </a:r>
          </a:p>
          <a:p>
            <a:pPr lvl="0"/>
            <a:r>
              <a:rPr lang="en-US" sz="1920" kern="1200" dirty="0">
                <a:solidFill>
                  <a:schemeClr val="tx1"/>
                </a:solidFill>
                <a:effectLst/>
                <a:latin typeface="+mn-lt"/>
                <a:ea typeface="+mn-ea"/>
                <a:cs typeface="+mn-cs"/>
              </a:rPr>
              <a:t>Funnel plot from Wikipedia</a:t>
            </a:r>
          </a:p>
          <a:p>
            <a:pPr lvl="0"/>
            <a:r>
              <a:rPr lang="en-US" sz="1920" kern="1200" dirty="0">
                <a:solidFill>
                  <a:schemeClr val="tx1"/>
                </a:solidFill>
                <a:effectLst/>
                <a:latin typeface="+mn-lt"/>
                <a:ea typeface="+mn-ea"/>
                <a:cs typeface="+mn-cs"/>
              </a:rPr>
              <a:t>(2 options, </a:t>
            </a:r>
            <a:r>
              <a:rPr lang="en-US" sz="1920" b="1" kern="1200" dirty="0">
                <a:solidFill>
                  <a:schemeClr val="tx1"/>
                </a:solidFill>
                <a:effectLst/>
                <a:latin typeface="+mn-lt"/>
                <a:ea typeface="+mn-ea"/>
                <a:cs typeface="+mn-cs"/>
              </a:rPr>
              <a:t>figure 3</a:t>
            </a:r>
            <a:r>
              <a:rPr lang="en-US" sz="1920" kern="1200" dirty="0">
                <a:solidFill>
                  <a:schemeClr val="tx1"/>
                </a:solidFill>
                <a:effectLst/>
                <a:latin typeface="+mn-lt"/>
                <a:ea typeface="+mn-ea"/>
                <a:cs typeface="+mn-cs"/>
              </a:rPr>
              <a:t> or figure 5 and 4 from BMJ paper on funnel plots)</a:t>
            </a:r>
          </a:p>
          <a:p>
            <a:pPr lvl="0"/>
            <a:r>
              <a:rPr lang="en-US" sz="1920" kern="1200" dirty="0">
                <a:solidFill>
                  <a:schemeClr val="tx1"/>
                </a:solidFill>
                <a:effectLst/>
                <a:latin typeface="+mn-lt"/>
                <a:ea typeface="+mn-ea"/>
                <a:cs typeface="+mn-cs"/>
              </a:rPr>
              <a:t>Figure 3, this figure looks at OR for an event, like the odds of having pancreatitis after ERCP if taking a new medication.  There is likely publication bias up top as there is a massive skew with very low P values.  And the bottom graph shows a lack of data in the bottom left of the graph where data of high significance for outcomes would be so the asymmetry is unlikely to be due to publication bias.</a:t>
            </a:r>
          </a:p>
        </p:txBody>
      </p:sp>
      <p:sp>
        <p:nvSpPr>
          <p:cNvPr id="4" name="Slide Number Placeholder 3"/>
          <p:cNvSpPr>
            <a:spLocks noGrp="1"/>
          </p:cNvSpPr>
          <p:nvPr>
            <p:ph type="sldNum" sz="quarter" idx="10"/>
          </p:nvPr>
        </p:nvSpPr>
        <p:spPr/>
        <p:txBody>
          <a:bodyPr/>
          <a:lstStyle/>
          <a:p>
            <a:fld id="{60BDDD1B-7981-514B-B211-D97C9422D57B}" type="slidenum">
              <a:rPr lang="en-US" smtClean="0"/>
              <a:pPr/>
              <a:t>71</a:t>
            </a:fld>
            <a:endParaRPr lang="en-US"/>
          </a:p>
        </p:txBody>
      </p:sp>
    </p:spTree>
    <p:extLst>
      <p:ext uri="{BB962C8B-B14F-4D97-AF65-F5344CB8AC3E}">
        <p14:creationId xmlns:p14="http://schemas.microsoft.com/office/powerpoint/2010/main" val="147231333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920" kern="1200">
                <a:solidFill>
                  <a:schemeClr val="tx1"/>
                </a:solidFill>
                <a:effectLst/>
                <a:latin typeface="+mn-lt"/>
                <a:ea typeface="+mn-ea"/>
                <a:cs typeface="+mn-cs"/>
              </a:rPr>
              <a:t>Figure 3, this figure looks at OR for an event, like the odds of having pancreatitis after ERCP if taking a new medication.  There is likely publication bias up top as there is a massive skew with </a:t>
            </a:r>
            <a:r>
              <a:rPr lang="en-US" sz="1920" b="1" kern="1200">
                <a:solidFill>
                  <a:schemeClr val="tx1"/>
                </a:solidFill>
                <a:effectLst/>
                <a:latin typeface="+mn-lt"/>
                <a:ea typeface="+mn-ea"/>
                <a:cs typeface="+mn-cs"/>
              </a:rPr>
              <a:t>very low P values.</a:t>
            </a:r>
            <a:r>
              <a:rPr lang="en-US" sz="1920" kern="1200">
                <a:solidFill>
                  <a:schemeClr val="tx1"/>
                </a:solidFill>
                <a:effectLst/>
                <a:latin typeface="+mn-lt"/>
                <a:ea typeface="+mn-ea"/>
                <a:cs typeface="+mn-cs"/>
              </a:rPr>
              <a:t>  And the bottom graph shows a lack of data in the bottom left of the graph where data of high significance for outcomes would be so the asymmetry is unlikely to be due to publication bias.</a:t>
            </a:r>
          </a:p>
          <a:p>
            <a:pPr lvl="0"/>
            <a:endParaRPr lang="en-US" sz="192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0BDDD1B-7981-514B-B211-D97C9422D57B}" type="slidenum">
              <a:rPr lang="en-US" smtClean="0"/>
              <a:pPr/>
              <a:t>72</a:t>
            </a:fld>
            <a:endParaRPr lang="en-US"/>
          </a:p>
        </p:txBody>
      </p:sp>
    </p:spTree>
    <p:extLst>
      <p:ext uri="{BB962C8B-B14F-4D97-AF65-F5344CB8AC3E}">
        <p14:creationId xmlns:p14="http://schemas.microsoft.com/office/powerpoint/2010/main" val="231875906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kern="1200" dirty="0">
                <a:solidFill>
                  <a:schemeClr val="tx1"/>
                </a:solidFill>
                <a:effectLst/>
                <a:latin typeface="+mn-lt"/>
                <a:ea typeface="+mn-ea"/>
                <a:cs typeface="+mn-cs"/>
              </a:rPr>
              <a:t>This series (JAMA Clinical Guideline Synopsis)  is a good reference. Also – the table gives ideas on the things to be on the look out for.</a:t>
            </a: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Also </a:t>
            </a:r>
          </a:p>
          <a:p>
            <a:endParaRPr lang="en-US" sz="1920" kern="1200" dirty="0">
              <a:solidFill>
                <a:schemeClr val="tx1"/>
              </a:solidFill>
              <a:effectLst/>
              <a:latin typeface="+mn-lt"/>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1920" kern="1200" dirty="0">
                <a:solidFill>
                  <a:schemeClr val="tx1"/>
                </a:solidFill>
                <a:effectLst/>
                <a:latin typeface="+mn-lt"/>
                <a:ea typeface="+mn-ea"/>
                <a:cs typeface="+mn-cs"/>
              </a:rPr>
              <a:t>JGIM – 2019 - Should evidence come with an expiration date? </a:t>
            </a:r>
            <a:r>
              <a:rPr lang="en-US" dirty="0"/>
              <a:t>DOI:</a:t>
            </a:r>
            <a:r>
              <a:rPr lang="en-US" sz="1920" b="0" i="0" kern="1200" dirty="0">
                <a:solidFill>
                  <a:schemeClr val="tx1"/>
                </a:solidFill>
                <a:effectLst/>
                <a:latin typeface="+mn-lt"/>
                <a:ea typeface="+mn-ea"/>
                <a:cs typeface="+mn-cs"/>
              </a:rPr>
              <a:t> </a:t>
            </a:r>
            <a:r>
              <a:rPr lang="en-US" sz="1920" u="sng" kern="1200" dirty="0">
                <a:solidFill>
                  <a:schemeClr val="tx1"/>
                </a:solidFill>
                <a:effectLst/>
                <a:latin typeface="+mn-lt"/>
                <a:ea typeface="+mn-ea"/>
                <a:cs typeface="+mn-cs"/>
                <a:hlinkClick r:id="rId3"/>
              </a:rPr>
              <a:t>10.1007/s11606-019-05032-4</a:t>
            </a:r>
            <a:endParaRPr lang="en-US" sz="1920" kern="1200" dirty="0">
              <a:solidFill>
                <a:schemeClr val="tx1"/>
              </a:solidFill>
              <a:effectLst/>
              <a:latin typeface="+mn-lt"/>
              <a:ea typeface="+mn-ea"/>
              <a:cs typeface="+mn-cs"/>
            </a:endParaRPr>
          </a:p>
          <a:p>
            <a:endParaRPr lang="en-US" sz="192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0BDDD1B-7981-514B-B211-D97C9422D57B}" type="slidenum">
              <a:rPr lang="en-US" smtClean="0"/>
              <a:pPr/>
              <a:t>73</a:t>
            </a:fld>
            <a:endParaRPr lang="en-US"/>
          </a:p>
        </p:txBody>
      </p:sp>
    </p:spTree>
    <p:extLst>
      <p:ext uri="{BB962C8B-B14F-4D97-AF65-F5344CB8AC3E}">
        <p14:creationId xmlns:p14="http://schemas.microsoft.com/office/powerpoint/2010/main" val="12816442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0BDDD1B-7981-514B-B211-D97C9422D57B}" type="slidenum">
              <a:rPr lang="en-US" smtClean="0"/>
              <a:pPr/>
              <a:t>74</a:t>
            </a:fld>
            <a:endParaRPr lang="en-US"/>
          </a:p>
        </p:txBody>
      </p:sp>
    </p:spTree>
    <p:extLst>
      <p:ext uri="{BB962C8B-B14F-4D97-AF65-F5344CB8AC3E}">
        <p14:creationId xmlns:p14="http://schemas.microsoft.com/office/powerpoint/2010/main" val="240270004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0BDDD1B-7981-514B-B211-D97C9422D57B}" type="slidenum">
              <a:rPr lang="en-US" smtClean="0"/>
              <a:pPr/>
              <a:t>75</a:t>
            </a:fld>
            <a:endParaRPr lang="en-US"/>
          </a:p>
        </p:txBody>
      </p:sp>
    </p:spTree>
    <p:extLst>
      <p:ext uri="{BB962C8B-B14F-4D97-AF65-F5344CB8AC3E}">
        <p14:creationId xmlns:p14="http://schemas.microsoft.com/office/powerpoint/2010/main" val="382803927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i="0" kern="1200" dirty="0">
                <a:solidFill>
                  <a:schemeClr val="tx1"/>
                </a:solidFill>
                <a:effectLst/>
                <a:latin typeface="+mn-lt"/>
                <a:ea typeface="+mn-ea"/>
                <a:cs typeface="+mn-cs"/>
              </a:rPr>
              <a:t>TODO: </a:t>
            </a:r>
          </a:p>
          <a:p>
            <a:r>
              <a:rPr lang="en-US" sz="1920" i="0" kern="1200" dirty="0">
                <a:solidFill>
                  <a:schemeClr val="tx1"/>
                </a:solidFill>
                <a:effectLst/>
                <a:latin typeface="+mn-lt"/>
                <a:ea typeface="+mn-ea"/>
                <a:cs typeface="+mn-cs"/>
              </a:rPr>
              <a:t>[ ] add screening conundrum (e.g. breast cancer with absolute harms and benefits) </a:t>
            </a:r>
          </a:p>
          <a:p>
            <a:pPr marL="0" marR="0" lvl="0" indent="0" algn="l" defTabSz="731520" rtl="0" eaLnBrk="1" fontAlgn="auto" latinLnBrk="0" hangingPunct="1">
              <a:lnSpc>
                <a:spcPct val="100000"/>
              </a:lnSpc>
              <a:spcBef>
                <a:spcPts val="0"/>
              </a:spcBef>
              <a:spcAft>
                <a:spcPts val="0"/>
              </a:spcAft>
              <a:buClrTx/>
              <a:buSzTx/>
              <a:buFontTx/>
              <a:buNone/>
              <a:tabLst/>
              <a:defRPr/>
            </a:pPr>
            <a:r>
              <a:rPr lang="en-US" sz="1920" kern="1200" dirty="0">
                <a:solidFill>
                  <a:schemeClr val="tx1"/>
                </a:solidFill>
                <a:effectLst/>
                <a:latin typeface="+mn-lt"/>
                <a:ea typeface="+mn-ea"/>
                <a:cs typeface="+mn-cs"/>
              </a:rPr>
              <a:t>===&gt; why don’t we just screen everyone for everything? (Say you have a rich patient ($ is no object) - what arguments can you think of against screening? </a:t>
            </a:r>
            <a:endParaRPr lang="en-US" sz="1920" i="0" kern="1200" dirty="0">
              <a:solidFill>
                <a:schemeClr val="tx1"/>
              </a:solidFill>
              <a:effectLst/>
              <a:latin typeface="+mn-lt"/>
              <a:ea typeface="+mn-ea"/>
              <a:cs typeface="+mn-cs"/>
            </a:endParaRPr>
          </a:p>
          <a:p>
            <a:endParaRPr lang="en-US" sz="1920" i="0" kern="1200" dirty="0">
              <a:solidFill>
                <a:schemeClr val="tx1"/>
              </a:solidFill>
              <a:effectLst/>
              <a:latin typeface="+mn-lt"/>
              <a:ea typeface="+mn-ea"/>
              <a:cs typeface="+mn-cs"/>
            </a:endParaRPr>
          </a:p>
          <a:p>
            <a:r>
              <a:rPr lang="en-US" sz="1920" i="0" kern="1200" dirty="0">
                <a:solidFill>
                  <a:schemeClr val="tx1"/>
                </a:solidFill>
                <a:effectLst/>
                <a:latin typeface="+mn-lt"/>
                <a:ea typeface="+mn-ea"/>
                <a:cs typeface="+mn-cs"/>
              </a:rPr>
              <a:t>[ ] Add treatment conundrum example</a:t>
            </a:r>
          </a:p>
          <a:p>
            <a:endParaRPr lang="en-US" sz="1920" i="0" kern="1200" dirty="0">
              <a:solidFill>
                <a:schemeClr val="tx1"/>
              </a:solidFill>
              <a:effectLst/>
              <a:latin typeface="+mn-lt"/>
              <a:ea typeface="+mn-ea"/>
              <a:cs typeface="+mn-cs"/>
            </a:endParaRPr>
          </a:p>
          <a:p>
            <a:r>
              <a:rPr lang="en-US" sz="1920" i="0" kern="1200" dirty="0">
                <a:solidFill>
                  <a:schemeClr val="tx1"/>
                </a:solidFill>
                <a:effectLst/>
                <a:latin typeface="+mn-lt"/>
                <a:ea typeface="+mn-ea"/>
                <a:cs typeface="+mn-cs"/>
              </a:rPr>
              <a:t>[ ] Add implementation gap / science discussion</a:t>
            </a:r>
          </a:p>
        </p:txBody>
      </p:sp>
      <p:sp>
        <p:nvSpPr>
          <p:cNvPr id="4" name="Slide Number Placeholder 3"/>
          <p:cNvSpPr>
            <a:spLocks noGrp="1"/>
          </p:cNvSpPr>
          <p:nvPr>
            <p:ph type="sldNum" sz="quarter" idx="10"/>
          </p:nvPr>
        </p:nvSpPr>
        <p:spPr/>
        <p:txBody>
          <a:bodyPr/>
          <a:lstStyle/>
          <a:p>
            <a:fld id="{60BDDD1B-7981-514B-B211-D97C9422D57B}" type="slidenum">
              <a:rPr lang="en-US" smtClean="0"/>
              <a:pPr/>
              <a:t>76</a:t>
            </a:fld>
            <a:endParaRPr lang="en-US"/>
          </a:p>
        </p:txBody>
      </p:sp>
    </p:spTree>
    <p:extLst>
      <p:ext uri="{BB962C8B-B14F-4D97-AF65-F5344CB8AC3E}">
        <p14:creationId xmlns:p14="http://schemas.microsoft.com/office/powerpoint/2010/main" val="411037962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REALLY important to get it right (for jokes, but also that this question drives your initial management).</a:t>
            </a:r>
          </a:p>
          <a:p>
            <a:endParaRPr lang="en-US" dirty="0"/>
          </a:p>
          <a:p>
            <a:r>
              <a:rPr lang="en-US" dirty="0"/>
              <a:t>Note: if they’ve downloaded the Diagnose app, it has this information and they can follow along (or jump ahead) – encourage learners to do this.</a:t>
            </a:r>
          </a:p>
        </p:txBody>
      </p:sp>
      <p:sp>
        <p:nvSpPr>
          <p:cNvPr id="4" name="Slide Number Placeholder 3"/>
          <p:cNvSpPr>
            <a:spLocks noGrp="1"/>
          </p:cNvSpPr>
          <p:nvPr>
            <p:ph type="sldNum" sz="quarter" idx="5"/>
          </p:nvPr>
        </p:nvSpPr>
        <p:spPr/>
        <p:txBody>
          <a:bodyPr/>
          <a:lstStyle/>
          <a:p>
            <a:fld id="{60BDDD1B-7981-514B-B211-D97C9422D57B}" type="slidenum">
              <a:rPr lang="en-US" smtClean="0"/>
              <a:pPr/>
              <a:t>77</a:t>
            </a:fld>
            <a:endParaRPr lang="en-US"/>
          </a:p>
        </p:txBody>
      </p:sp>
    </p:spTree>
    <p:extLst>
      <p:ext uri="{BB962C8B-B14F-4D97-AF65-F5344CB8AC3E}">
        <p14:creationId xmlns:p14="http://schemas.microsoft.com/office/powerpoint/2010/main" val="359164807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78</a:t>
            </a:fld>
            <a:endParaRPr lang="en-US" dirty="0"/>
          </a:p>
        </p:txBody>
      </p:sp>
    </p:spTree>
    <p:extLst>
      <p:ext uri="{BB962C8B-B14F-4D97-AF65-F5344CB8AC3E}">
        <p14:creationId xmlns:p14="http://schemas.microsoft.com/office/powerpoint/2010/main" val="22137188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920" i="1" kern="1200">
              <a:solidFill>
                <a:schemeClr val="tx1"/>
              </a:solidFill>
              <a:effectLst/>
              <a:latin typeface="+mn-lt"/>
              <a:ea typeface="+mn-ea"/>
              <a:cs typeface="+mn-cs"/>
            </a:endParaRPr>
          </a:p>
          <a:p>
            <a:endParaRPr lang="en-US" sz="1920" i="1"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0BDDD1B-7981-514B-B211-D97C9422D57B}" type="slidenum">
              <a:rPr lang="en-US" smtClean="0"/>
              <a:pPr/>
              <a:t>79</a:t>
            </a:fld>
            <a:endParaRPr lang="en-US"/>
          </a:p>
        </p:txBody>
      </p:sp>
    </p:spTree>
    <p:extLst>
      <p:ext uri="{BB962C8B-B14F-4D97-AF65-F5344CB8AC3E}">
        <p14:creationId xmlns:p14="http://schemas.microsoft.com/office/powerpoint/2010/main" val="1900474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920" kern="1200" dirty="0">
                <a:solidFill>
                  <a:schemeClr val="tx1"/>
                </a:solidFill>
                <a:effectLst/>
                <a:latin typeface="+mn-lt"/>
                <a:ea typeface="+mn-ea"/>
                <a:cs typeface="+mn-cs"/>
              </a:rPr>
              <a:t>Patient presents with fever and RUQ pain. What next? </a:t>
            </a: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Reflect: </a:t>
            </a: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How are you coming up with a differential diagnosis? It doesn’t feel like ‘evidence based medicine’. No statistics</a:t>
            </a:r>
          </a:p>
          <a:p>
            <a:endParaRPr lang="en-US" sz="192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0BDDD1B-7981-514B-B211-D97C9422D57B}" type="slidenum">
              <a:rPr lang="en-US" smtClean="0"/>
              <a:pPr/>
              <a:t>8</a:t>
            </a:fld>
            <a:endParaRPr lang="en-US" dirty="0"/>
          </a:p>
        </p:txBody>
      </p:sp>
    </p:spTree>
    <p:extLst>
      <p:ext uri="{BB962C8B-B14F-4D97-AF65-F5344CB8AC3E}">
        <p14:creationId xmlns:p14="http://schemas.microsoft.com/office/powerpoint/2010/main" val="402766431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i="1" kern="1200" dirty="0">
                <a:solidFill>
                  <a:schemeClr val="tx1"/>
                </a:solidFill>
                <a:effectLst/>
                <a:latin typeface="+mn-lt"/>
                <a:ea typeface="+mn-ea"/>
                <a:cs typeface="+mn-cs"/>
              </a:rPr>
              <a:t>This is even true of diseases that are “defined” by a lab value – this is a limitation in our case definitions, which we are using to approximate a physiology. </a:t>
            </a:r>
          </a:p>
          <a:p>
            <a:endParaRPr lang="en-US" sz="1920" i="1" kern="1200" dirty="0">
              <a:solidFill>
                <a:schemeClr val="tx1"/>
              </a:solidFill>
              <a:effectLst/>
              <a:latin typeface="+mn-lt"/>
              <a:ea typeface="+mn-ea"/>
              <a:cs typeface="+mn-cs"/>
            </a:endParaRPr>
          </a:p>
          <a:p>
            <a:endParaRPr lang="en-US" sz="1920" i="1" kern="1200" dirty="0">
              <a:solidFill>
                <a:schemeClr val="tx1"/>
              </a:solidFill>
              <a:effectLst/>
              <a:latin typeface="+mn-lt"/>
              <a:ea typeface="+mn-ea"/>
              <a:cs typeface="+mn-cs"/>
            </a:endParaRPr>
          </a:p>
          <a:p>
            <a:r>
              <a:rPr lang="en-US" sz="1920" i="0" kern="1200" dirty="0">
                <a:solidFill>
                  <a:schemeClr val="tx1"/>
                </a:solidFill>
                <a:effectLst/>
                <a:latin typeface="+mn-lt"/>
                <a:ea typeface="+mn-ea"/>
                <a:cs typeface="+mn-cs"/>
              </a:rPr>
              <a:t>[ ] Could be a reasonable time to mention Receiver operating characteristic curves</a:t>
            </a:r>
          </a:p>
        </p:txBody>
      </p:sp>
      <p:sp>
        <p:nvSpPr>
          <p:cNvPr id="4" name="Slide Number Placeholder 3"/>
          <p:cNvSpPr>
            <a:spLocks noGrp="1"/>
          </p:cNvSpPr>
          <p:nvPr>
            <p:ph type="sldNum" sz="quarter" idx="10"/>
          </p:nvPr>
        </p:nvSpPr>
        <p:spPr/>
        <p:txBody>
          <a:bodyPr/>
          <a:lstStyle/>
          <a:p>
            <a:fld id="{60BDDD1B-7981-514B-B211-D97C9422D57B}" type="slidenum">
              <a:rPr lang="en-US" smtClean="0"/>
              <a:pPr/>
              <a:t>80</a:t>
            </a:fld>
            <a:endParaRPr lang="en-US"/>
          </a:p>
        </p:txBody>
      </p:sp>
    </p:spTree>
    <p:extLst>
      <p:ext uri="{BB962C8B-B14F-4D97-AF65-F5344CB8AC3E}">
        <p14:creationId xmlns:p14="http://schemas.microsoft.com/office/powerpoint/2010/main" val="131899822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920" kern="1200" dirty="0">
                <a:solidFill>
                  <a:schemeClr val="tx1"/>
                </a:solidFill>
                <a:effectLst/>
                <a:latin typeface="+mn-lt"/>
                <a:ea typeface="+mn-ea"/>
                <a:cs typeface="+mn-cs"/>
              </a:rPr>
              <a:t>Meaning = Sens and spec we know which column, and are deciding which box. In reality, we know which row and want to figure out which box. </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1920" kern="1200" dirty="0">
              <a:solidFill>
                <a:schemeClr val="tx1"/>
              </a:solidFill>
              <a:effectLst/>
              <a:latin typeface="+mn-lt"/>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1920" kern="1200" dirty="0">
                <a:solidFill>
                  <a:schemeClr val="tx1"/>
                </a:solidFill>
                <a:effectLst/>
                <a:latin typeface="+mn-lt"/>
                <a:ea typeface="+mn-ea"/>
                <a:cs typeface="+mn-cs"/>
              </a:rPr>
              <a:t>NPV and PPV can address this, but there’s a better way: (Bayes and Likelihood ratios). </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1920" kern="1200" dirty="0">
              <a:solidFill>
                <a:schemeClr val="tx1"/>
              </a:solidFill>
              <a:effectLst/>
              <a:latin typeface="+mn-lt"/>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1920" kern="1200" dirty="0">
                <a:solidFill>
                  <a:schemeClr val="tx1"/>
                </a:solidFill>
                <a:effectLst/>
                <a:latin typeface="+mn-lt"/>
                <a:ea typeface="+mn-ea"/>
                <a:cs typeface="+mn-cs"/>
              </a:rPr>
              <a:t>[ ] </a:t>
            </a:r>
            <a:r>
              <a:rPr lang="en-US" sz="1920" kern="1200" dirty="0" err="1">
                <a:solidFill>
                  <a:schemeClr val="tx1"/>
                </a:solidFill>
                <a:effectLst/>
                <a:latin typeface="+mn-lt"/>
                <a:ea typeface="+mn-ea"/>
                <a:cs typeface="+mn-cs"/>
              </a:rPr>
              <a:t>todo</a:t>
            </a:r>
            <a:r>
              <a:rPr lang="en-US" sz="1920" kern="1200" dirty="0">
                <a:solidFill>
                  <a:schemeClr val="tx1"/>
                </a:solidFill>
                <a:effectLst/>
                <a:latin typeface="+mn-lt"/>
                <a:ea typeface="+mn-ea"/>
                <a:cs typeface="+mn-cs"/>
              </a:rPr>
              <a:t> </a:t>
            </a:r>
            <a:r>
              <a:rPr lang="en-US" sz="1920" b="0" kern="1200" dirty="0">
                <a:solidFill>
                  <a:schemeClr val="tx1"/>
                </a:solidFill>
                <a:effectLst/>
                <a:latin typeface="+mn-lt"/>
                <a:ea typeface="+mn-ea"/>
                <a:cs typeface="+mn-cs"/>
              </a:rPr>
              <a:t>Use Eccles library or </a:t>
            </a:r>
            <a:r>
              <a:rPr lang="en-US" sz="1920" b="0" kern="1200" dirty="0" err="1">
                <a:solidFill>
                  <a:schemeClr val="tx1"/>
                </a:solidFill>
                <a:effectLst/>
                <a:latin typeface="+mn-lt"/>
                <a:ea typeface="+mn-ea"/>
                <a:cs typeface="+mn-cs"/>
              </a:rPr>
              <a:t>JAMAevidence</a:t>
            </a:r>
            <a:r>
              <a:rPr lang="en-US" sz="1920" b="0" kern="1200" dirty="0">
                <a:solidFill>
                  <a:schemeClr val="tx1"/>
                </a:solidFill>
                <a:effectLst/>
                <a:latin typeface="+mn-lt"/>
                <a:ea typeface="+mn-ea"/>
                <a:cs typeface="+mn-cs"/>
              </a:rPr>
              <a:t> calculators to make </a:t>
            </a:r>
            <a:r>
              <a:rPr lang="en-US" sz="1920" b="0" kern="1200" dirty="0" err="1">
                <a:solidFill>
                  <a:schemeClr val="tx1"/>
                </a:solidFill>
                <a:effectLst/>
                <a:latin typeface="+mn-lt"/>
                <a:ea typeface="+mn-ea"/>
                <a:cs typeface="+mn-cs"/>
              </a:rPr>
              <a:t>sens</a:t>
            </a:r>
            <a:r>
              <a:rPr lang="en-US" sz="1920" b="0" kern="1200" dirty="0">
                <a:solidFill>
                  <a:schemeClr val="tx1"/>
                </a:solidFill>
                <a:effectLst/>
                <a:latin typeface="+mn-lt"/>
                <a:ea typeface="+mn-ea"/>
                <a:cs typeface="+mn-cs"/>
              </a:rPr>
              <a:t>/specificity more interactive. </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0BDDD1B-7981-514B-B211-D97C9422D57B}" type="slidenum">
              <a:rPr lang="en-US" smtClean="0"/>
              <a:pPr/>
              <a:t>81</a:t>
            </a:fld>
            <a:endParaRPr lang="en-US"/>
          </a:p>
        </p:txBody>
      </p:sp>
    </p:spTree>
    <p:extLst>
      <p:ext uri="{BB962C8B-B14F-4D97-AF65-F5344CB8AC3E}">
        <p14:creationId xmlns:p14="http://schemas.microsoft.com/office/powerpoint/2010/main" val="397625425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920" kern="1200" dirty="0">
              <a:solidFill>
                <a:schemeClr val="tx1"/>
              </a:solidFill>
              <a:effectLst/>
              <a:latin typeface="+mn-lt"/>
              <a:ea typeface="+mn-ea"/>
              <a:cs typeface="+mn-cs"/>
            </a:endParaRPr>
          </a:p>
          <a:p>
            <a:r>
              <a:rPr lang="en-US" sz="1920" i="1" kern="1200" dirty="0">
                <a:solidFill>
                  <a:schemeClr val="tx1"/>
                </a:solidFill>
                <a:effectLst/>
                <a:latin typeface="+mn-lt"/>
                <a:ea typeface="+mn-ea"/>
                <a:cs typeface="+mn-cs"/>
              </a:rPr>
              <a:t>Likelihood Ratio:</a:t>
            </a:r>
            <a:r>
              <a:rPr lang="en-US" sz="1920" kern="1200" dirty="0">
                <a:solidFill>
                  <a:schemeClr val="tx1"/>
                </a:solidFill>
                <a:effectLst/>
                <a:latin typeface="+mn-lt"/>
                <a:ea typeface="+mn-ea"/>
                <a:cs typeface="+mn-cs"/>
              </a:rPr>
              <a:t> Post-test odds = pre-test odds x LR</a:t>
            </a:r>
          </a:p>
          <a:p>
            <a:r>
              <a:rPr lang="en-US" sz="1920" i="1" kern="1200" dirty="0">
                <a:solidFill>
                  <a:schemeClr val="tx1"/>
                </a:solidFill>
                <a:effectLst/>
                <a:latin typeface="+mn-lt"/>
                <a:ea typeface="+mn-ea"/>
                <a:cs typeface="+mn-cs"/>
              </a:rPr>
              <a:t>PLR:</a:t>
            </a:r>
            <a:r>
              <a:rPr lang="en-US" sz="1920" kern="1200" dirty="0">
                <a:solidFill>
                  <a:schemeClr val="tx1"/>
                </a:solidFill>
                <a:effectLst/>
                <a:latin typeface="+mn-lt"/>
                <a:ea typeface="+mn-ea"/>
                <a:cs typeface="+mn-cs"/>
              </a:rPr>
              <a:t> </a:t>
            </a:r>
            <a:r>
              <a:rPr lang="en-US" sz="1920" b="1" kern="1200" dirty="0">
                <a:solidFill>
                  <a:schemeClr val="tx1"/>
                </a:solidFill>
                <a:effectLst/>
                <a:latin typeface="+mn-lt"/>
                <a:ea typeface="+mn-ea"/>
                <a:cs typeface="+mn-cs"/>
              </a:rPr>
              <a:t>Sens / (1 – Spec).</a:t>
            </a:r>
            <a:r>
              <a:rPr lang="en-US" sz="1920" kern="1200" dirty="0">
                <a:solidFill>
                  <a:schemeClr val="tx1"/>
                </a:solidFill>
                <a:effectLst/>
                <a:latin typeface="+mn-lt"/>
                <a:ea typeface="+mn-ea"/>
                <a:cs typeface="+mn-cs"/>
              </a:rPr>
              <a:t> Change in the </a:t>
            </a:r>
            <a:r>
              <a:rPr lang="en-US" sz="1920" i="1" kern="1200" dirty="0">
                <a:solidFill>
                  <a:schemeClr val="tx1"/>
                </a:solidFill>
                <a:effectLst/>
                <a:latin typeface="+mn-lt"/>
                <a:ea typeface="+mn-ea"/>
                <a:cs typeface="+mn-cs"/>
              </a:rPr>
              <a:t>odds</a:t>
            </a:r>
            <a:r>
              <a:rPr lang="en-US" sz="1920" kern="1200" dirty="0">
                <a:solidFill>
                  <a:schemeClr val="tx1"/>
                </a:solidFill>
                <a:effectLst/>
                <a:latin typeface="+mn-lt"/>
                <a:ea typeface="+mn-ea"/>
                <a:cs typeface="+mn-cs"/>
              </a:rPr>
              <a:t> of disease being </a:t>
            </a:r>
            <a:r>
              <a:rPr lang="en-US" sz="1920" b="1" kern="1200" dirty="0">
                <a:solidFill>
                  <a:schemeClr val="tx1"/>
                </a:solidFill>
                <a:effectLst/>
                <a:latin typeface="+mn-lt"/>
                <a:ea typeface="+mn-ea"/>
                <a:cs typeface="+mn-cs"/>
              </a:rPr>
              <a:t>present</a:t>
            </a:r>
            <a:r>
              <a:rPr lang="en-US" sz="1920" kern="1200" dirty="0">
                <a:solidFill>
                  <a:schemeClr val="tx1"/>
                </a:solidFill>
                <a:effectLst/>
                <a:latin typeface="+mn-lt"/>
                <a:ea typeface="+mn-ea"/>
                <a:cs typeface="+mn-cs"/>
              </a:rPr>
              <a:t> with a </a:t>
            </a:r>
            <a:r>
              <a:rPr lang="en-US" sz="1920" b="1" kern="1200" dirty="0">
                <a:solidFill>
                  <a:schemeClr val="tx1"/>
                </a:solidFill>
                <a:effectLst/>
                <a:latin typeface="+mn-lt"/>
                <a:ea typeface="+mn-ea"/>
                <a:cs typeface="+mn-cs"/>
              </a:rPr>
              <a:t>positive</a:t>
            </a:r>
            <a:r>
              <a:rPr lang="en-US" sz="1920" kern="1200" dirty="0">
                <a:solidFill>
                  <a:schemeClr val="tx1"/>
                </a:solidFill>
                <a:effectLst/>
                <a:latin typeface="+mn-lt"/>
                <a:ea typeface="+mn-ea"/>
                <a:cs typeface="+mn-cs"/>
              </a:rPr>
              <a:t> test result.  “The higher the PLR number, more powerful the test is at ruling in a disease.”  1 literally means that pre and post-test probability is the same.  5 is OK (30%).  10 is great. 10 increases probability of disease being present by about 45 percent.</a:t>
            </a:r>
          </a:p>
          <a:p>
            <a:r>
              <a:rPr lang="en-US" sz="1920" i="1" kern="1200" dirty="0">
                <a:solidFill>
                  <a:schemeClr val="tx1"/>
                </a:solidFill>
                <a:effectLst/>
                <a:latin typeface="+mn-lt"/>
                <a:ea typeface="+mn-ea"/>
                <a:cs typeface="+mn-cs"/>
              </a:rPr>
              <a:t>NLR:</a:t>
            </a:r>
            <a:r>
              <a:rPr lang="en-US" sz="1920" kern="1200" dirty="0">
                <a:solidFill>
                  <a:schemeClr val="tx1"/>
                </a:solidFill>
                <a:effectLst/>
                <a:latin typeface="+mn-lt"/>
                <a:ea typeface="+mn-ea"/>
                <a:cs typeface="+mn-cs"/>
              </a:rPr>
              <a:t> </a:t>
            </a:r>
            <a:r>
              <a:rPr lang="en-US" sz="1920" b="1" kern="1200" dirty="0">
                <a:solidFill>
                  <a:schemeClr val="tx1"/>
                </a:solidFill>
                <a:effectLst/>
                <a:latin typeface="+mn-lt"/>
                <a:ea typeface="+mn-ea"/>
                <a:cs typeface="+mn-cs"/>
              </a:rPr>
              <a:t>(1 – Sens) / Spec</a:t>
            </a:r>
            <a:r>
              <a:rPr lang="en-US" sz="1920" kern="1200" dirty="0">
                <a:solidFill>
                  <a:schemeClr val="tx1"/>
                </a:solidFill>
                <a:effectLst/>
                <a:latin typeface="+mn-lt"/>
                <a:ea typeface="+mn-ea"/>
                <a:cs typeface="+mn-cs"/>
              </a:rPr>
              <a:t>. Change in the </a:t>
            </a:r>
            <a:r>
              <a:rPr lang="en-US" sz="1920" i="1" kern="1200" dirty="0">
                <a:solidFill>
                  <a:schemeClr val="tx1"/>
                </a:solidFill>
                <a:effectLst/>
                <a:latin typeface="+mn-lt"/>
                <a:ea typeface="+mn-ea"/>
                <a:cs typeface="+mn-cs"/>
              </a:rPr>
              <a:t>odds</a:t>
            </a:r>
            <a:r>
              <a:rPr lang="en-US" sz="1920" kern="1200" dirty="0">
                <a:solidFill>
                  <a:schemeClr val="tx1"/>
                </a:solidFill>
                <a:effectLst/>
                <a:latin typeface="+mn-lt"/>
                <a:ea typeface="+mn-ea"/>
                <a:cs typeface="+mn-cs"/>
              </a:rPr>
              <a:t> of disease being </a:t>
            </a:r>
            <a:r>
              <a:rPr lang="en-US" sz="1920" b="1" kern="1200" dirty="0">
                <a:solidFill>
                  <a:schemeClr val="tx1"/>
                </a:solidFill>
                <a:effectLst/>
                <a:latin typeface="+mn-lt"/>
                <a:ea typeface="+mn-ea"/>
                <a:cs typeface="+mn-cs"/>
              </a:rPr>
              <a:t>absent</a:t>
            </a:r>
            <a:r>
              <a:rPr lang="en-US" sz="1920" kern="1200" dirty="0">
                <a:solidFill>
                  <a:schemeClr val="tx1"/>
                </a:solidFill>
                <a:effectLst/>
                <a:latin typeface="+mn-lt"/>
                <a:ea typeface="+mn-ea"/>
                <a:cs typeface="+mn-cs"/>
              </a:rPr>
              <a:t> with a </a:t>
            </a:r>
            <a:r>
              <a:rPr lang="en-US" sz="1920" b="1" kern="1200" dirty="0">
                <a:solidFill>
                  <a:schemeClr val="tx1"/>
                </a:solidFill>
                <a:effectLst/>
                <a:latin typeface="+mn-lt"/>
                <a:ea typeface="+mn-ea"/>
                <a:cs typeface="+mn-cs"/>
              </a:rPr>
              <a:t>negative</a:t>
            </a:r>
            <a:r>
              <a:rPr lang="en-US" sz="1920" kern="1200" dirty="0">
                <a:solidFill>
                  <a:schemeClr val="tx1"/>
                </a:solidFill>
                <a:effectLst/>
                <a:latin typeface="+mn-lt"/>
                <a:ea typeface="+mn-ea"/>
                <a:cs typeface="+mn-cs"/>
              </a:rPr>
              <a:t> test result.  “The smaller the NLR number, more powerful the test is at ruling out a disease.” 1 is the same.  0.5 is OK (30%).  0.1 is great. 0.1 decreases probability of disease being present by about 45 percent.</a:t>
            </a:r>
          </a:p>
          <a:p>
            <a:endParaRPr lang="en-US" sz="1920" kern="1200" dirty="0">
              <a:solidFill>
                <a:schemeClr val="tx1"/>
              </a:solidFill>
              <a:effectLst/>
              <a:latin typeface="+mn-lt"/>
              <a:ea typeface="+mn-ea"/>
              <a:cs typeface="+mn-cs"/>
            </a:endParaRP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Odds; </a:t>
            </a:r>
          </a:p>
          <a:p>
            <a:endParaRPr lang="en-US" sz="1920" kern="1200" dirty="0">
              <a:solidFill>
                <a:schemeClr val="tx1"/>
              </a:solidFill>
              <a:effectLst/>
              <a:latin typeface="+mn-lt"/>
              <a:ea typeface="+mn-ea"/>
              <a:cs typeface="+mn-cs"/>
            </a:endParaRPr>
          </a:p>
          <a:p>
            <a:endParaRPr lang="en-US" sz="192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0BDDD1B-7981-514B-B211-D97C9422D57B}" type="slidenum">
              <a:rPr lang="en-US" smtClean="0"/>
              <a:pPr/>
              <a:t>82</a:t>
            </a:fld>
            <a:endParaRPr lang="en-US"/>
          </a:p>
        </p:txBody>
      </p:sp>
    </p:spTree>
    <p:extLst>
      <p:ext uri="{BB962C8B-B14F-4D97-AF65-F5344CB8AC3E}">
        <p14:creationId xmlns:p14="http://schemas.microsoft.com/office/powerpoint/2010/main" val="348808411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920" i="1" kern="1200" dirty="0">
              <a:solidFill>
                <a:schemeClr val="tx1"/>
              </a:solidFill>
              <a:effectLst/>
              <a:latin typeface="+mn-lt"/>
              <a:ea typeface="+mn-ea"/>
              <a:cs typeface="+mn-cs"/>
            </a:endParaRPr>
          </a:p>
          <a:p>
            <a:endParaRPr lang="en-US" sz="1920" i="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0BDDD1B-7981-514B-B211-D97C9422D57B}" type="slidenum">
              <a:rPr lang="en-US" smtClean="0"/>
              <a:pPr/>
              <a:t>83</a:t>
            </a:fld>
            <a:endParaRPr lang="en-US"/>
          </a:p>
        </p:txBody>
      </p:sp>
    </p:spTree>
    <p:extLst>
      <p:ext uri="{BB962C8B-B14F-4D97-AF65-F5344CB8AC3E}">
        <p14:creationId xmlns:p14="http://schemas.microsoft.com/office/powerpoint/2010/main" val="37134546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920" i="1" kern="1200" dirty="0">
              <a:solidFill>
                <a:schemeClr val="tx1"/>
              </a:solidFill>
              <a:effectLst/>
              <a:latin typeface="+mn-lt"/>
              <a:ea typeface="+mn-ea"/>
              <a:cs typeface="+mn-cs"/>
            </a:endParaRPr>
          </a:p>
          <a:p>
            <a:endParaRPr lang="en-US" sz="1920" i="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0BDDD1B-7981-514B-B211-D97C9422D57B}" type="slidenum">
              <a:rPr lang="en-US" smtClean="0"/>
              <a:pPr/>
              <a:t>84</a:t>
            </a:fld>
            <a:endParaRPr lang="en-US"/>
          </a:p>
        </p:txBody>
      </p:sp>
    </p:spTree>
    <p:extLst>
      <p:ext uri="{BB962C8B-B14F-4D97-AF65-F5344CB8AC3E}">
        <p14:creationId xmlns:p14="http://schemas.microsoft.com/office/powerpoint/2010/main" val="409700035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Fagan Nomogram = in PROBABILITY. The Math works out in ODDS (different denominator)  - can use either way. We’ll do 1 example with each</a:t>
            </a:r>
          </a:p>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85</a:t>
            </a:fld>
            <a:endParaRPr lang="en-US"/>
          </a:p>
        </p:txBody>
      </p:sp>
    </p:spTree>
    <p:extLst>
      <p:ext uri="{BB962C8B-B14F-4D97-AF65-F5344CB8AC3E}">
        <p14:creationId xmlns:p14="http://schemas.microsoft.com/office/powerpoint/2010/main" val="366995277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92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0BDDD1B-7981-514B-B211-D97C9422D57B}" type="slidenum">
              <a:rPr lang="en-US" smtClean="0"/>
              <a:pPr/>
              <a:t>86</a:t>
            </a:fld>
            <a:endParaRPr lang="en-US"/>
          </a:p>
        </p:txBody>
      </p:sp>
    </p:spTree>
    <p:extLst>
      <p:ext uri="{BB962C8B-B14F-4D97-AF65-F5344CB8AC3E}">
        <p14:creationId xmlns:p14="http://schemas.microsoft.com/office/powerpoint/2010/main" val="256537367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Fagan Nomogram = in PROBABILITY. The Math works out in ODDS (different denominator)  - can use either way. We’ll do 1 example with each</a:t>
            </a:r>
          </a:p>
          <a:p>
            <a:endParaRPr lang="en-US" dirty="0"/>
          </a:p>
          <a:p>
            <a:r>
              <a:rPr lang="en-US" dirty="0"/>
              <a:t>Source: Rational clinical exam (JAMA Evidence) Acute Coronary Syndrome</a:t>
            </a:r>
          </a:p>
          <a:p>
            <a:r>
              <a:rPr lang="en-US" dirty="0">
                <a:hlinkClick r:id="rId3"/>
              </a:rPr>
              <a:t>https://jamaevidence-mhmedical-com.ezproxy.lib.utah.edu/content.aspx?bookid=845&amp;sectionid=129973061</a:t>
            </a:r>
            <a:endParaRPr lang="en-US" dirty="0"/>
          </a:p>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87</a:t>
            </a:fld>
            <a:endParaRPr lang="en-US"/>
          </a:p>
        </p:txBody>
      </p:sp>
    </p:spTree>
    <p:extLst>
      <p:ext uri="{BB962C8B-B14F-4D97-AF65-F5344CB8AC3E}">
        <p14:creationId xmlns:p14="http://schemas.microsoft.com/office/powerpoint/2010/main" val="97273532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Fagan Nomogram = in PROBABILITY. The Math works out in ODDS (different denominator)  - can use either way. We’ll do 1 example with each</a:t>
            </a:r>
          </a:p>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88</a:t>
            </a:fld>
            <a:endParaRPr lang="en-US"/>
          </a:p>
        </p:txBody>
      </p:sp>
    </p:spTree>
    <p:extLst>
      <p:ext uri="{BB962C8B-B14F-4D97-AF65-F5344CB8AC3E}">
        <p14:creationId xmlns:p14="http://schemas.microsoft.com/office/powerpoint/2010/main" val="171421633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Fagan Nomogram = in PROBABILITY. The Math works out in ODDS (different denominator)  - can use either way. We’ll do 1 example with each</a:t>
            </a:r>
          </a:p>
          <a:p>
            <a:endParaRPr lang="en-US" dirty="0"/>
          </a:p>
          <a:p>
            <a:endParaRPr lang="en-US" dirty="0"/>
          </a:p>
          <a:p>
            <a:r>
              <a:rPr lang="en-US" dirty="0"/>
              <a:t>New formulation: LR 10+ = rules in, LR &lt;0.1 rules out for folks that want to stay </a:t>
            </a:r>
            <a:r>
              <a:rPr lang="en-US"/>
              <a:t>qualitiative</a:t>
            </a:r>
          </a:p>
        </p:txBody>
      </p:sp>
      <p:sp>
        <p:nvSpPr>
          <p:cNvPr id="4" name="Slide Number Placeholder 3"/>
          <p:cNvSpPr>
            <a:spLocks noGrp="1"/>
          </p:cNvSpPr>
          <p:nvPr>
            <p:ph type="sldNum" sz="quarter" idx="5"/>
          </p:nvPr>
        </p:nvSpPr>
        <p:spPr/>
        <p:txBody>
          <a:bodyPr/>
          <a:lstStyle/>
          <a:p>
            <a:fld id="{60BDDD1B-7981-514B-B211-D97C9422D57B}" type="slidenum">
              <a:rPr lang="en-US" smtClean="0"/>
              <a:pPr/>
              <a:t>89</a:t>
            </a:fld>
            <a:endParaRPr lang="en-US"/>
          </a:p>
        </p:txBody>
      </p:sp>
    </p:spTree>
    <p:extLst>
      <p:ext uri="{BB962C8B-B14F-4D97-AF65-F5344CB8AC3E}">
        <p14:creationId xmlns:p14="http://schemas.microsoft.com/office/powerpoint/2010/main" val="1234765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kern="1200" dirty="0">
                <a:solidFill>
                  <a:schemeClr val="tx1"/>
                </a:solidFill>
                <a:effectLst/>
                <a:latin typeface="+mn-lt"/>
                <a:ea typeface="+mn-ea"/>
                <a:cs typeface="+mn-cs"/>
              </a:rPr>
              <a:t>What we actually do is use heuristics, matching problem representations (abstractions of the pertinent information about a presentation – patient, timeframe, and clinical syndrome) to illness scripts (our ideas of the prototypal presentation of different illnesses). </a:t>
            </a: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No math or statistics here – just pattern recognition and matching.  (This is called Recognition Primed Decision-Making)</a:t>
            </a: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In our example: problem representation = middle aged obese woman with RUQ and fever</a:t>
            </a: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Cholecystitis script: acute RUQ pain with fever that occurs in obese middle aged women. Associated with leukocytosis and cholestatic liver chemistry elevation. +Murphy’s sign, GB wall thickening on US</a:t>
            </a: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----Semi-related-----</a:t>
            </a:r>
          </a:p>
          <a:p>
            <a:r>
              <a:rPr lang="en-US" sz="1920" kern="1200" dirty="0">
                <a:solidFill>
                  <a:schemeClr val="tx1"/>
                </a:solidFill>
                <a:effectLst/>
                <a:latin typeface="+mn-lt"/>
                <a:ea typeface="+mn-ea"/>
                <a:cs typeface="+mn-cs"/>
              </a:rPr>
              <a:t>Diagnostic Schema – cognitive tool to help match problem representations to illness scripts by identifying key features that help discriminate possibilities. E&gt;g. pre-renal, intrinsic, post-renal AKI</a:t>
            </a:r>
          </a:p>
        </p:txBody>
      </p:sp>
      <p:sp>
        <p:nvSpPr>
          <p:cNvPr id="4" name="Slide Number Placeholder 3"/>
          <p:cNvSpPr>
            <a:spLocks noGrp="1"/>
          </p:cNvSpPr>
          <p:nvPr>
            <p:ph type="sldNum" sz="quarter" idx="5"/>
          </p:nvPr>
        </p:nvSpPr>
        <p:spPr/>
        <p:txBody>
          <a:bodyPr/>
          <a:lstStyle/>
          <a:p>
            <a:fld id="{60BDDD1B-7981-514B-B211-D97C9422D57B}" type="slidenum">
              <a:rPr lang="en-US" smtClean="0"/>
              <a:pPr/>
              <a:t>9</a:t>
            </a:fld>
            <a:endParaRPr lang="en-US" dirty="0"/>
          </a:p>
        </p:txBody>
      </p:sp>
    </p:spTree>
    <p:extLst>
      <p:ext uri="{BB962C8B-B14F-4D97-AF65-F5344CB8AC3E}">
        <p14:creationId xmlns:p14="http://schemas.microsoft.com/office/powerpoint/2010/main" val="84970084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From BMJ Evidence Based Medicine Journal of diagnosis of HIV using clinical features and </a:t>
            </a:r>
            <a:r>
              <a:rPr lang="en-US" dirty="0" err="1"/>
              <a:t>bayes</a:t>
            </a:r>
            <a:r>
              <a:rPr lang="en-US" dirty="0"/>
              <a:t> reasoning.  (in a HIV </a:t>
            </a:r>
            <a:r>
              <a:rPr lang="en-US" dirty="0" err="1"/>
              <a:t>enedemic</a:t>
            </a:r>
            <a:r>
              <a:rPr lang="en-US" dirty="0"/>
              <a:t> setting)</a:t>
            </a:r>
          </a:p>
          <a:p>
            <a:endParaRPr lang="en-US" dirty="0"/>
          </a:p>
          <a:p>
            <a:r>
              <a:rPr lang="en-US" dirty="0"/>
              <a:t>Shows that you can use Bayes theorem qualitatively (</a:t>
            </a:r>
            <a:r>
              <a:rPr lang="en-US" dirty="0" err="1"/>
              <a:t>ie</a:t>
            </a:r>
            <a:r>
              <a:rPr lang="en-US" dirty="0"/>
              <a:t>. Ignore the precise numbers) and it still improves clinical reasoning. </a:t>
            </a:r>
          </a:p>
        </p:txBody>
      </p:sp>
      <p:sp>
        <p:nvSpPr>
          <p:cNvPr id="4" name="Slide Number Placeholder 3"/>
          <p:cNvSpPr>
            <a:spLocks noGrp="1"/>
          </p:cNvSpPr>
          <p:nvPr>
            <p:ph type="sldNum" sz="quarter" idx="5"/>
          </p:nvPr>
        </p:nvSpPr>
        <p:spPr/>
        <p:txBody>
          <a:bodyPr/>
          <a:lstStyle/>
          <a:p>
            <a:fld id="{60BDDD1B-7981-514B-B211-D97C9422D57B}" type="slidenum">
              <a:rPr lang="en-US" smtClean="0"/>
              <a:pPr/>
              <a:t>90</a:t>
            </a:fld>
            <a:endParaRPr lang="en-US"/>
          </a:p>
        </p:txBody>
      </p:sp>
    </p:spTree>
    <p:extLst>
      <p:ext uri="{BB962C8B-B14F-4D97-AF65-F5344CB8AC3E}">
        <p14:creationId xmlns:p14="http://schemas.microsoft.com/office/powerpoint/2010/main" val="284864879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0BDDD1B-7981-514B-B211-D97C9422D57B}" type="slidenum">
              <a:rPr lang="en-US" smtClean="0"/>
              <a:pPr/>
              <a:t>91</a:t>
            </a:fld>
            <a:endParaRPr lang="en-US"/>
          </a:p>
        </p:txBody>
      </p:sp>
    </p:spTree>
    <p:extLst>
      <p:ext uri="{BB962C8B-B14F-4D97-AF65-F5344CB8AC3E}">
        <p14:creationId xmlns:p14="http://schemas.microsoft.com/office/powerpoint/2010/main" val="377961317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i="1" kern="1200" dirty="0">
                <a:solidFill>
                  <a:schemeClr val="tx1"/>
                </a:solidFill>
                <a:effectLst/>
                <a:latin typeface="+mn-lt"/>
                <a:ea typeface="+mn-ea"/>
                <a:cs typeface="+mn-cs"/>
              </a:rPr>
              <a:t>Pre-test probability:</a:t>
            </a:r>
            <a:r>
              <a:rPr lang="en-US" sz="1920" kern="1200" dirty="0">
                <a:solidFill>
                  <a:schemeClr val="tx1"/>
                </a:solidFill>
                <a:effectLst/>
                <a:latin typeface="+mn-lt"/>
                <a:ea typeface="+mn-ea"/>
                <a:cs typeface="+mn-cs"/>
              </a:rPr>
              <a:t> How do you determine your </a:t>
            </a:r>
            <a:r>
              <a:rPr lang="en-US" sz="1920" kern="1200" dirty="0" err="1">
                <a:solidFill>
                  <a:schemeClr val="tx1"/>
                </a:solidFill>
                <a:effectLst/>
                <a:latin typeface="+mn-lt"/>
                <a:ea typeface="+mn-ea"/>
                <a:cs typeface="+mn-cs"/>
              </a:rPr>
              <a:t>PreTP</a:t>
            </a:r>
            <a:r>
              <a:rPr lang="en-US" sz="1920" kern="1200" dirty="0">
                <a:solidFill>
                  <a:schemeClr val="tx1"/>
                </a:solidFill>
                <a:effectLst/>
                <a:latin typeface="+mn-lt"/>
                <a:ea typeface="+mn-ea"/>
                <a:cs typeface="+mn-cs"/>
              </a:rPr>
              <a:t>? You can use your gut (most do) but if your patient fits into a cohort of a trial you look up, THAT IS YOUR </a:t>
            </a:r>
            <a:r>
              <a:rPr lang="en-US" sz="1920" kern="1200" dirty="0" err="1">
                <a:solidFill>
                  <a:schemeClr val="tx1"/>
                </a:solidFill>
                <a:effectLst/>
                <a:latin typeface="+mn-lt"/>
                <a:ea typeface="+mn-ea"/>
                <a:cs typeface="+mn-cs"/>
              </a:rPr>
              <a:t>PreTP</a:t>
            </a:r>
            <a:r>
              <a:rPr lang="en-US" sz="1920" kern="1200" dirty="0">
                <a:solidFill>
                  <a:schemeClr val="tx1"/>
                </a:solidFill>
                <a:effectLst/>
                <a:latin typeface="+mn-lt"/>
                <a:ea typeface="+mn-ea"/>
                <a:cs typeface="+mn-cs"/>
              </a:rPr>
              <a:t>.</a:t>
            </a:r>
          </a:p>
          <a:p>
            <a:endParaRPr lang="en-US" sz="1920" kern="1200" dirty="0">
              <a:solidFill>
                <a:schemeClr val="tx1"/>
              </a:solidFill>
              <a:effectLst/>
              <a:latin typeface="+mn-lt"/>
              <a:ea typeface="+mn-ea"/>
              <a:cs typeface="+mn-cs"/>
            </a:endParaRP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MD Calc includes risk stratification %s in each category and is $$$ for coming up with pretest probabilities, especially as an early learner</a:t>
            </a:r>
          </a:p>
          <a:p>
            <a:endParaRPr lang="en-US" sz="1920" kern="1200" dirty="0">
              <a:solidFill>
                <a:schemeClr val="tx1"/>
              </a:solidFill>
              <a:effectLst/>
              <a:latin typeface="+mn-lt"/>
              <a:ea typeface="+mn-ea"/>
              <a:cs typeface="+mn-cs"/>
            </a:endParaRP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Note: Odds of 1 = Probability of 50%</a:t>
            </a:r>
          </a:p>
        </p:txBody>
      </p:sp>
      <p:sp>
        <p:nvSpPr>
          <p:cNvPr id="4" name="Slide Number Placeholder 3"/>
          <p:cNvSpPr>
            <a:spLocks noGrp="1"/>
          </p:cNvSpPr>
          <p:nvPr>
            <p:ph type="sldNum" sz="quarter" idx="10"/>
          </p:nvPr>
        </p:nvSpPr>
        <p:spPr/>
        <p:txBody>
          <a:bodyPr/>
          <a:lstStyle/>
          <a:p>
            <a:fld id="{60BDDD1B-7981-514B-B211-D97C9422D57B}" type="slidenum">
              <a:rPr lang="en-US" smtClean="0"/>
              <a:pPr/>
              <a:t>92</a:t>
            </a:fld>
            <a:endParaRPr lang="en-US"/>
          </a:p>
        </p:txBody>
      </p:sp>
    </p:spTree>
    <p:extLst>
      <p:ext uri="{BB962C8B-B14F-4D97-AF65-F5344CB8AC3E}">
        <p14:creationId xmlns:p14="http://schemas.microsoft.com/office/powerpoint/2010/main" val="202028078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0BDDD1B-7981-514B-B211-D97C9422D57B}" type="slidenum">
              <a:rPr lang="en-US" smtClean="0"/>
              <a:pPr/>
              <a:t>93</a:t>
            </a:fld>
            <a:endParaRPr lang="en-US"/>
          </a:p>
        </p:txBody>
      </p:sp>
    </p:spTree>
    <p:extLst>
      <p:ext uri="{BB962C8B-B14F-4D97-AF65-F5344CB8AC3E}">
        <p14:creationId xmlns:p14="http://schemas.microsoft.com/office/powerpoint/2010/main" val="363266643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i="0" kern="1200" dirty="0">
                <a:solidFill>
                  <a:schemeClr val="tx1"/>
                </a:solidFill>
                <a:effectLst/>
                <a:latin typeface="+mn-lt"/>
                <a:ea typeface="+mn-ea"/>
                <a:cs typeface="+mn-cs"/>
              </a:rPr>
              <a:t>The book is available through the library (can access remotely using </a:t>
            </a:r>
            <a:r>
              <a:rPr lang="en-US" sz="1920" i="0" kern="1200" dirty="0" err="1">
                <a:solidFill>
                  <a:schemeClr val="tx1"/>
                </a:solidFill>
                <a:effectLst/>
                <a:latin typeface="+mn-lt"/>
                <a:ea typeface="+mn-ea"/>
                <a:cs typeface="+mn-cs"/>
              </a:rPr>
              <a:t>ezproxy</a:t>
            </a:r>
            <a:r>
              <a:rPr lang="en-US" sz="1920" i="0" kern="1200" dirty="0">
                <a:solidFill>
                  <a:schemeClr val="tx1"/>
                </a:solidFill>
                <a:effectLst/>
                <a:latin typeface="+mn-lt"/>
                <a:ea typeface="+mn-ea"/>
                <a:cs typeface="+mn-cs"/>
              </a:rPr>
              <a:t> as explained in the Supporting materials </a:t>
            </a:r>
          </a:p>
          <a:p>
            <a:endParaRPr lang="en-US" sz="192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0BDDD1B-7981-514B-B211-D97C9422D57B}" type="slidenum">
              <a:rPr lang="en-US" smtClean="0"/>
              <a:pPr/>
              <a:t>94</a:t>
            </a:fld>
            <a:endParaRPr lang="en-US"/>
          </a:p>
        </p:txBody>
      </p:sp>
    </p:spTree>
    <p:extLst>
      <p:ext uri="{BB962C8B-B14F-4D97-AF65-F5344CB8AC3E}">
        <p14:creationId xmlns:p14="http://schemas.microsoft.com/office/powerpoint/2010/main" val="195888711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92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0BDDD1B-7981-514B-B211-D97C9422D57B}" type="slidenum">
              <a:rPr lang="en-US" smtClean="0"/>
              <a:pPr/>
              <a:t>95</a:t>
            </a:fld>
            <a:endParaRPr lang="en-US"/>
          </a:p>
        </p:txBody>
      </p:sp>
    </p:spTree>
    <p:extLst>
      <p:ext uri="{BB962C8B-B14F-4D97-AF65-F5344CB8AC3E}">
        <p14:creationId xmlns:p14="http://schemas.microsoft.com/office/powerpoint/2010/main" val="128850351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920" kern="1200">
              <a:solidFill>
                <a:schemeClr val="tx1"/>
              </a:solidFill>
              <a:effectLst/>
              <a:latin typeface="+mn-lt"/>
              <a:ea typeface="+mn-ea"/>
              <a:cs typeface="+mn-cs"/>
            </a:endParaRPr>
          </a:p>
          <a:p>
            <a:endParaRPr lang="en-US" sz="1920" kern="1200">
              <a:solidFill>
                <a:schemeClr val="tx1"/>
              </a:solidFill>
              <a:effectLst/>
              <a:latin typeface="+mn-lt"/>
              <a:ea typeface="+mn-ea"/>
              <a:cs typeface="+mn-cs"/>
            </a:endParaRPr>
          </a:p>
          <a:p>
            <a:endParaRPr lang="en-US" sz="192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0BDDD1B-7981-514B-B211-D97C9422D57B}" type="slidenum">
              <a:rPr lang="en-US" smtClean="0"/>
              <a:pPr/>
              <a:t>96</a:t>
            </a:fld>
            <a:endParaRPr lang="en-US"/>
          </a:p>
        </p:txBody>
      </p:sp>
    </p:spTree>
    <p:extLst>
      <p:ext uri="{BB962C8B-B14F-4D97-AF65-F5344CB8AC3E}">
        <p14:creationId xmlns:p14="http://schemas.microsoft.com/office/powerpoint/2010/main" val="254765877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920" kern="1200">
              <a:solidFill>
                <a:schemeClr val="tx1"/>
              </a:solidFill>
              <a:effectLst/>
              <a:latin typeface="+mn-lt"/>
              <a:ea typeface="+mn-ea"/>
              <a:cs typeface="+mn-cs"/>
            </a:endParaRPr>
          </a:p>
          <a:p>
            <a:endParaRPr lang="en-US" sz="1920" kern="1200">
              <a:solidFill>
                <a:schemeClr val="tx1"/>
              </a:solidFill>
              <a:effectLst/>
              <a:latin typeface="+mn-lt"/>
              <a:ea typeface="+mn-ea"/>
              <a:cs typeface="+mn-cs"/>
            </a:endParaRPr>
          </a:p>
          <a:p>
            <a:endParaRPr lang="en-US" sz="192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0BDDD1B-7981-514B-B211-D97C9422D57B}" type="slidenum">
              <a:rPr lang="en-US" smtClean="0"/>
              <a:pPr/>
              <a:t>97</a:t>
            </a:fld>
            <a:endParaRPr lang="en-US"/>
          </a:p>
        </p:txBody>
      </p:sp>
    </p:spTree>
    <p:extLst>
      <p:ext uri="{BB962C8B-B14F-4D97-AF65-F5344CB8AC3E}">
        <p14:creationId xmlns:p14="http://schemas.microsoft.com/office/powerpoint/2010/main" val="38754060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920" kern="1200">
              <a:solidFill>
                <a:schemeClr val="tx1"/>
              </a:solidFill>
              <a:effectLst/>
              <a:latin typeface="+mn-lt"/>
              <a:ea typeface="+mn-ea"/>
              <a:cs typeface="+mn-cs"/>
            </a:endParaRPr>
          </a:p>
          <a:p>
            <a:endParaRPr lang="en-US" sz="1920" kern="1200">
              <a:solidFill>
                <a:schemeClr val="tx1"/>
              </a:solidFill>
              <a:effectLst/>
              <a:latin typeface="+mn-lt"/>
              <a:ea typeface="+mn-ea"/>
              <a:cs typeface="+mn-cs"/>
            </a:endParaRPr>
          </a:p>
          <a:p>
            <a:r>
              <a:rPr lang="en-US" sz="1920" kern="1200">
                <a:solidFill>
                  <a:schemeClr val="tx1"/>
                </a:solidFill>
                <a:effectLst/>
                <a:latin typeface="+mn-lt"/>
                <a:ea typeface="+mn-ea"/>
                <a:cs typeface="+mn-cs"/>
              </a:rPr>
              <a:t>Skipped iron use, because we don’t know (I didn’t specify one way or the other) </a:t>
            </a:r>
          </a:p>
        </p:txBody>
      </p:sp>
      <p:sp>
        <p:nvSpPr>
          <p:cNvPr id="4" name="Slide Number Placeholder 3"/>
          <p:cNvSpPr>
            <a:spLocks noGrp="1"/>
          </p:cNvSpPr>
          <p:nvPr>
            <p:ph type="sldNum" sz="quarter" idx="10"/>
          </p:nvPr>
        </p:nvSpPr>
        <p:spPr/>
        <p:txBody>
          <a:bodyPr/>
          <a:lstStyle/>
          <a:p>
            <a:fld id="{60BDDD1B-7981-514B-B211-D97C9422D57B}" type="slidenum">
              <a:rPr lang="en-US" smtClean="0"/>
              <a:pPr/>
              <a:t>98</a:t>
            </a:fld>
            <a:endParaRPr lang="en-US"/>
          </a:p>
        </p:txBody>
      </p:sp>
    </p:spTree>
    <p:extLst>
      <p:ext uri="{BB962C8B-B14F-4D97-AF65-F5344CB8AC3E}">
        <p14:creationId xmlns:p14="http://schemas.microsoft.com/office/powerpoint/2010/main" val="32386099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kern="1200" dirty="0">
                <a:solidFill>
                  <a:schemeClr val="tx1"/>
                </a:solidFill>
                <a:effectLst/>
                <a:latin typeface="+mn-lt"/>
                <a:ea typeface="+mn-ea"/>
                <a:cs typeface="+mn-cs"/>
              </a:rPr>
              <a:t>Skipped melena hx (because we don’t know)</a:t>
            </a: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CLOTS = STRONG NEGATIVE LIKELIHOOD RATIO!</a:t>
            </a: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(Mechanistically we can rationalize this as stomach acid inhibiting clot formation…)</a:t>
            </a:r>
          </a:p>
        </p:txBody>
      </p:sp>
      <p:sp>
        <p:nvSpPr>
          <p:cNvPr id="4" name="Slide Number Placeholder 3"/>
          <p:cNvSpPr>
            <a:spLocks noGrp="1"/>
          </p:cNvSpPr>
          <p:nvPr>
            <p:ph type="sldNum" sz="quarter" idx="10"/>
          </p:nvPr>
        </p:nvSpPr>
        <p:spPr/>
        <p:txBody>
          <a:bodyPr/>
          <a:lstStyle/>
          <a:p>
            <a:fld id="{60BDDD1B-7981-514B-B211-D97C9422D57B}" type="slidenum">
              <a:rPr lang="en-US" smtClean="0"/>
              <a:pPr/>
              <a:t>99</a:t>
            </a:fld>
            <a:endParaRPr lang="en-US"/>
          </a:p>
        </p:txBody>
      </p:sp>
    </p:spTree>
    <p:extLst>
      <p:ext uri="{BB962C8B-B14F-4D97-AF65-F5344CB8AC3E}">
        <p14:creationId xmlns:p14="http://schemas.microsoft.com/office/powerpoint/2010/main" val="13456939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3597358"/>
            <a:ext cx="12435840" cy="1764030"/>
          </a:xfrm>
          <a:prstGeom prst="rect">
            <a:avLst/>
          </a:prstGeom>
        </p:spPr>
        <p:txBody>
          <a:bodyPr>
            <a:normAutofit/>
          </a:bodyPr>
          <a:lstStyle>
            <a:lvl1pPr algn="ctr">
              <a:defRPr sz="5600" baseline="0">
                <a:solidFill>
                  <a:schemeClr val="tx1">
                    <a:lumMod val="65000"/>
                    <a:lumOff val="35000"/>
                  </a:schemeClr>
                </a:solidFill>
                <a:latin typeface="Century Gothic Bold" charset="0"/>
              </a:defRPr>
            </a:lvl1pPr>
          </a:lstStyle>
          <a:p>
            <a:r>
              <a:rPr lang="en-US" dirty="0"/>
              <a:t>Click to edit Master title style</a:t>
            </a:r>
          </a:p>
        </p:txBody>
      </p:sp>
      <p:sp>
        <p:nvSpPr>
          <p:cNvPr id="3" name="Subtitle 2"/>
          <p:cNvSpPr>
            <a:spLocks noGrp="1"/>
          </p:cNvSpPr>
          <p:nvPr>
            <p:ph type="subTitle" idx="1" hasCustomPrompt="1"/>
          </p:nvPr>
        </p:nvSpPr>
        <p:spPr>
          <a:xfrm>
            <a:off x="2194560" y="4925167"/>
            <a:ext cx="10241280" cy="247410"/>
          </a:xfrm>
          <a:prstGeom prst="rect">
            <a:avLst/>
          </a:prstGeom>
        </p:spPr>
        <p:txBody>
          <a:bodyPr>
            <a:normAutofit/>
          </a:bodyPr>
          <a:lstStyle>
            <a:lvl1pPr marL="0" indent="0" algn="ctr">
              <a:buNone/>
              <a:defRPr sz="1600" cap="all" baseline="0">
                <a:solidFill>
                  <a:srgbClr val="B01C32"/>
                </a:solidFill>
                <a:latin typeface="Century Gothic Bold Italic" charset="0"/>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dirty="0"/>
              <a:t>Click to edit PRESENTER NAME</a:t>
            </a:r>
          </a:p>
        </p:txBody>
      </p:sp>
      <p:cxnSp>
        <p:nvCxnSpPr>
          <p:cNvPr id="4" name="Straight Connector 3"/>
          <p:cNvCxnSpPr/>
          <p:nvPr userDrawn="1"/>
        </p:nvCxnSpPr>
        <p:spPr>
          <a:xfrm flipV="1">
            <a:off x="2339181" y="3489325"/>
            <a:ext cx="9952038" cy="6350"/>
          </a:xfrm>
          <a:prstGeom prst="line">
            <a:avLst/>
          </a:prstGeom>
          <a:ln w="3175" cmpd="sng">
            <a:solidFill>
              <a:srgbClr val="B01C32"/>
            </a:solidFill>
          </a:ln>
          <a:effectLst/>
        </p:spPr>
        <p:style>
          <a:lnRef idx="2">
            <a:schemeClr val="accent1"/>
          </a:lnRef>
          <a:fillRef idx="0">
            <a:schemeClr val="accent1"/>
          </a:fillRef>
          <a:effectRef idx="1">
            <a:schemeClr val="accent1"/>
          </a:effectRef>
          <a:fontRef idx="minor">
            <a:schemeClr val="tx1"/>
          </a:fontRef>
        </p:style>
      </p:cxnSp>
      <p:pic>
        <p:nvPicPr>
          <p:cNvPr id="5" name="Picture 16" descr="U Health_horizontal_cmyk.eps"/>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6081713" y="2499120"/>
            <a:ext cx="24669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userDrawn="1"/>
        </p:nvSpPr>
        <p:spPr>
          <a:xfrm>
            <a:off x="10461356" y="7857642"/>
            <a:ext cx="4169044" cy="276999"/>
          </a:xfrm>
          <a:prstGeom prst="rect">
            <a:avLst/>
          </a:prstGeom>
          <a:noFill/>
        </p:spPr>
        <p:txBody>
          <a:bodyPr wrap="square">
            <a:spAutoFit/>
          </a:bodyPr>
          <a:lstStyle/>
          <a:p>
            <a:pPr eaLnBrk="1" hangingPunct="1">
              <a:defRPr/>
            </a:pPr>
            <a:r>
              <a:rPr lang="de-DE" sz="1200" b="1" spc="300" baseline="0" dirty="0">
                <a:solidFill>
                  <a:srgbClr val="A21727"/>
                </a:solidFill>
                <a:latin typeface="Century Gothic" charset="0"/>
                <a:ea typeface="Century Gothic" charset="0"/>
                <a:cs typeface="Century Gothic" charset="0"/>
              </a:rPr>
              <a:t>©</a:t>
            </a:r>
            <a:r>
              <a:rPr lang="en-US" sz="1200" b="1" spc="300" baseline="0" dirty="0">
                <a:solidFill>
                  <a:srgbClr val="A21727"/>
                </a:solidFill>
                <a:latin typeface="Century Gothic" charset="0"/>
                <a:ea typeface="Century Gothic" charset="0"/>
                <a:cs typeface="Century Gothic" charset="0"/>
              </a:rPr>
              <a:t>UNIVERSITY OF UTAH HEALTH, 2019</a:t>
            </a:r>
            <a:endParaRPr lang="en-US" sz="1200" b="1" spc="300" dirty="0">
              <a:solidFill>
                <a:srgbClr val="A21727"/>
              </a:solidFill>
              <a:latin typeface="Century Gothic" charset="0"/>
              <a:ea typeface="Century Gothic" charset="0"/>
              <a:cs typeface="Century Gothic" charset="0"/>
            </a:endParaRPr>
          </a:p>
        </p:txBody>
      </p:sp>
    </p:spTree>
    <p:extLst>
      <p:ext uri="{BB962C8B-B14F-4D97-AF65-F5344CB8AC3E}">
        <p14:creationId xmlns:p14="http://schemas.microsoft.com/office/powerpoint/2010/main" val="329901808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Slide">
    <p:bg>
      <p:bgPr>
        <a:gradFill>
          <a:gsLst>
            <a:gs pos="60000">
              <a:schemeClr val="tx1">
                <a:lumMod val="80000"/>
                <a:lumOff val="20000"/>
              </a:schemeClr>
            </a:gs>
            <a:gs pos="100000">
              <a:srgbClr val="1E1E1E"/>
            </a:gs>
          </a:gsLst>
          <a:path path="circle">
            <a:fillToRect l="50000" t="50000" r="50000" b="50000"/>
          </a:path>
        </a:gradFill>
        <a:effectLst/>
      </p:bgPr>
    </p:bg>
    <p:spTree>
      <p:nvGrpSpPr>
        <p:cNvPr id="1" name=""/>
        <p:cNvGrpSpPr/>
        <p:nvPr/>
      </p:nvGrpSpPr>
      <p:grpSpPr>
        <a:xfrm>
          <a:off x="0" y="0"/>
          <a:ext cx="0" cy="0"/>
          <a:chOff x="0" y="0"/>
          <a:chExt cx="0" cy="0"/>
        </a:xfrm>
      </p:grpSpPr>
      <p:pic>
        <p:nvPicPr>
          <p:cNvPr id="18" name="Picture 3" descr="U Health_horizontal_white.eps"/>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bwMode="auto">
          <a:xfrm>
            <a:off x="800100" y="7669428"/>
            <a:ext cx="1558925" cy="409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8"/>
          <p:cNvSpPr>
            <a:spLocks noGrp="1"/>
          </p:cNvSpPr>
          <p:nvPr>
            <p:ph type="body" sz="quarter" idx="10" hasCustomPrompt="1"/>
          </p:nvPr>
        </p:nvSpPr>
        <p:spPr>
          <a:xfrm>
            <a:off x="902063" y="3465512"/>
            <a:ext cx="12839700" cy="1371600"/>
          </a:xfrm>
          <a:prstGeom prst="rect">
            <a:avLst/>
          </a:prstGeom>
        </p:spPr>
        <p:txBody>
          <a:bodyPr/>
          <a:lstStyle>
            <a:lvl1pPr marL="0" indent="0">
              <a:buNone/>
              <a:defRPr>
                <a:solidFill>
                  <a:schemeClr val="bg1"/>
                </a:solidFill>
              </a:defRPr>
            </a:lvl1pPr>
          </a:lstStyle>
          <a:p>
            <a:pPr lvl="0"/>
            <a:r>
              <a:rPr lang="en-US" dirty="0"/>
              <a:t>"Click to edit Master text styles”</a:t>
            </a:r>
          </a:p>
        </p:txBody>
      </p:sp>
      <p:sp>
        <p:nvSpPr>
          <p:cNvPr id="11" name="Text Placeholder 10"/>
          <p:cNvSpPr>
            <a:spLocks noGrp="1"/>
          </p:cNvSpPr>
          <p:nvPr>
            <p:ph type="body" sz="quarter" idx="11" hasCustomPrompt="1"/>
          </p:nvPr>
        </p:nvSpPr>
        <p:spPr>
          <a:xfrm>
            <a:off x="7321550" y="5106988"/>
            <a:ext cx="6419850" cy="366712"/>
          </a:xfrm>
          <a:prstGeom prst="rect">
            <a:avLst/>
          </a:prstGeom>
        </p:spPr>
        <p:txBody>
          <a:bodyPr>
            <a:normAutofit/>
          </a:bodyPr>
          <a:lstStyle>
            <a:lvl1pPr marL="0" indent="0" algn="r">
              <a:buNone/>
              <a:defRPr sz="1800" b="0" i="1">
                <a:solidFill>
                  <a:schemeClr val="bg1"/>
                </a:solidFill>
                <a:latin typeface="Century Gothic" charset="0"/>
                <a:ea typeface="Century Gothic" charset="0"/>
                <a:cs typeface="Century Gothic" charset="0"/>
              </a:defRPr>
            </a:lvl1pPr>
          </a:lstStyle>
          <a:p>
            <a:pPr lvl="0"/>
            <a:r>
              <a:rPr lang="en-US" dirty="0"/>
              <a:t>CLICK TO EDIT MASTER TEXT STYLES</a:t>
            </a:r>
          </a:p>
        </p:txBody>
      </p:sp>
      <p:sp>
        <p:nvSpPr>
          <p:cNvPr id="12" name="Text Placeholder 17"/>
          <p:cNvSpPr>
            <a:spLocks noGrp="1"/>
          </p:cNvSpPr>
          <p:nvPr>
            <p:ph type="body" sz="quarter" idx="12" hasCustomPrompt="1"/>
          </p:nvPr>
        </p:nvSpPr>
        <p:spPr>
          <a:xfrm>
            <a:off x="2592763" y="7866924"/>
            <a:ext cx="1550841" cy="362675"/>
          </a:xfrm>
          <a:prstGeom prst="rect">
            <a:avLst/>
          </a:prstGeom>
        </p:spPr>
        <p:txBody>
          <a:bodyPr/>
          <a:lstStyle>
            <a:lvl1pPr marL="0" indent="0">
              <a:buNone/>
              <a:defRPr sz="1200" b="1" i="0" spc="200" baseline="0">
                <a:solidFill>
                  <a:schemeClr val="bg1"/>
                </a:solidFill>
              </a:defRPr>
            </a:lvl1pPr>
          </a:lstStyle>
          <a:p>
            <a:pPr lvl="0"/>
            <a:r>
              <a:rPr lang="en-US" dirty="0"/>
              <a:t>@</a:t>
            </a:r>
            <a:r>
              <a:rPr lang="en-US" dirty="0" err="1"/>
              <a:t>UtahIMCMRs</a:t>
            </a:r>
            <a:endParaRPr lang="en-US" dirty="0"/>
          </a:p>
        </p:txBody>
      </p:sp>
      <p:sp>
        <p:nvSpPr>
          <p:cNvPr id="13" name="Text Placeholder 17"/>
          <p:cNvSpPr>
            <a:spLocks noGrp="1"/>
          </p:cNvSpPr>
          <p:nvPr>
            <p:ph type="body" sz="quarter" idx="13" hasCustomPrompt="1"/>
          </p:nvPr>
        </p:nvSpPr>
        <p:spPr>
          <a:xfrm>
            <a:off x="4143605" y="7866925"/>
            <a:ext cx="1191153" cy="304800"/>
          </a:xfrm>
          <a:prstGeom prst="rect">
            <a:avLst/>
          </a:prstGeom>
        </p:spPr>
        <p:txBody>
          <a:bodyPr/>
          <a:lstStyle>
            <a:lvl1pPr marL="0" indent="0">
              <a:buNone/>
              <a:defRPr sz="1200" b="1" i="0" spc="200" baseline="0">
                <a:solidFill>
                  <a:schemeClr val="bg1"/>
                </a:solidFill>
              </a:defRPr>
            </a:lvl1pPr>
          </a:lstStyle>
          <a:p>
            <a:pPr lvl="0"/>
            <a:r>
              <a:rPr lang="en-US" dirty="0"/>
              <a:t>#EBM</a:t>
            </a:r>
          </a:p>
        </p:txBody>
      </p:sp>
      <p:cxnSp>
        <p:nvCxnSpPr>
          <p:cNvPr id="15" name="Straight Connector 14"/>
          <p:cNvCxnSpPr/>
          <p:nvPr userDrawn="1"/>
        </p:nvCxnSpPr>
        <p:spPr>
          <a:xfrm>
            <a:off x="2576513" y="7856538"/>
            <a:ext cx="12726987"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Rectangle 18"/>
          <p:cNvSpPr/>
          <p:nvPr userDrawn="1"/>
        </p:nvSpPr>
        <p:spPr>
          <a:xfrm>
            <a:off x="0" y="1"/>
            <a:ext cx="127000" cy="8229600"/>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731520" eaLnBrk="1" fontAlgn="auto" hangingPunct="1">
              <a:spcBef>
                <a:spcPts val="0"/>
              </a:spcBef>
              <a:spcAft>
                <a:spcPts val="0"/>
              </a:spcAft>
              <a:defRPr/>
            </a:pPr>
            <a:endParaRPr lang="en-US" sz="4608" dirty="0"/>
          </a:p>
        </p:txBody>
      </p:sp>
      <p:sp>
        <p:nvSpPr>
          <p:cNvPr id="20" name="Text Placeholder 16"/>
          <p:cNvSpPr>
            <a:spLocks noGrp="1"/>
          </p:cNvSpPr>
          <p:nvPr>
            <p:ph type="body" sz="quarter" idx="15" hasCustomPrompt="1"/>
          </p:nvPr>
        </p:nvSpPr>
        <p:spPr>
          <a:xfrm>
            <a:off x="6885601" y="7486650"/>
            <a:ext cx="7744800" cy="369888"/>
          </a:xfrm>
          <a:prstGeom prst="rect">
            <a:avLst/>
          </a:prstGeom>
        </p:spPr>
        <p:txBody>
          <a:bodyPr/>
          <a:lstStyle>
            <a:lvl1pPr marL="0" indent="0">
              <a:buNone/>
              <a:defRPr sz="1200" baseline="0">
                <a:solidFill>
                  <a:schemeClr val="bg1"/>
                </a:solidFill>
              </a:defRPr>
            </a:lvl1pPr>
          </a:lstStyle>
          <a:p>
            <a:pPr lvl="0"/>
            <a:r>
              <a:rPr lang="en-US" dirty="0"/>
              <a:t>Source:</a:t>
            </a:r>
          </a:p>
        </p:txBody>
      </p:sp>
      <p:sp>
        <p:nvSpPr>
          <p:cNvPr id="16" name="TextBox 15"/>
          <p:cNvSpPr txBox="1"/>
          <p:nvPr userDrawn="1"/>
        </p:nvSpPr>
        <p:spPr>
          <a:xfrm>
            <a:off x="10461356" y="7857642"/>
            <a:ext cx="4169044" cy="276999"/>
          </a:xfrm>
          <a:prstGeom prst="rect">
            <a:avLst/>
          </a:prstGeom>
          <a:noFill/>
        </p:spPr>
        <p:txBody>
          <a:bodyPr wrap="square">
            <a:spAutoFit/>
          </a:bodyPr>
          <a:lstStyle/>
          <a:p>
            <a:pPr eaLnBrk="1" hangingPunct="1">
              <a:defRPr/>
            </a:pPr>
            <a:r>
              <a:rPr lang="de-DE" sz="1200" b="1" spc="300" baseline="0" dirty="0">
                <a:solidFill>
                  <a:schemeClr val="bg1"/>
                </a:solidFill>
                <a:latin typeface="Century Gothic" charset="0"/>
                <a:ea typeface="Century Gothic" charset="0"/>
                <a:cs typeface="Century Gothic" charset="0"/>
              </a:rPr>
              <a:t>©</a:t>
            </a:r>
            <a:r>
              <a:rPr lang="en-US" sz="1200" b="1" spc="300" baseline="0" dirty="0">
                <a:solidFill>
                  <a:schemeClr val="bg1"/>
                </a:solidFill>
                <a:latin typeface="Century Gothic" charset="0"/>
                <a:ea typeface="Century Gothic" charset="0"/>
                <a:cs typeface="Century Gothic" charset="0"/>
              </a:rPr>
              <a:t>UNIVERSITY OF UTAH HEALTH, 2019</a:t>
            </a:r>
            <a:endParaRPr lang="en-US" sz="1200" b="1" spc="300" dirty="0">
              <a:solidFill>
                <a:schemeClr val="bg1"/>
              </a:solidFill>
              <a:latin typeface="Century Gothic" charset="0"/>
              <a:ea typeface="Century Gothic" charset="0"/>
              <a:cs typeface="Century Gothic" charset="0"/>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ransition Slide 1">
    <p:bg>
      <p:bgPr>
        <a:gradFill flip="none" rotWithShape="1">
          <a:gsLst>
            <a:gs pos="0">
              <a:srgbClr val="A21727">
                <a:lumMod val="96000"/>
                <a:lumOff val="4000"/>
              </a:srgbClr>
            </a:gs>
            <a:gs pos="100000">
              <a:srgbClr val="A21727"/>
            </a:gs>
          </a:gsLst>
          <a:path path="circle">
            <a:fillToRect l="50000" t="50000" r="50000" b="50000"/>
          </a:path>
          <a:tileRect/>
        </a:gradFill>
        <a:effectLst/>
      </p:bgPr>
    </p:bg>
    <p:spTree>
      <p:nvGrpSpPr>
        <p:cNvPr id="1" name=""/>
        <p:cNvGrpSpPr/>
        <p:nvPr/>
      </p:nvGrpSpPr>
      <p:grpSpPr>
        <a:xfrm>
          <a:off x="0" y="0"/>
          <a:ext cx="0" cy="0"/>
          <a:chOff x="0" y="0"/>
          <a:chExt cx="0" cy="0"/>
        </a:xfrm>
      </p:grpSpPr>
      <p:cxnSp>
        <p:nvCxnSpPr>
          <p:cNvPr id="4" name="Straight Connector 3"/>
          <p:cNvCxnSpPr/>
          <p:nvPr userDrawn="1"/>
        </p:nvCxnSpPr>
        <p:spPr>
          <a:xfrm flipV="1">
            <a:off x="3633788" y="4733925"/>
            <a:ext cx="7315200" cy="635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5" name="Picture 3" descr="U Health_horizontal_white.eps"/>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6059488" y="5008563"/>
            <a:ext cx="2486025"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8"/>
          <p:cNvSpPr>
            <a:spLocks noGrp="1"/>
          </p:cNvSpPr>
          <p:nvPr>
            <p:ph type="body" sz="quarter" idx="10" hasCustomPrompt="1"/>
          </p:nvPr>
        </p:nvSpPr>
        <p:spPr>
          <a:xfrm>
            <a:off x="3633788" y="3146516"/>
            <a:ext cx="7315200" cy="1724025"/>
          </a:xfrm>
          <a:prstGeom prst="rect">
            <a:avLst/>
          </a:prstGeom>
        </p:spPr>
        <p:txBody>
          <a:bodyPr>
            <a:noAutofit/>
          </a:bodyPr>
          <a:lstStyle>
            <a:lvl1pPr marL="0" indent="0" algn="ctr">
              <a:buNone/>
              <a:defRPr sz="8000" b="0" i="0" spc="200" baseline="0">
                <a:solidFill>
                  <a:schemeClr val="bg1"/>
                </a:solidFill>
                <a:latin typeface="Century Gothic" charset="0"/>
                <a:ea typeface="Century Gothic" charset="0"/>
                <a:cs typeface="Century Gothic" charset="0"/>
              </a:defRPr>
            </a:lvl1pPr>
          </a:lstStyle>
          <a:p>
            <a:pPr lvl="0"/>
            <a:r>
              <a:rPr lang="en-US" dirty="0"/>
              <a:t>TITLE</a:t>
            </a:r>
          </a:p>
        </p:txBody>
      </p:sp>
      <p:sp>
        <p:nvSpPr>
          <p:cNvPr id="18" name="Text Placeholder 17"/>
          <p:cNvSpPr>
            <a:spLocks noGrp="1"/>
          </p:cNvSpPr>
          <p:nvPr>
            <p:ph type="body" sz="quarter" idx="11" hasCustomPrompt="1"/>
          </p:nvPr>
        </p:nvSpPr>
        <p:spPr>
          <a:xfrm>
            <a:off x="2592763" y="7866925"/>
            <a:ext cx="1550842" cy="304800"/>
          </a:xfrm>
          <a:prstGeom prst="rect">
            <a:avLst/>
          </a:prstGeom>
        </p:spPr>
        <p:txBody>
          <a:bodyPr/>
          <a:lstStyle>
            <a:lvl1pPr marL="0" indent="0">
              <a:buNone/>
              <a:defRPr sz="1200" b="1" i="0" spc="200" baseline="0">
                <a:solidFill>
                  <a:schemeClr val="bg1"/>
                </a:solidFill>
              </a:defRPr>
            </a:lvl1pPr>
          </a:lstStyle>
          <a:p>
            <a:pPr lvl="0"/>
            <a:r>
              <a:rPr lang="en-US" dirty="0"/>
              <a:t>@</a:t>
            </a:r>
            <a:r>
              <a:rPr lang="en-US" dirty="0" err="1"/>
              <a:t>UtahIMCMRs</a:t>
            </a:r>
            <a:endParaRPr lang="en-US" dirty="0"/>
          </a:p>
        </p:txBody>
      </p:sp>
      <p:sp>
        <p:nvSpPr>
          <p:cNvPr id="19" name="Text Placeholder 17"/>
          <p:cNvSpPr>
            <a:spLocks noGrp="1"/>
          </p:cNvSpPr>
          <p:nvPr>
            <p:ph type="body" sz="quarter" idx="12" hasCustomPrompt="1"/>
          </p:nvPr>
        </p:nvSpPr>
        <p:spPr>
          <a:xfrm>
            <a:off x="4143605" y="7866925"/>
            <a:ext cx="1191153" cy="304800"/>
          </a:xfrm>
          <a:prstGeom prst="rect">
            <a:avLst/>
          </a:prstGeom>
        </p:spPr>
        <p:txBody>
          <a:bodyPr/>
          <a:lstStyle>
            <a:lvl1pPr marL="0" indent="0">
              <a:buNone/>
              <a:defRPr sz="1200" b="1" i="0" spc="200" baseline="0">
                <a:solidFill>
                  <a:schemeClr val="bg1"/>
                </a:solidFill>
              </a:defRPr>
            </a:lvl1pPr>
          </a:lstStyle>
          <a:p>
            <a:pPr lvl="0"/>
            <a:r>
              <a:rPr lang="en-US" dirty="0"/>
              <a:t>#EBM</a:t>
            </a:r>
          </a:p>
        </p:txBody>
      </p:sp>
      <p:sp>
        <p:nvSpPr>
          <p:cNvPr id="10" name="TextBox 9"/>
          <p:cNvSpPr txBox="1"/>
          <p:nvPr userDrawn="1"/>
        </p:nvSpPr>
        <p:spPr>
          <a:xfrm>
            <a:off x="10461356" y="7857642"/>
            <a:ext cx="4169044" cy="276999"/>
          </a:xfrm>
          <a:prstGeom prst="rect">
            <a:avLst/>
          </a:prstGeom>
          <a:noFill/>
        </p:spPr>
        <p:txBody>
          <a:bodyPr wrap="square">
            <a:spAutoFit/>
          </a:bodyPr>
          <a:lstStyle/>
          <a:p>
            <a:pPr eaLnBrk="1" hangingPunct="1">
              <a:defRPr/>
            </a:pPr>
            <a:r>
              <a:rPr lang="de-DE" sz="1200" b="1" spc="300" baseline="0" dirty="0">
                <a:solidFill>
                  <a:schemeClr val="bg1"/>
                </a:solidFill>
                <a:latin typeface="Century Gothic" charset="0"/>
                <a:ea typeface="Century Gothic" charset="0"/>
                <a:cs typeface="Century Gothic" charset="0"/>
              </a:rPr>
              <a:t>©</a:t>
            </a:r>
            <a:r>
              <a:rPr lang="en-US" sz="1200" b="1" spc="300" baseline="0" dirty="0">
                <a:solidFill>
                  <a:schemeClr val="bg1"/>
                </a:solidFill>
                <a:latin typeface="Century Gothic" charset="0"/>
                <a:ea typeface="Century Gothic" charset="0"/>
                <a:cs typeface="Century Gothic" charset="0"/>
              </a:rPr>
              <a:t>UNIVERSITY OF UTAH HEALTH, 2019</a:t>
            </a:r>
            <a:endParaRPr lang="en-US" sz="1200" b="1" spc="300" dirty="0">
              <a:solidFill>
                <a:schemeClr val="bg1"/>
              </a:solidFill>
              <a:latin typeface="Century Gothic" charset="0"/>
              <a:ea typeface="Century Gothic" charset="0"/>
              <a:cs typeface="Century Gothic" charset="0"/>
            </a:endParaRPr>
          </a:p>
        </p:txBody>
      </p:sp>
    </p:spTree>
    <p:extLst>
      <p:ext uri="{BB962C8B-B14F-4D97-AF65-F5344CB8AC3E}">
        <p14:creationId xmlns:p14="http://schemas.microsoft.com/office/powerpoint/2010/main" val="11208576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ransition Slide 2">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cstate="hqprint">
            <a:grayscl/>
            <a:alphaModFix amt="30000"/>
            <a:extLst>
              <a:ext uri="{28A0092B-C50C-407E-A947-70E740481C1C}">
                <a14:useLocalDpi xmlns:a14="http://schemas.microsoft.com/office/drawing/2010/main"/>
              </a:ext>
            </a:extLst>
          </a:blip>
          <a:srcRect/>
          <a:stretch/>
        </p:blipFill>
        <p:spPr bwMode="auto">
          <a:xfrm>
            <a:off x="1" y="-8359"/>
            <a:ext cx="14630400" cy="8237960"/>
          </a:xfrm>
          <a:prstGeom prst="rect">
            <a:avLst/>
          </a:prstGeom>
          <a:noFill/>
          <a:ln>
            <a:noFill/>
          </a:ln>
          <a:extLst>
            <a:ext uri="{909E8E84-426E-40DD-AFC4-6F175D3DCCD1}">
              <a14:hiddenFill xmlns:a14="http://schemas.microsoft.com/office/drawing/2010/main">
                <a:solidFill>
                  <a:srgbClr val="FFFFFF">
                    <a:alpha val="30196"/>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7"/>
          <p:cNvSpPr/>
          <p:nvPr userDrawn="1"/>
        </p:nvSpPr>
        <p:spPr>
          <a:xfrm>
            <a:off x="0" y="0"/>
            <a:ext cx="12700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731520" eaLnBrk="1" fontAlgn="auto" hangingPunct="1">
              <a:spcBef>
                <a:spcPts val="0"/>
              </a:spcBef>
              <a:spcAft>
                <a:spcPts val="0"/>
              </a:spcAft>
              <a:defRPr/>
            </a:pPr>
            <a:endParaRPr lang="en-US" sz="4608" dirty="0"/>
          </a:p>
        </p:txBody>
      </p:sp>
      <p:sp>
        <p:nvSpPr>
          <p:cNvPr id="9" name="Text Placeholder 8"/>
          <p:cNvSpPr>
            <a:spLocks noGrp="1"/>
          </p:cNvSpPr>
          <p:nvPr>
            <p:ph type="body" sz="quarter" idx="10" hasCustomPrompt="1"/>
          </p:nvPr>
        </p:nvSpPr>
        <p:spPr>
          <a:xfrm>
            <a:off x="3633788" y="3146516"/>
            <a:ext cx="7315200" cy="1724025"/>
          </a:xfrm>
          <a:prstGeom prst="rect">
            <a:avLst/>
          </a:prstGeom>
        </p:spPr>
        <p:txBody>
          <a:bodyPr>
            <a:noAutofit/>
          </a:bodyPr>
          <a:lstStyle>
            <a:lvl1pPr marL="0" indent="0" algn="ctr">
              <a:buNone/>
              <a:defRPr sz="8000" b="0" i="0" spc="200" baseline="0">
                <a:solidFill>
                  <a:srgbClr val="A21727"/>
                </a:solidFill>
                <a:latin typeface="Century Gothic" charset="0"/>
                <a:ea typeface="Century Gothic" charset="0"/>
                <a:cs typeface="Century Gothic" charset="0"/>
              </a:defRPr>
            </a:lvl1pPr>
          </a:lstStyle>
          <a:p>
            <a:pPr lvl="0"/>
            <a:r>
              <a:rPr lang="en-US" dirty="0"/>
              <a:t>TITLE</a:t>
            </a:r>
          </a:p>
        </p:txBody>
      </p:sp>
      <p:pic>
        <p:nvPicPr>
          <p:cNvPr id="19" name="Picture 16" descr="U Health_horizontal_cmyk.eps"/>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6081713" y="4995863"/>
            <a:ext cx="24669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 name="Straight Connector 19"/>
          <p:cNvCxnSpPr/>
          <p:nvPr userDrawn="1"/>
        </p:nvCxnSpPr>
        <p:spPr>
          <a:xfrm flipV="1">
            <a:off x="3633788" y="4733925"/>
            <a:ext cx="7315200" cy="6350"/>
          </a:xfrm>
          <a:prstGeom prst="line">
            <a:avLst/>
          </a:prstGeom>
          <a:ln w="3175" cmpd="sng">
            <a:solidFill>
              <a:srgbClr val="B01C32"/>
            </a:solidFill>
          </a:ln>
          <a:effectLst/>
        </p:spPr>
        <p:style>
          <a:lnRef idx="2">
            <a:schemeClr val="accent1"/>
          </a:lnRef>
          <a:fillRef idx="0">
            <a:schemeClr val="accent1"/>
          </a:fillRef>
          <a:effectRef idx="1">
            <a:schemeClr val="accent1"/>
          </a:effectRef>
          <a:fontRef idx="minor">
            <a:schemeClr val="tx1"/>
          </a:fontRef>
        </p:style>
      </p:cxnSp>
      <p:sp>
        <p:nvSpPr>
          <p:cNvPr id="39" name="Text Placeholder 5"/>
          <p:cNvSpPr>
            <a:spLocks noGrp="1"/>
          </p:cNvSpPr>
          <p:nvPr>
            <p:ph type="body" sz="quarter" idx="17" hasCustomPrompt="1"/>
          </p:nvPr>
        </p:nvSpPr>
        <p:spPr>
          <a:xfrm>
            <a:off x="2592525" y="7862425"/>
            <a:ext cx="1551079" cy="272216"/>
          </a:xfrm>
          <a:prstGeom prst="rect">
            <a:avLst/>
          </a:prstGeom>
        </p:spPr>
        <p:txBody>
          <a:bodyPr/>
          <a:lstStyle>
            <a:lvl1pPr marL="0" indent="0">
              <a:buNone/>
              <a:defRPr sz="1200" b="1" spc="200" baseline="0">
                <a:solidFill>
                  <a:srgbClr val="A21727"/>
                </a:solidFill>
              </a:defRPr>
            </a:lvl1pPr>
          </a:lstStyle>
          <a:p>
            <a:pPr lvl="0"/>
            <a:r>
              <a:rPr lang="en-US" dirty="0"/>
              <a:t>@</a:t>
            </a:r>
            <a:r>
              <a:rPr lang="en-US" dirty="0" err="1"/>
              <a:t>UtahIMCMRs</a:t>
            </a:r>
            <a:endParaRPr lang="en-US" dirty="0"/>
          </a:p>
        </p:txBody>
      </p:sp>
      <p:sp>
        <p:nvSpPr>
          <p:cNvPr id="40" name="Text Placeholder 5"/>
          <p:cNvSpPr>
            <a:spLocks noGrp="1"/>
          </p:cNvSpPr>
          <p:nvPr>
            <p:ph type="body" sz="quarter" idx="18" hasCustomPrompt="1"/>
          </p:nvPr>
        </p:nvSpPr>
        <p:spPr>
          <a:xfrm>
            <a:off x="4143605" y="7862425"/>
            <a:ext cx="1190625" cy="304800"/>
          </a:xfrm>
          <a:prstGeom prst="rect">
            <a:avLst/>
          </a:prstGeom>
        </p:spPr>
        <p:txBody>
          <a:bodyPr/>
          <a:lstStyle>
            <a:lvl1pPr marL="0" indent="0">
              <a:buNone/>
              <a:defRPr sz="1200" b="1" spc="200" baseline="0">
                <a:solidFill>
                  <a:srgbClr val="A21727"/>
                </a:solidFill>
              </a:defRPr>
            </a:lvl1pPr>
          </a:lstStyle>
          <a:p>
            <a:pPr lvl="0"/>
            <a:r>
              <a:rPr lang="en-US" dirty="0"/>
              <a:t>#EBM</a:t>
            </a:r>
          </a:p>
        </p:txBody>
      </p:sp>
      <p:sp>
        <p:nvSpPr>
          <p:cNvPr id="11" name="TextBox 10"/>
          <p:cNvSpPr txBox="1"/>
          <p:nvPr userDrawn="1"/>
        </p:nvSpPr>
        <p:spPr>
          <a:xfrm>
            <a:off x="10461356" y="7857642"/>
            <a:ext cx="4169044" cy="276999"/>
          </a:xfrm>
          <a:prstGeom prst="rect">
            <a:avLst/>
          </a:prstGeom>
          <a:noFill/>
        </p:spPr>
        <p:txBody>
          <a:bodyPr wrap="square">
            <a:spAutoFit/>
          </a:bodyPr>
          <a:lstStyle/>
          <a:p>
            <a:pPr eaLnBrk="1" hangingPunct="1">
              <a:defRPr/>
            </a:pPr>
            <a:r>
              <a:rPr lang="de-DE" sz="1200" b="1" spc="300" baseline="0" dirty="0">
                <a:solidFill>
                  <a:srgbClr val="A21727"/>
                </a:solidFill>
                <a:latin typeface="Century Gothic" charset="0"/>
                <a:ea typeface="Century Gothic" charset="0"/>
                <a:cs typeface="Century Gothic" charset="0"/>
              </a:rPr>
              <a:t>©</a:t>
            </a:r>
            <a:r>
              <a:rPr lang="en-US" sz="1200" b="1" spc="300" baseline="0" dirty="0">
                <a:solidFill>
                  <a:srgbClr val="A21727"/>
                </a:solidFill>
                <a:latin typeface="Century Gothic" charset="0"/>
                <a:ea typeface="Century Gothic" charset="0"/>
                <a:cs typeface="Century Gothic" charset="0"/>
              </a:rPr>
              <a:t>UNIVERSITY OF UTAH HEALTH, 2019</a:t>
            </a:r>
            <a:endParaRPr lang="en-US" sz="1200" b="1" spc="300" dirty="0">
              <a:solidFill>
                <a:srgbClr val="A21727"/>
              </a:solidFill>
              <a:latin typeface="Century Gothic" charset="0"/>
              <a:ea typeface="Century Gothic" charset="0"/>
              <a:cs typeface="Century Gothic" charset="0"/>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1104900" y="694482"/>
            <a:ext cx="12793980" cy="659444"/>
          </a:xfrm>
          <a:prstGeom prst="rect">
            <a:avLst/>
          </a:prstGeom>
        </p:spPr>
        <p:txBody>
          <a:bodyPr/>
          <a:lstStyle/>
          <a:p>
            <a:r>
              <a:rPr lang="en-US" dirty="0"/>
              <a:t>Click to edit Master title style</a:t>
            </a:r>
          </a:p>
        </p:txBody>
      </p:sp>
      <p:sp>
        <p:nvSpPr>
          <p:cNvPr id="4" name="Rectangle 3"/>
          <p:cNvSpPr/>
          <p:nvPr userDrawn="1"/>
        </p:nvSpPr>
        <p:spPr>
          <a:xfrm>
            <a:off x="0" y="0"/>
            <a:ext cx="12700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731520" eaLnBrk="1" fontAlgn="auto" hangingPunct="1">
              <a:spcBef>
                <a:spcPts val="0"/>
              </a:spcBef>
              <a:spcAft>
                <a:spcPts val="0"/>
              </a:spcAft>
              <a:defRPr/>
            </a:pPr>
            <a:endParaRPr lang="en-US" sz="4608" dirty="0"/>
          </a:p>
        </p:txBody>
      </p:sp>
      <p:sp>
        <p:nvSpPr>
          <p:cNvPr id="5" name="Content Placeholder 2"/>
          <p:cNvSpPr>
            <a:spLocks noGrp="1"/>
          </p:cNvSpPr>
          <p:nvPr>
            <p:ph sz="half" idx="1"/>
          </p:nvPr>
        </p:nvSpPr>
        <p:spPr>
          <a:xfrm>
            <a:off x="1104900" y="2114868"/>
            <a:ext cx="12676414" cy="5350804"/>
          </a:xfrm>
          <a:prstGeom prst="rect">
            <a:avLst/>
          </a:prstGeom>
        </p:spPr>
        <p:txBody>
          <a:bodyPr/>
          <a:lstStyle>
            <a:lvl1pPr>
              <a:defRPr sz="4480"/>
            </a:lvl1pPr>
            <a:lvl2pPr>
              <a:defRPr sz="3840"/>
            </a:lvl2pPr>
            <a:lvl3pPr>
              <a:defRPr sz="3200"/>
            </a:lvl3pPr>
            <a:lvl4pPr>
              <a:defRPr sz="2880"/>
            </a:lvl4pPr>
            <a:lvl5pPr>
              <a:defRPr sz="2880"/>
            </a:lvl5pPr>
            <a:lvl6pPr>
              <a:defRPr sz="2880"/>
            </a:lvl6pPr>
            <a:lvl7pPr>
              <a:defRPr sz="2880"/>
            </a:lvl7pPr>
            <a:lvl8pPr>
              <a:defRPr sz="2880"/>
            </a:lvl8pPr>
            <a:lvl9pPr>
              <a:defRPr sz="2880"/>
            </a:lvl9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7"/>
          <p:cNvSpPr>
            <a:spLocks noGrp="1"/>
          </p:cNvSpPr>
          <p:nvPr>
            <p:ph type="body" sz="quarter" idx="11" hasCustomPrompt="1"/>
          </p:nvPr>
        </p:nvSpPr>
        <p:spPr>
          <a:xfrm>
            <a:off x="2592763" y="7866925"/>
            <a:ext cx="1550841" cy="304787"/>
          </a:xfrm>
          <a:prstGeom prst="rect">
            <a:avLst/>
          </a:prstGeom>
        </p:spPr>
        <p:txBody>
          <a:bodyPr/>
          <a:lstStyle>
            <a:lvl1pPr marL="0" indent="0">
              <a:buNone/>
              <a:defRPr sz="1200" b="1" i="0" spc="200" baseline="0">
                <a:solidFill>
                  <a:srgbClr val="A21727"/>
                </a:solidFill>
              </a:defRPr>
            </a:lvl1pPr>
          </a:lstStyle>
          <a:p>
            <a:pPr lvl="0"/>
            <a:r>
              <a:rPr lang="en-US" dirty="0"/>
              <a:t>@</a:t>
            </a:r>
            <a:r>
              <a:rPr lang="en-US" dirty="0" err="1"/>
              <a:t>UtahIMCMRs</a:t>
            </a:r>
            <a:endParaRPr lang="en-US" dirty="0"/>
          </a:p>
        </p:txBody>
      </p:sp>
      <p:sp>
        <p:nvSpPr>
          <p:cNvPr id="12" name="Text Placeholder 17"/>
          <p:cNvSpPr>
            <a:spLocks noGrp="1"/>
          </p:cNvSpPr>
          <p:nvPr>
            <p:ph type="body" sz="quarter" idx="12" hasCustomPrompt="1"/>
          </p:nvPr>
        </p:nvSpPr>
        <p:spPr>
          <a:xfrm>
            <a:off x="4143605" y="7866925"/>
            <a:ext cx="1191153" cy="304800"/>
          </a:xfrm>
          <a:prstGeom prst="rect">
            <a:avLst/>
          </a:prstGeom>
        </p:spPr>
        <p:txBody>
          <a:bodyPr/>
          <a:lstStyle>
            <a:lvl1pPr marL="0" indent="0">
              <a:buNone/>
              <a:defRPr sz="1200" b="1" i="0" spc="200" baseline="0">
                <a:solidFill>
                  <a:srgbClr val="A21727"/>
                </a:solidFill>
              </a:defRPr>
            </a:lvl1pPr>
          </a:lstStyle>
          <a:p>
            <a:pPr lvl="0"/>
            <a:r>
              <a:rPr lang="en-US" dirty="0"/>
              <a:t>#EBM</a:t>
            </a:r>
          </a:p>
        </p:txBody>
      </p:sp>
      <p:pic>
        <p:nvPicPr>
          <p:cNvPr id="14" name="Picture 13" descr="U Health_horizontal_cmyk.eps"/>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bwMode="auto">
          <a:xfrm>
            <a:off x="800100" y="7680325"/>
            <a:ext cx="1558925"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2576513" y="7856538"/>
            <a:ext cx="12726987"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6885601" y="7486650"/>
            <a:ext cx="7744800" cy="369888"/>
          </a:xfrm>
          <a:prstGeom prst="rect">
            <a:avLst/>
          </a:prstGeom>
        </p:spPr>
        <p:txBody>
          <a:bodyPr/>
          <a:lstStyle>
            <a:lvl1pPr marL="0" indent="0">
              <a:buNone/>
              <a:defRPr sz="1200" baseline="0">
                <a:solidFill>
                  <a:srgbClr val="A31527"/>
                </a:solidFill>
              </a:defRPr>
            </a:lvl1pPr>
          </a:lstStyle>
          <a:p>
            <a:pPr lvl="0"/>
            <a:r>
              <a:rPr lang="en-US" dirty="0"/>
              <a:t>Source:</a:t>
            </a:r>
          </a:p>
        </p:txBody>
      </p:sp>
      <p:sp>
        <p:nvSpPr>
          <p:cNvPr id="18" name="TextBox 17"/>
          <p:cNvSpPr txBox="1"/>
          <p:nvPr userDrawn="1"/>
        </p:nvSpPr>
        <p:spPr>
          <a:xfrm>
            <a:off x="10461356" y="7857642"/>
            <a:ext cx="4169044" cy="276999"/>
          </a:xfrm>
          <a:prstGeom prst="rect">
            <a:avLst/>
          </a:prstGeom>
          <a:noFill/>
        </p:spPr>
        <p:txBody>
          <a:bodyPr wrap="square">
            <a:spAutoFit/>
          </a:bodyPr>
          <a:lstStyle/>
          <a:p>
            <a:pPr eaLnBrk="1" hangingPunct="1">
              <a:defRPr/>
            </a:pPr>
            <a:r>
              <a:rPr lang="de-DE" sz="1200" b="1" spc="300" baseline="0" dirty="0">
                <a:solidFill>
                  <a:srgbClr val="A21727"/>
                </a:solidFill>
                <a:latin typeface="Century Gothic" charset="0"/>
                <a:ea typeface="Century Gothic" charset="0"/>
                <a:cs typeface="Century Gothic" charset="0"/>
              </a:rPr>
              <a:t>©</a:t>
            </a:r>
            <a:r>
              <a:rPr lang="en-US" sz="1200" b="1" spc="300" baseline="0" dirty="0">
                <a:solidFill>
                  <a:srgbClr val="A21727"/>
                </a:solidFill>
                <a:latin typeface="Century Gothic" charset="0"/>
                <a:ea typeface="Century Gothic" charset="0"/>
                <a:cs typeface="Century Gothic" charset="0"/>
              </a:rPr>
              <a:t>UNIVERSITY OF UTAH HEALTH, 2019</a:t>
            </a:r>
            <a:endParaRPr lang="en-US" sz="1200" b="1" spc="300" dirty="0">
              <a:solidFill>
                <a:srgbClr val="A21727"/>
              </a:solidFill>
              <a:latin typeface="Century Gothic" charset="0"/>
              <a:ea typeface="Century Gothic" charset="0"/>
              <a:cs typeface="Century Gothic" charset="0"/>
            </a:endParaRPr>
          </a:p>
        </p:txBody>
      </p:sp>
    </p:spTree>
    <p:extLst>
      <p:ext uri="{BB962C8B-B14F-4D97-AF65-F5344CB8AC3E}">
        <p14:creationId xmlns:p14="http://schemas.microsoft.com/office/powerpoint/2010/main" val="114763077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hoto and Footer">
    <p:spTree>
      <p:nvGrpSpPr>
        <p:cNvPr id="1" name=""/>
        <p:cNvGrpSpPr/>
        <p:nvPr/>
      </p:nvGrpSpPr>
      <p:grpSpPr>
        <a:xfrm>
          <a:off x="0" y="0"/>
          <a:ext cx="0" cy="0"/>
          <a:chOff x="0" y="0"/>
          <a:chExt cx="0" cy="0"/>
        </a:xfrm>
      </p:grpSpPr>
      <p:sp>
        <p:nvSpPr>
          <p:cNvPr id="4" name="Rectangle 3"/>
          <p:cNvSpPr/>
          <p:nvPr userDrawn="1"/>
        </p:nvSpPr>
        <p:spPr>
          <a:xfrm>
            <a:off x="0" y="0"/>
            <a:ext cx="12700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731520" eaLnBrk="1" fontAlgn="auto" hangingPunct="1">
              <a:spcBef>
                <a:spcPts val="0"/>
              </a:spcBef>
              <a:spcAft>
                <a:spcPts val="0"/>
              </a:spcAft>
              <a:defRPr/>
            </a:pPr>
            <a:endParaRPr lang="en-US" sz="4608" dirty="0"/>
          </a:p>
        </p:txBody>
      </p:sp>
      <p:sp>
        <p:nvSpPr>
          <p:cNvPr id="11" name="Text Placeholder 17"/>
          <p:cNvSpPr>
            <a:spLocks noGrp="1"/>
          </p:cNvSpPr>
          <p:nvPr>
            <p:ph type="body" sz="quarter" idx="11" hasCustomPrompt="1"/>
          </p:nvPr>
        </p:nvSpPr>
        <p:spPr>
          <a:xfrm>
            <a:off x="2592763" y="7866925"/>
            <a:ext cx="1550841" cy="267704"/>
          </a:xfrm>
          <a:prstGeom prst="rect">
            <a:avLst/>
          </a:prstGeom>
        </p:spPr>
        <p:txBody>
          <a:bodyPr/>
          <a:lstStyle>
            <a:lvl1pPr marL="0" indent="0">
              <a:buNone/>
              <a:defRPr sz="1200" b="1" i="0" spc="200" baseline="0">
                <a:solidFill>
                  <a:srgbClr val="A21727"/>
                </a:solidFill>
              </a:defRPr>
            </a:lvl1pPr>
          </a:lstStyle>
          <a:p>
            <a:pPr lvl="0"/>
            <a:r>
              <a:rPr lang="en-US" dirty="0"/>
              <a:t>@</a:t>
            </a:r>
            <a:r>
              <a:rPr lang="en-US" dirty="0" err="1"/>
              <a:t>UtahIMCMRs</a:t>
            </a:r>
            <a:endParaRPr lang="en-US" dirty="0"/>
          </a:p>
        </p:txBody>
      </p:sp>
      <p:sp>
        <p:nvSpPr>
          <p:cNvPr id="12" name="Text Placeholder 17"/>
          <p:cNvSpPr>
            <a:spLocks noGrp="1"/>
          </p:cNvSpPr>
          <p:nvPr>
            <p:ph type="body" sz="quarter" idx="12" hasCustomPrompt="1"/>
          </p:nvPr>
        </p:nvSpPr>
        <p:spPr>
          <a:xfrm>
            <a:off x="4143605" y="7866925"/>
            <a:ext cx="1191153" cy="304800"/>
          </a:xfrm>
          <a:prstGeom prst="rect">
            <a:avLst/>
          </a:prstGeom>
        </p:spPr>
        <p:txBody>
          <a:bodyPr/>
          <a:lstStyle>
            <a:lvl1pPr marL="0" indent="0">
              <a:buNone/>
              <a:defRPr sz="1200" b="1" i="0" spc="200" baseline="0">
                <a:solidFill>
                  <a:srgbClr val="A21727"/>
                </a:solidFill>
              </a:defRPr>
            </a:lvl1pPr>
          </a:lstStyle>
          <a:p>
            <a:pPr lvl="0"/>
            <a:r>
              <a:rPr lang="en-US" dirty="0"/>
              <a:t>#EBM</a:t>
            </a:r>
          </a:p>
        </p:txBody>
      </p:sp>
      <p:pic>
        <p:nvPicPr>
          <p:cNvPr id="14" name="Picture 13" descr="U Health_horizontal_cmyk.eps"/>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bwMode="auto">
          <a:xfrm>
            <a:off x="800100" y="7680325"/>
            <a:ext cx="1558925"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2576513" y="7856538"/>
            <a:ext cx="12726987"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6885601" y="7486650"/>
            <a:ext cx="7744800" cy="369888"/>
          </a:xfrm>
          <a:prstGeom prst="rect">
            <a:avLst/>
          </a:prstGeom>
        </p:spPr>
        <p:txBody>
          <a:bodyPr/>
          <a:lstStyle>
            <a:lvl1pPr marL="0" indent="0">
              <a:buNone/>
              <a:defRPr sz="1200" baseline="0">
                <a:solidFill>
                  <a:srgbClr val="A31527"/>
                </a:solidFill>
              </a:defRPr>
            </a:lvl1pPr>
          </a:lstStyle>
          <a:p>
            <a:pPr lvl="0"/>
            <a:r>
              <a:rPr lang="en-US" dirty="0"/>
              <a:t>Source:</a:t>
            </a:r>
          </a:p>
        </p:txBody>
      </p:sp>
      <p:sp>
        <p:nvSpPr>
          <p:cNvPr id="18" name="TextBox 17"/>
          <p:cNvSpPr txBox="1"/>
          <p:nvPr userDrawn="1"/>
        </p:nvSpPr>
        <p:spPr>
          <a:xfrm>
            <a:off x="10461356" y="7857642"/>
            <a:ext cx="4169044" cy="276999"/>
          </a:xfrm>
          <a:prstGeom prst="rect">
            <a:avLst/>
          </a:prstGeom>
          <a:noFill/>
        </p:spPr>
        <p:txBody>
          <a:bodyPr wrap="square">
            <a:spAutoFit/>
          </a:bodyPr>
          <a:lstStyle/>
          <a:p>
            <a:pPr eaLnBrk="1" hangingPunct="1">
              <a:defRPr/>
            </a:pPr>
            <a:r>
              <a:rPr lang="de-DE" sz="1200" b="1" spc="300" baseline="0" dirty="0">
                <a:solidFill>
                  <a:srgbClr val="A21727"/>
                </a:solidFill>
                <a:latin typeface="Century Gothic" charset="0"/>
                <a:ea typeface="Century Gothic" charset="0"/>
                <a:cs typeface="Century Gothic" charset="0"/>
              </a:rPr>
              <a:t>©</a:t>
            </a:r>
            <a:r>
              <a:rPr lang="en-US" sz="1200" b="1" spc="300" baseline="0" dirty="0">
                <a:solidFill>
                  <a:srgbClr val="A21727"/>
                </a:solidFill>
                <a:latin typeface="Century Gothic" charset="0"/>
                <a:ea typeface="Century Gothic" charset="0"/>
                <a:cs typeface="Century Gothic" charset="0"/>
              </a:rPr>
              <a:t>UNIVERSITY OF UTAH HEALTH, 2019</a:t>
            </a:r>
            <a:endParaRPr lang="en-US" sz="1200" b="1" spc="300" dirty="0">
              <a:solidFill>
                <a:srgbClr val="A21727"/>
              </a:solidFill>
              <a:latin typeface="Century Gothic" charset="0"/>
              <a:ea typeface="Century Gothic" charset="0"/>
              <a:cs typeface="Century Gothic" charset="0"/>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hoto and Title">
    <p:spTree>
      <p:nvGrpSpPr>
        <p:cNvPr id="1" name=""/>
        <p:cNvGrpSpPr/>
        <p:nvPr/>
      </p:nvGrpSpPr>
      <p:grpSpPr>
        <a:xfrm>
          <a:off x="0" y="0"/>
          <a:ext cx="0" cy="0"/>
          <a:chOff x="0" y="0"/>
          <a:chExt cx="0" cy="0"/>
        </a:xfrm>
      </p:grpSpPr>
      <p:sp>
        <p:nvSpPr>
          <p:cNvPr id="2" name="Title 1"/>
          <p:cNvSpPr>
            <a:spLocks noGrp="1"/>
          </p:cNvSpPr>
          <p:nvPr>
            <p:ph type="title"/>
          </p:nvPr>
        </p:nvSpPr>
        <p:spPr>
          <a:xfrm>
            <a:off x="1104900" y="694482"/>
            <a:ext cx="12793980" cy="659444"/>
          </a:xfrm>
          <a:prstGeom prst="rect">
            <a:avLst/>
          </a:prstGeom>
        </p:spPr>
        <p:txBody>
          <a:bodyPr/>
          <a:lstStyle/>
          <a:p>
            <a:r>
              <a:rPr lang="en-US" dirty="0"/>
              <a:t>Click to edit Master title style</a:t>
            </a:r>
          </a:p>
        </p:txBody>
      </p:sp>
      <p:sp>
        <p:nvSpPr>
          <p:cNvPr id="4" name="Rectangle 3"/>
          <p:cNvSpPr/>
          <p:nvPr userDrawn="1"/>
        </p:nvSpPr>
        <p:spPr>
          <a:xfrm>
            <a:off x="0" y="0"/>
            <a:ext cx="12700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731520" eaLnBrk="1" fontAlgn="auto" hangingPunct="1">
              <a:spcBef>
                <a:spcPts val="0"/>
              </a:spcBef>
              <a:spcAft>
                <a:spcPts val="0"/>
              </a:spcAft>
              <a:defRPr/>
            </a:pPr>
            <a:endParaRPr lang="en-US" sz="4608" dirty="0"/>
          </a:p>
        </p:txBody>
      </p:sp>
      <p:sp>
        <p:nvSpPr>
          <p:cNvPr id="11" name="Text Placeholder 17"/>
          <p:cNvSpPr>
            <a:spLocks noGrp="1"/>
          </p:cNvSpPr>
          <p:nvPr>
            <p:ph type="body" sz="quarter" idx="11" hasCustomPrompt="1"/>
          </p:nvPr>
        </p:nvSpPr>
        <p:spPr>
          <a:xfrm>
            <a:off x="2592763" y="7866924"/>
            <a:ext cx="1550841" cy="359489"/>
          </a:xfrm>
          <a:prstGeom prst="rect">
            <a:avLst/>
          </a:prstGeom>
        </p:spPr>
        <p:txBody>
          <a:bodyPr/>
          <a:lstStyle>
            <a:lvl1pPr marL="0" indent="0">
              <a:buNone/>
              <a:defRPr sz="1200" b="1" i="0" spc="200" baseline="0">
                <a:solidFill>
                  <a:srgbClr val="A21727"/>
                </a:solidFill>
              </a:defRPr>
            </a:lvl1pPr>
          </a:lstStyle>
          <a:p>
            <a:pPr lvl="0"/>
            <a:r>
              <a:rPr lang="en-US" dirty="0"/>
              <a:t>@</a:t>
            </a:r>
            <a:r>
              <a:rPr lang="en-US" dirty="0" err="1"/>
              <a:t>UtahIMCMRs</a:t>
            </a:r>
            <a:endParaRPr lang="en-US" dirty="0"/>
          </a:p>
        </p:txBody>
      </p:sp>
      <p:sp>
        <p:nvSpPr>
          <p:cNvPr id="12" name="Text Placeholder 17"/>
          <p:cNvSpPr>
            <a:spLocks noGrp="1"/>
          </p:cNvSpPr>
          <p:nvPr>
            <p:ph type="body" sz="quarter" idx="12" hasCustomPrompt="1"/>
          </p:nvPr>
        </p:nvSpPr>
        <p:spPr>
          <a:xfrm>
            <a:off x="4143605" y="7866925"/>
            <a:ext cx="1191153" cy="304800"/>
          </a:xfrm>
          <a:prstGeom prst="rect">
            <a:avLst/>
          </a:prstGeom>
        </p:spPr>
        <p:txBody>
          <a:bodyPr/>
          <a:lstStyle>
            <a:lvl1pPr marL="0" indent="0">
              <a:buNone/>
              <a:defRPr sz="1200" b="1" i="0" spc="200" baseline="0">
                <a:solidFill>
                  <a:srgbClr val="A21727"/>
                </a:solidFill>
              </a:defRPr>
            </a:lvl1pPr>
          </a:lstStyle>
          <a:p>
            <a:pPr lvl="0"/>
            <a:r>
              <a:rPr lang="en-US" dirty="0"/>
              <a:t>#EBM</a:t>
            </a:r>
          </a:p>
        </p:txBody>
      </p:sp>
      <p:pic>
        <p:nvPicPr>
          <p:cNvPr id="14" name="Picture 13" descr="U Health_horizontal_cmyk.eps"/>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bwMode="auto">
          <a:xfrm>
            <a:off x="800100" y="7680325"/>
            <a:ext cx="1558925"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2576513" y="7856538"/>
            <a:ext cx="12726987"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6885601" y="7486650"/>
            <a:ext cx="7744800" cy="369888"/>
          </a:xfrm>
          <a:prstGeom prst="rect">
            <a:avLst/>
          </a:prstGeom>
        </p:spPr>
        <p:txBody>
          <a:bodyPr/>
          <a:lstStyle>
            <a:lvl1pPr marL="0" indent="0">
              <a:buNone/>
              <a:defRPr sz="1200" baseline="0">
                <a:solidFill>
                  <a:srgbClr val="A31527"/>
                </a:solidFill>
              </a:defRPr>
            </a:lvl1pPr>
          </a:lstStyle>
          <a:p>
            <a:pPr lvl="0"/>
            <a:r>
              <a:rPr lang="en-US" dirty="0"/>
              <a:t>Source:</a:t>
            </a:r>
          </a:p>
        </p:txBody>
      </p:sp>
      <p:sp>
        <p:nvSpPr>
          <p:cNvPr id="18" name="TextBox 17"/>
          <p:cNvSpPr txBox="1"/>
          <p:nvPr userDrawn="1"/>
        </p:nvSpPr>
        <p:spPr>
          <a:xfrm>
            <a:off x="10461356" y="7857642"/>
            <a:ext cx="4169044" cy="276999"/>
          </a:xfrm>
          <a:prstGeom prst="rect">
            <a:avLst/>
          </a:prstGeom>
          <a:noFill/>
        </p:spPr>
        <p:txBody>
          <a:bodyPr wrap="square">
            <a:spAutoFit/>
          </a:bodyPr>
          <a:lstStyle/>
          <a:p>
            <a:pPr eaLnBrk="1" hangingPunct="1">
              <a:defRPr/>
            </a:pPr>
            <a:r>
              <a:rPr lang="de-DE" sz="1200" b="1" spc="300" baseline="0" dirty="0">
                <a:solidFill>
                  <a:srgbClr val="A21727"/>
                </a:solidFill>
                <a:latin typeface="Century Gothic" charset="0"/>
                <a:ea typeface="Century Gothic" charset="0"/>
                <a:cs typeface="Century Gothic" charset="0"/>
              </a:rPr>
              <a:t>©</a:t>
            </a:r>
            <a:r>
              <a:rPr lang="en-US" sz="1200" b="1" spc="300" baseline="0" dirty="0">
                <a:solidFill>
                  <a:srgbClr val="A21727"/>
                </a:solidFill>
                <a:latin typeface="Century Gothic" charset="0"/>
                <a:ea typeface="Century Gothic" charset="0"/>
                <a:cs typeface="Century Gothic" charset="0"/>
              </a:rPr>
              <a:t>UNIVERSITY OF UTAH HEALTH, 2019</a:t>
            </a:r>
            <a:endParaRPr lang="en-US" sz="1200" b="1" spc="300" dirty="0">
              <a:solidFill>
                <a:srgbClr val="A21727"/>
              </a:solidFill>
              <a:latin typeface="Century Gothic" charset="0"/>
              <a:ea typeface="Century Gothic" charset="0"/>
              <a:cs typeface="Century Gothic" charset="0"/>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lumn Text/Title and One Column with Photo">
    <p:spTree>
      <p:nvGrpSpPr>
        <p:cNvPr id="1" name=""/>
        <p:cNvGrpSpPr/>
        <p:nvPr/>
      </p:nvGrpSpPr>
      <p:grpSpPr>
        <a:xfrm>
          <a:off x="0" y="0"/>
          <a:ext cx="0" cy="0"/>
          <a:chOff x="0" y="0"/>
          <a:chExt cx="0" cy="0"/>
        </a:xfrm>
      </p:grpSpPr>
      <p:sp>
        <p:nvSpPr>
          <p:cNvPr id="2" name="Title 1"/>
          <p:cNvSpPr>
            <a:spLocks noGrp="1"/>
          </p:cNvSpPr>
          <p:nvPr>
            <p:ph type="title"/>
          </p:nvPr>
        </p:nvSpPr>
        <p:spPr>
          <a:xfrm>
            <a:off x="1104900" y="694482"/>
            <a:ext cx="12793980" cy="659444"/>
          </a:xfrm>
          <a:prstGeom prst="rect">
            <a:avLst/>
          </a:prstGeom>
        </p:spPr>
        <p:txBody>
          <a:bodyPr/>
          <a:lstStyle/>
          <a:p>
            <a:r>
              <a:rPr lang="en-US" dirty="0"/>
              <a:t>Click to edit Master title style</a:t>
            </a:r>
          </a:p>
        </p:txBody>
      </p:sp>
      <p:sp>
        <p:nvSpPr>
          <p:cNvPr id="4" name="Rectangle 3"/>
          <p:cNvSpPr/>
          <p:nvPr userDrawn="1"/>
        </p:nvSpPr>
        <p:spPr>
          <a:xfrm>
            <a:off x="0" y="0"/>
            <a:ext cx="12700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731520" eaLnBrk="1" fontAlgn="auto" hangingPunct="1">
              <a:spcBef>
                <a:spcPts val="0"/>
              </a:spcBef>
              <a:spcAft>
                <a:spcPts val="0"/>
              </a:spcAft>
              <a:defRPr/>
            </a:pPr>
            <a:endParaRPr lang="en-US" sz="4608" dirty="0"/>
          </a:p>
        </p:txBody>
      </p:sp>
      <p:sp>
        <p:nvSpPr>
          <p:cNvPr id="5" name="Content Placeholder 2"/>
          <p:cNvSpPr>
            <a:spLocks noGrp="1"/>
          </p:cNvSpPr>
          <p:nvPr>
            <p:ph sz="half" idx="1"/>
          </p:nvPr>
        </p:nvSpPr>
        <p:spPr>
          <a:xfrm>
            <a:off x="1104900" y="2114868"/>
            <a:ext cx="6059829" cy="5350804"/>
          </a:xfrm>
          <a:prstGeom prst="rect">
            <a:avLst/>
          </a:prstGeom>
        </p:spPr>
        <p:txBody>
          <a:bodyPr/>
          <a:lstStyle>
            <a:lvl1pPr>
              <a:defRPr sz="4480"/>
            </a:lvl1pPr>
            <a:lvl2pPr>
              <a:defRPr sz="3840"/>
            </a:lvl2pPr>
            <a:lvl3pPr>
              <a:defRPr sz="3200"/>
            </a:lvl3pPr>
            <a:lvl4pPr>
              <a:defRPr sz="2880"/>
            </a:lvl4pPr>
            <a:lvl5pPr>
              <a:defRPr sz="2880"/>
            </a:lvl5pPr>
            <a:lvl6pPr>
              <a:defRPr sz="2880"/>
            </a:lvl6pPr>
            <a:lvl7pPr>
              <a:defRPr sz="2880"/>
            </a:lvl7pPr>
            <a:lvl8pPr>
              <a:defRPr sz="2880"/>
            </a:lvl8pPr>
            <a:lvl9pPr>
              <a:defRPr sz="288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7"/>
          <p:cNvSpPr>
            <a:spLocks noGrp="1"/>
          </p:cNvSpPr>
          <p:nvPr>
            <p:ph type="body" sz="quarter" idx="11" hasCustomPrompt="1"/>
          </p:nvPr>
        </p:nvSpPr>
        <p:spPr>
          <a:xfrm>
            <a:off x="2592763" y="7855435"/>
            <a:ext cx="1550841" cy="316290"/>
          </a:xfrm>
          <a:prstGeom prst="rect">
            <a:avLst/>
          </a:prstGeom>
        </p:spPr>
        <p:txBody>
          <a:bodyPr/>
          <a:lstStyle>
            <a:lvl1pPr marL="0" indent="0">
              <a:buNone/>
              <a:defRPr sz="1200" b="1" i="0" spc="200" baseline="0">
                <a:solidFill>
                  <a:srgbClr val="A21727"/>
                </a:solidFill>
              </a:defRPr>
            </a:lvl1pPr>
          </a:lstStyle>
          <a:p>
            <a:pPr lvl="0"/>
            <a:r>
              <a:rPr lang="en-US" dirty="0"/>
              <a:t>@</a:t>
            </a:r>
            <a:r>
              <a:rPr lang="en-US" dirty="0" err="1"/>
              <a:t>UtahIMCMRs</a:t>
            </a:r>
            <a:endParaRPr lang="en-US" dirty="0"/>
          </a:p>
        </p:txBody>
      </p:sp>
      <p:sp>
        <p:nvSpPr>
          <p:cNvPr id="12" name="Text Placeholder 17"/>
          <p:cNvSpPr>
            <a:spLocks noGrp="1"/>
          </p:cNvSpPr>
          <p:nvPr>
            <p:ph type="body" sz="quarter" idx="12" hasCustomPrompt="1"/>
          </p:nvPr>
        </p:nvSpPr>
        <p:spPr>
          <a:xfrm>
            <a:off x="4143605" y="7866925"/>
            <a:ext cx="1191153" cy="304800"/>
          </a:xfrm>
          <a:prstGeom prst="rect">
            <a:avLst/>
          </a:prstGeom>
        </p:spPr>
        <p:txBody>
          <a:bodyPr/>
          <a:lstStyle>
            <a:lvl1pPr marL="0" indent="0">
              <a:buNone/>
              <a:defRPr sz="1200" b="1" i="0" spc="200" baseline="0">
                <a:solidFill>
                  <a:srgbClr val="A21727"/>
                </a:solidFill>
              </a:defRPr>
            </a:lvl1pPr>
          </a:lstStyle>
          <a:p>
            <a:pPr lvl="0"/>
            <a:r>
              <a:rPr lang="en-US" dirty="0"/>
              <a:t>#EBM</a:t>
            </a:r>
          </a:p>
        </p:txBody>
      </p:sp>
      <p:pic>
        <p:nvPicPr>
          <p:cNvPr id="14" name="Picture 13" descr="U Health_horizontal_cmyk.eps"/>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bwMode="auto">
          <a:xfrm>
            <a:off x="800100" y="7680325"/>
            <a:ext cx="1558925"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2576513" y="7856538"/>
            <a:ext cx="12726987"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Content Placeholder 2"/>
          <p:cNvSpPr>
            <a:spLocks noGrp="1"/>
          </p:cNvSpPr>
          <p:nvPr>
            <p:ph sz="half" idx="15"/>
          </p:nvPr>
        </p:nvSpPr>
        <p:spPr>
          <a:xfrm>
            <a:off x="7839051" y="2114868"/>
            <a:ext cx="6059829" cy="5350804"/>
          </a:xfrm>
          <a:prstGeom prst="rect">
            <a:avLst/>
          </a:prstGeom>
        </p:spPr>
        <p:txBody>
          <a:bodyPr/>
          <a:lstStyle>
            <a:lvl1pPr>
              <a:defRPr sz="4480"/>
            </a:lvl1pPr>
            <a:lvl2pPr>
              <a:defRPr sz="3840"/>
            </a:lvl2pPr>
            <a:lvl3pPr>
              <a:defRPr sz="3200"/>
            </a:lvl3pPr>
            <a:lvl4pPr>
              <a:defRPr sz="2880"/>
            </a:lvl4pPr>
            <a:lvl5pPr>
              <a:defRPr sz="2880"/>
            </a:lvl5pPr>
            <a:lvl6pPr>
              <a:defRPr sz="2880"/>
            </a:lvl6pPr>
            <a:lvl7pPr>
              <a:defRPr sz="2880"/>
            </a:lvl7pPr>
            <a:lvl8pPr>
              <a:defRPr sz="2880"/>
            </a:lvl8pPr>
            <a:lvl9pPr>
              <a:defRPr sz="288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6"/>
          <p:cNvSpPr>
            <a:spLocks noGrp="1"/>
          </p:cNvSpPr>
          <p:nvPr>
            <p:ph type="body" sz="quarter" idx="16" hasCustomPrompt="1"/>
          </p:nvPr>
        </p:nvSpPr>
        <p:spPr>
          <a:xfrm>
            <a:off x="6885601" y="7486650"/>
            <a:ext cx="7744800" cy="369888"/>
          </a:xfrm>
          <a:prstGeom prst="rect">
            <a:avLst/>
          </a:prstGeom>
        </p:spPr>
        <p:txBody>
          <a:bodyPr/>
          <a:lstStyle>
            <a:lvl1pPr marL="0" indent="0">
              <a:buNone/>
              <a:defRPr sz="1200" baseline="0">
                <a:solidFill>
                  <a:srgbClr val="A31527"/>
                </a:solidFill>
              </a:defRPr>
            </a:lvl1pPr>
          </a:lstStyle>
          <a:p>
            <a:pPr lvl="0"/>
            <a:r>
              <a:rPr lang="en-US" dirty="0"/>
              <a:t>Source:</a:t>
            </a:r>
          </a:p>
        </p:txBody>
      </p:sp>
      <p:sp>
        <p:nvSpPr>
          <p:cNvPr id="19" name="TextBox 18"/>
          <p:cNvSpPr txBox="1"/>
          <p:nvPr userDrawn="1"/>
        </p:nvSpPr>
        <p:spPr>
          <a:xfrm>
            <a:off x="10461356" y="7857642"/>
            <a:ext cx="4169044" cy="276999"/>
          </a:xfrm>
          <a:prstGeom prst="rect">
            <a:avLst/>
          </a:prstGeom>
          <a:noFill/>
        </p:spPr>
        <p:txBody>
          <a:bodyPr wrap="square">
            <a:spAutoFit/>
          </a:bodyPr>
          <a:lstStyle/>
          <a:p>
            <a:pPr eaLnBrk="1" hangingPunct="1">
              <a:defRPr/>
            </a:pPr>
            <a:r>
              <a:rPr lang="de-DE" sz="1200" b="1" spc="300" baseline="0" dirty="0">
                <a:solidFill>
                  <a:srgbClr val="A21727"/>
                </a:solidFill>
                <a:latin typeface="Century Gothic" charset="0"/>
                <a:ea typeface="Century Gothic" charset="0"/>
                <a:cs typeface="Century Gothic" charset="0"/>
              </a:rPr>
              <a:t>©</a:t>
            </a:r>
            <a:r>
              <a:rPr lang="en-US" sz="1200" b="1" spc="300" baseline="0" dirty="0">
                <a:solidFill>
                  <a:srgbClr val="A21727"/>
                </a:solidFill>
                <a:latin typeface="Century Gothic" charset="0"/>
                <a:ea typeface="Century Gothic" charset="0"/>
                <a:cs typeface="Century Gothic" charset="0"/>
              </a:rPr>
              <a:t>UNIVERSITY OF UTAH HEALTH, 2019</a:t>
            </a:r>
            <a:endParaRPr lang="en-US" sz="1200" b="1" spc="300" dirty="0">
              <a:solidFill>
                <a:srgbClr val="A21727"/>
              </a:solidFill>
              <a:latin typeface="Century Gothic" charset="0"/>
              <a:ea typeface="Century Gothic" charset="0"/>
              <a:cs typeface="Century Gothic" charset="0"/>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Photo Collage">
    <p:spTree>
      <p:nvGrpSpPr>
        <p:cNvPr id="1" name=""/>
        <p:cNvGrpSpPr/>
        <p:nvPr/>
      </p:nvGrpSpPr>
      <p:grpSpPr>
        <a:xfrm>
          <a:off x="0" y="0"/>
          <a:ext cx="0" cy="0"/>
          <a:chOff x="0" y="0"/>
          <a:chExt cx="0" cy="0"/>
        </a:xfrm>
      </p:grpSpPr>
      <p:sp>
        <p:nvSpPr>
          <p:cNvPr id="2" name="Title 1"/>
          <p:cNvSpPr>
            <a:spLocks noGrp="1"/>
          </p:cNvSpPr>
          <p:nvPr>
            <p:ph type="title"/>
          </p:nvPr>
        </p:nvSpPr>
        <p:spPr>
          <a:xfrm>
            <a:off x="1104900" y="694482"/>
            <a:ext cx="12793980" cy="659444"/>
          </a:xfrm>
          <a:prstGeom prst="rect">
            <a:avLst/>
          </a:prstGeom>
        </p:spPr>
        <p:txBody>
          <a:bodyPr/>
          <a:lstStyle/>
          <a:p>
            <a:r>
              <a:rPr lang="en-US" dirty="0"/>
              <a:t>Click to edit Master title style</a:t>
            </a:r>
          </a:p>
        </p:txBody>
      </p:sp>
      <p:sp>
        <p:nvSpPr>
          <p:cNvPr id="4" name="Rectangle 3"/>
          <p:cNvSpPr/>
          <p:nvPr userDrawn="1"/>
        </p:nvSpPr>
        <p:spPr>
          <a:xfrm>
            <a:off x="0" y="0"/>
            <a:ext cx="12700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731520" eaLnBrk="1" fontAlgn="auto" hangingPunct="1">
              <a:spcBef>
                <a:spcPts val="0"/>
              </a:spcBef>
              <a:spcAft>
                <a:spcPts val="0"/>
              </a:spcAft>
              <a:defRPr/>
            </a:pPr>
            <a:endParaRPr lang="en-US" sz="4608" dirty="0"/>
          </a:p>
        </p:txBody>
      </p:sp>
      <p:sp>
        <p:nvSpPr>
          <p:cNvPr id="11" name="Text Placeholder 17"/>
          <p:cNvSpPr>
            <a:spLocks noGrp="1"/>
          </p:cNvSpPr>
          <p:nvPr>
            <p:ph type="body" sz="quarter" idx="11" hasCustomPrompt="1"/>
          </p:nvPr>
        </p:nvSpPr>
        <p:spPr>
          <a:xfrm>
            <a:off x="2592763" y="7866924"/>
            <a:ext cx="1550841" cy="392045"/>
          </a:xfrm>
          <a:prstGeom prst="rect">
            <a:avLst/>
          </a:prstGeom>
        </p:spPr>
        <p:txBody>
          <a:bodyPr/>
          <a:lstStyle>
            <a:lvl1pPr marL="0" indent="0">
              <a:buNone/>
              <a:defRPr sz="1200" b="1" i="0" spc="200" baseline="0">
                <a:solidFill>
                  <a:srgbClr val="A21727"/>
                </a:solidFill>
              </a:defRPr>
            </a:lvl1pPr>
          </a:lstStyle>
          <a:p>
            <a:pPr lvl="0"/>
            <a:r>
              <a:rPr lang="en-US" dirty="0"/>
              <a:t>@</a:t>
            </a:r>
            <a:r>
              <a:rPr lang="en-US" dirty="0" err="1"/>
              <a:t>UtahIMCMRs</a:t>
            </a:r>
            <a:endParaRPr lang="en-US" dirty="0"/>
          </a:p>
        </p:txBody>
      </p:sp>
      <p:sp>
        <p:nvSpPr>
          <p:cNvPr id="12" name="Text Placeholder 17"/>
          <p:cNvSpPr>
            <a:spLocks noGrp="1"/>
          </p:cNvSpPr>
          <p:nvPr>
            <p:ph type="body" sz="quarter" idx="12" hasCustomPrompt="1"/>
          </p:nvPr>
        </p:nvSpPr>
        <p:spPr>
          <a:xfrm>
            <a:off x="4143605" y="7866925"/>
            <a:ext cx="1191153" cy="304800"/>
          </a:xfrm>
          <a:prstGeom prst="rect">
            <a:avLst/>
          </a:prstGeom>
        </p:spPr>
        <p:txBody>
          <a:bodyPr/>
          <a:lstStyle>
            <a:lvl1pPr marL="0" indent="0">
              <a:buNone/>
              <a:defRPr sz="1200" b="1" i="0" spc="200" baseline="0">
                <a:solidFill>
                  <a:srgbClr val="A21727"/>
                </a:solidFill>
              </a:defRPr>
            </a:lvl1pPr>
          </a:lstStyle>
          <a:p>
            <a:pPr lvl="0"/>
            <a:r>
              <a:rPr lang="en-US" dirty="0"/>
              <a:t>#EBM</a:t>
            </a:r>
          </a:p>
        </p:txBody>
      </p:sp>
      <p:pic>
        <p:nvPicPr>
          <p:cNvPr id="14" name="Picture 13" descr="U Health_horizontal_cmyk.eps"/>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bwMode="auto">
          <a:xfrm>
            <a:off x="800100" y="7680325"/>
            <a:ext cx="1558925"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2576513" y="7856538"/>
            <a:ext cx="12726987"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Rectangle 15"/>
          <p:cNvSpPr/>
          <p:nvPr userDrawn="1"/>
        </p:nvSpPr>
        <p:spPr>
          <a:xfrm>
            <a:off x="-325850" y="1618665"/>
            <a:ext cx="15328962" cy="5835431"/>
          </a:xfrm>
          <a:prstGeom prst="rect">
            <a:avLst/>
          </a:prstGeom>
          <a:solidFill>
            <a:srgbClr val="A21727"/>
          </a:solidFill>
          <a:ln>
            <a:noFill/>
          </a:ln>
          <a:effectLst>
            <a:glow rad="444500">
              <a:schemeClr val="tx1">
                <a:lumMod val="95000"/>
                <a:lumOff val="5000"/>
                <a:alpha val="3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defTabSz="731520" eaLnBrk="1" fontAlgn="auto" hangingPunct="1">
              <a:spcBef>
                <a:spcPts val="0"/>
              </a:spcBef>
              <a:spcAft>
                <a:spcPts val="0"/>
              </a:spcAft>
              <a:defRPr/>
            </a:pPr>
            <a:endParaRPr lang="en-US" sz="2880" dirty="0"/>
          </a:p>
        </p:txBody>
      </p:sp>
      <p:sp>
        <p:nvSpPr>
          <p:cNvPr id="18" name="Text Placeholder 16"/>
          <p:cNvSpPr>
            <a:spLocks noGrp="1"/>
          </p:cNvSpPr>
          <p:nvPr>
            <p:ph type="body" sz="quarter" idx="15" hasCustomPrompt="1"/>
          </p:nvPr>
        </p:nvSpPr>
        <p:spPr>
          <a:xfrm>
            <a:off x="6885601" y="7486650"/>
            <a:ext cx="7744800" cy="369888"/>
          </a:xfrm>
          <a:prstGeom prst="rect">
            <a:avLst/>
          </a:prstGeom>
        </p:spPr>
        <p:txBody>
          <a:bodyPr/>
          <a:lstStyle>
            <a:lvl1pPr marL="0" indent="0">
              <a:buNone/>
              <a:defRPr sz="1200" baseline="0">
                <a:solidFill>
                  <a:srgbClr val="A31527"/>
                </a:solidFill>
              </a:defRPr>
            </a:lvl1pPr>
          </a:lstStyle>
          <a:p>
            <a:pPr lvl="0"/>
            <a:r>
              <a:rPr lang="en-US" dirty="0"/>
              <a:t>Source:</a:t>
            </a:r>
          </a:p>
        </p:txBody>
      </p:sp>
      <p:sp>
        <p:nvSpPr>
          <p:cNvPr id="19" name="TextBox 18"/>
          <p:cNvSpPr txBox="1"/>
          <p:nvPr userDrawn="1"/>
        </p:nvSpPr>
        <p:spPr>
          <a:xfrm>
            <a:off x="10461356" y="7857642"/>
            <a:ext cx="4169044" cy="276999"/>
          </a:xfrm>
          <a:prstGeom prst="rect">
            <a:avLst/>
          </a:prstGeom>
          <a:noFill/>
        </p:spPr>
        <p:txBody>
          <a:bodyPr wrap="square">
            <a:spAutoFit/>
          </a:bodyPr>
          <a:lstStyle/>
          <a:p>
            <a:pPr eaLnBrk="1" hangingPunct="1">
              <a:defRPr/>
            </a:pPr>
            <a:r>
              <a:rPr lang="de-DE" sz="1200" b="1" spc="300" baseline="0" dirty="0">
                <a:solidFill>
                  <a:srgbClr val="A21727"/>
                </a:solidFill>
                <a:latin typeface="Century Gothic" charset="0"/>
                <a:ea typeface="Century Gothic" charset="0"/>
                <a:cs typeface="Century Gothic" charset="0"/>
              </a:rPr>
              <a:t>©</a:t>
            </a:r>
            <a:r>
              <a:rPr lang="en-US" sz="1200" b="1" spc="300" baseline="0" dirty="0">
                <a:solidFill>
                  <a:srgbClr val="A21727"/>
                </a:solidFill>
                <a:latin typeface="Century Gothic" charset="0"/>
                <a:ea typeface="Century Gothic" charset="0"/>
                <a:cs typeface="Century Gothic" charset="0"/>
              </a:rPr>
              <a:t>UNIVERSITY OF UTAH HEALTH, 2019</a:t>
            </a:r>
            <a:endParaRPr lang="en-US" sz="1200" b="1" spc="300" dirty="0">
              <a:solidFill>
                <a:srgbClr val="A21727"/>
              </a:solidFill>
              <a:latin typeface="Century Gothic" charset="0"/>
              <a:ea typeface="Century Gothic" charset="0"/>
              <a:cs typeface="Century Gothic" charset="0"/>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3" name="Rectangle 2"/>
          <p:cNvSpPr/>
          <p:nvPr userDrawn="1"/>
        </p:nvSpPr>
        <p:spPr>
          <a:xfrm>
            <a:off x="0" y="1"/>
            <a:ext cx="127000" cy="8229600"/>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731520" eaLnBrk="1" fontAlgn="auto" hangingPunct="1">
              <a:spcBef>
                <a:spcPts val="0"/>
              </a:spcBef>
              <a:spcAft>
                <a:spcPts val="0"/>
              </a:spcAft>
              <a:defRPr/>
            </a:pPr>
            <a:endParaRPr lang="en-US" sz="4608" dirty="0"/>
          </a:p>
        </p:txBody>
      </p:sp>
    </p:spTree>
    <p:extLst>
      <p:ext uri="{BB962C8B-B14F-4D97-AF65-F5344CB8AC3E}">
        <p14:creationId xmlns:p14="http://schemas.microsoft.com/office/powerpoint/2010/main" val="22395671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645124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50" r:id="rId4"/>
    <p:sldLayoutId id="2147483663" r:id="rId5"/>
    <p:sldLayoutId id="2147483664" r:id="rId6"/>
    <p:sldLayoutId id="2147483665" r:id="rId7"/>
    <p:sldLayoutId id="2147483666" r:id="rId8"/>
    <p:sldLayoutId id="2147483655" r:id="rId9"/>
    <p:sldLayoutId id="2147483659" r:id="rId10"/>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txStyles>
    <p:titleStyle>
      <a:lvl1pPr algn="l" defTabSz="731520" rtl="0" eaLnBrk="1" latinLnBrk="0" hangingPunct="1">
        <a:spcBef>
          <a:spcPct val="0"/>
        </a:spcBef>
        <a:buNone/>
        <a:defRPr sz="4480" b="0" i="0" kern="1200" cap="all" baseline="0">
          <a:solidFill>
            <a:srgbClr val="B01C32"/>
          </a:solidFill>
          <a:latin typeface="Century Gothic" charset="0"/>
          <a:ea typeface="+mj-ea"/>
          <a:cs typeface="Avenir Roman"/>
        </a:defRPr>
      </a:lvl1pPr>
    </p:titleStyle>
    <p:bodyStyle>
      <a:lvl1pPr marL="548640" indent="-548640" algn="l" defTabSz="731520" rtl="0" eaLnBrk="1" latinLnBrk="0" hangingPunct="1">
        <a:spcBef>
          <a:spcPct val="20000"/>
        </a:spcBef>
        <a:buFont typeface="Arial"/>
        <a:buChar char="•"/>
        <a:defRPr sz="4480" b="0" i="0" kern="1200" baseline="0">
          <a:solidFill>
            <a:schemeClr val="tx1">
              <a:lumMod val="65000"/>
              <a:lumOff val="35000"/>
            </a:schemeClr>
          </a:solidFill>
          <a:latin typeface="Century Gothic" charset="0"/>
          <a:ea typeface="+mn-ea"/>
          <a:cs typeface="Avenir Roman"/>
        </a:defRPr>
      </a:lvl1pPr>
      <a:lvl2pPr marL="1188720" indent="-457200" algn="l" defTabSz="731520" rtl="0" eaLnBrk="1" latinLnBrk="0" hangingPunct="1">
        <a:spcBef>
          <a:spcPct val="20000"/>
        </a:spcBef>
        <a:buFont typeface="Arial"/>
        <a:buChar char="–"/>
        <a:defRPr sz="3840" b="0" i="0" kern="1200" baseline="0">
          <a:solidFill>
            <a:schemeClr val="tx1">
              <a:lumMod val="65000"/>
              <a:lumOff val="35000"/>
            </a:schemeClr>
          </a:solidFill>
          <a:latin typeface="Century Gothic" charset="0"/>
          <a:ea typeface="+mn-ea"/>
          <a:cs typeface="Avenir Roman"/>
        </a:defRPr>
      </a:lvl2pPr>
      <a:lvl3pPr marL="1828800" indent="-365760" algn="l" defTabSz="731520" rtl="0" eaLnBrk="1" latinLnBrk="0" hangingPunct="1">
        <a:spcBef>
          <a:spcPct val="20000"/>
        </a:spcBef>
        <a:buFont typeface="Arial"/>
        <a:buChar char="•"/>
        <a:defRPr sz="3200" b="0" i="0" kern="1200" baseline="0">
          <a:solidFill>
            <a:schemeClr val="tx1">
              <a:lumMod val="65000"/>
              <a:lumOff val="35000"/>
            </a:schemeClr>
          </a:solidFill>
          <a:latin typeface="Century Gothic" charset="0"/>
          <a:ea typeface="Century Gothic" charset="0"/>
          <a:cs typeface="Century Gothic" charset="0"/>
        </a:defRPr>
      </a:lvl3pPr>
      <a:lvl4pPr marL="2560320" indent="-365760" algn="l" defTabSz="731520" rtl="0" eaLnBrk="1" latinLnBrk="0" hangingPunct="1">
        <a:spcBef>
          <a:spcPct val="20000"/>
        </a:spcBef>
        <a:buFont typeface="Arial"/>
        <a:buChar char="–"/>
        <a:defRPr sz="2560" b="0" i="0" kern="1200" baseline="0">
          <a:solidFill>
            <a:schemeClr val="tx1">
              <a:lumMod val="65000"/>
              <a:lumOff val="35000"/>
            </a:schemeClr>
          </a:solidFill>
          <a:latin typeface="Century Gothic" charset="0"/>
          <a:ea typeface="+mn-ea"/>
          <a:cs typeface="Avenir Roman"/>
        </a:defRPr>
      </a:lvl4pPr>
      <a:lvl5pPr marL="3291840" indent="-365760" algn="l" defTabSz="731520" rtl="0" eaLnBrk="1" latinLnBrk="0" hangingPunct="1">
        <a:spcBef>
          <a:spcPct val="20000"/>
        </a:spcBef>
        <a:buFont typeface="Arial"/>
        <a:buChar char="»"/>
        <a:defRPr sz="1920" b="0" i="0" kern="1200" baseline="0">
          <a:solidFill>
            <a:schemeClr val="tx1">
              <a:lumMod val="65000"/>
              <a:lumOff val="35000"/>
            </a:schemeClr>
          </a:solidFill>
          <a:latin typeface="Century Gothic" charset="0"/>
          <a:ea typeface="+mn-ea"/>
          <a:cs typeface="Avenir Roman"/>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96" userDrawn="1">
          <p15:clr>
            <a:srgbClr val="F26B43"/>
          </p15:clr>
        </p15:guide>
        <p15:guide id="2" orient="horz" pos="499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4.xml"/><Relationship Id="rId1" Type="http://schemas.openxmlformats.org/officeDocument/2006/relationships/slideLayout" Target="../slideLayouts/slideLayout4.xml"/><Relationship Id="rId4" Type="http://schemas.openxmlformats.org/officeDocument/2006/relationships/image" Target="../media/image63.sv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6.xml"/><Relationship Id="rId1" Type="http://schemas.openxmlformats.org/officeDocument/2006/relationships/slideLayout" Target="../slideLayouts/slideLayout4.xml"/><Relationship Id="rId4" Type="http://schemas.openxmlformats.org/officeDocument/2006/relationships/image" Target="../media/image63.sv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0.xml"/></Relationships>
</file>

<file path=ppt/slides/_rels/slide10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8.xml"/><Relationship Id="rId1" Type="http://schemas.openxmlformats.org/officeDocument/2006/relationships/slideLayout" Target="../slideLayouts/slideLayout4.xml"/><Relationship Id="rId4" Type="http://schemas.openxmlformats.org/officeDocument/2006/relationships/image" Target="../media/image63.svg"/></Relationships>
</file>

<file path=ppt/slides/_rels/slide10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0.xml"/><Relationship Id="rId1" Type="http://schemas.openxmlformats.org/officeDocument/2006/relationships/slideLayout" Target="../slideLayouts/slideLayout1.xml"/><Relationship Id="rId5" Type="http://schemas.openxmlformats.org/officeDocument/2006/relationships/hyperlink" Target="https://doi.org/10.1111/j.1538-7836.2004.00790.x" TargetMode="External"/><Relationship Id="rId4" Type="http://schemas.openxmlformats.org/officeDocument/2006/relationships/hyperlink" Target="https://www.ncbi.nlm.nih.gov/pubmed/15304025" TargetMode="Externa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13.xml"/><Relationship Id="rId1" Type="http://schemas.openxmlformats.org/officeDocument/2006/relationships/slideLayout" Target="../slideLayouts/slideLayout4.xml"/><Relationship Id="rId4" Type="http://schemas.openxmlformats.org/officeDocument/2006/relationships/image" Target="../media/image8.tiff"/></Relationships>
</file>

<file path=ppt/slides/_rels/slide11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4.xml"/><Relationship Id="rId1" Type="http://schemas.openxmlformats.org/officeDocument/2006/relationships/slideLayout" Target="../slideLayouts/slideLayout4.xml"/><Relationship Id="rId4" Type="http://schemas.openxmlformats.org/officeDocument/2006/relationships/image" Target="../media/image79.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2.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3.xml"/><Relationship Id="rId1" Type="http://schemas.openxmlformats.org/officeDocument/2006/relationships/slideLayout" Target="../slideLayouts/slideLayout4.xml"/><Relationship Id="rId5" Type="http://schemas.openxmlformats.org/officeDocument/2006/relationships/hyperlink" Target="https://effectivehealthcare.ahrq.gov/decision-aids/lung-cancer-screening/home.html" TargetMode="External"/><Relationship Id="rId4" Type="http://schemas.openxmlformats.org/officeDocument/2006/relationships/image" Target="../media/image82.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125.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4.tiff"/><Relationship Id="rId4" Type="http://schemas.openxmlformats.org/officeDocument/2006/relationships/image" Target="../media/image13.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hyperlink" Target="http://www.bmj.com/cgi/content/full/310/6987/1122"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mcw.libguides.com/EBM/PICO"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10.xml"/><Relationship Id="rId4" Type="http://schemas.openxmlformats.org/officeDocument/2006/relationships/image" Target="../media/image30.jpg"/></Relationships>
</file>

<file path=ppt/slides/_rels/slide3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www.bmj.com/cgi/content/full/310/6987/1122" TargetMode="External"/><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https://www.ncbi.nlm.nih.gov/pubmed/clinical" TargetMode="External"/><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hyperlink" Target="http://dan.corlan.net/medline-trend.html" TargetMode="External"/><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chart" Target="../charts/chart1.xml"/><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46.jpg"/></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6.tiff"/><Relationship Id="rId4" Type="http://schemas.openxmlformats.org/officeDocument/2006/relationships/image" Target="../media/image5.tiff"/></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51.svg"/></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46.jpg"/></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8.tiff"/></Relationships>
</file>

<file path=ppt/slides/_rels/slide7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70.xml"/><Relationship Id="rId1" Type="http://schemas.openxmlformats.org/officeDocument/2006/relationships/slideLayout" Target="../slideLayouts/slideLayout9.xml"/><Relationship Id="rId4" Type="http://schemas.openxmlformats.org/officeDocument/2006/relationships/image" Target="../media/image55.jpeg"/></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hyperlink" Target="https://en.wikipedia.org/wiki/Funnel_plot"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5.xml"/><Relationship Id="rId1" Type="http://schemas.openxmlformats.org/officeDocument/2006/relationships/slideLayout" Target="../slideLayouts/slideLayout4.xml"/><Relationship Id="rId5" Type="http://schemas.openxmlformats.org/officeDocument/2006/relationships/image" Target="../media/image64.png"/><Relationship Id="rId4" Type="http://schemas.openxmlformats.org/officeDocument/2006/relationships/image" Target="../media/image63.sv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7.xml"/><Relationship Id="rId1" Type="http://schemas.openxmlformats.org/officeDocument/2006/relationships/slideLayout" Target="../slideLayouts/slideLayout4.xml"/><Relationship Id="rId4" Type="http://schemas.openxmlformats.org/officeDocument/2006/relationships/image" Target="../media/image66.gif"/></Relationships>
</file>

<file path=ppt/slides/_rels/slide8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8.xml"/><Relationship Id="rId1" Type="http://schemas.openxmlformats.org/officeDocument/2006/relationships/slideLayout" Target="../slideLayouts/slideLayout4.xml"/><Relationship Id="rId4" Type="http://schemas.openxmlformats.org/officeDocument/2006/relationships/image" Target="../media/image66.gif"/></Relationships>
</file>

<file path=ppt/slides/_rels/slide8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9.xml"/><Relationship Id="rId1" Type="http://schemas.openxmlformats.org/officeDocument/2006/relationships/slideLayout" Target="../slideLayouts/slideLayout4.xml"/><Relationship Id="rId4" Type="http://schemas.openxmlformats.org/officeDocument/2006/relationships/image" Target="../media/image66.gif"/></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0.xml"/><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4.xml"/><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9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9.xml"/><Relationship Id="rId1" Type="http://schemas.openxmlformats.org/officeDocument/2006/relationships/slideLayout" Target="../slideLayouts/slideLayout4.xml"/><Relationship Id="rId4"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a:bodyPr>
          <a:lstStyle/>
          <a:p>
            <a:r>
              <a:rPr lang="en-US" dirty="0"/>
              <a:t>Ebm Seminar</a:t>
            </a:r>
          </a:p>
        </p:txBody>
      </p:sp>
      <p:sp>
        <p:nvSpPr>
          <p:cNvPr id="7" name="Subtitle 6"/>
          <p:cNvSpPr>
            <a:spLocks noGrp="1"/>
          </p:cNvSpPr>
          <p:nvPr>
            <p:ph type="subTitle" idx="1"/>
          </p:nvPr>
        </p:nvSpPr>
        <p:spPr>
          <a:xfrm>
            <a:off x="2194560" y="4925166"/>
            <a:ext cx="10241280" cy="637433"/>
          </a:xfrm>
        </p:spPr>
        <p:txBody>
          <a:bodyPr>
            <a:normAutofit fontScale="77500" lnSpcReduction="20000"/>
          </a:bodyPr>
          <a:lstStyle/>
          <a:p>
            <a:r>
              <a:rPr lang="en-US" sz="1800" dirty="0"/>
              <a:t>Brian locke, MD</a:t>
            </a:r>
          </a:p>
          <a:p>
            <a:endParaRPr lang="en-US" dirty="0"/>
          </a:p>
          <a:p>
            <a:r>
              <a:rPr lang="en-US" dirty="0"/>
              <a:t>Based on seminars by Emily signor and Harris Carmichael.</a:t>
            </a:r>
          </a:p>
          <a:p>
            <a:endParaRPr lang="en-US" dirty="0"/>
          </a:p>
        </p:txBody>
      </p:sp>
    </p:spTree>
    <p:extLst>
      <p:ext uri="{BB962C8B-B14F-4D97-AF65-F5344CB8AC3E}">
        <p14:creationId xmlns:p14="http://schemas.microsoft.com/office/powerpoint/2010/main" val="110416753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34FEA-A93D-C041-AB3C-E67960690CCB}"/>
              </a:ext>
            </a:extLst>
          </p:cNvPr>
          <p:cNvSpPr>
            <a:spLocks noGrp="1"/>
          </p:cNvSpPr>
          <p:nvPr>
            <p:ph type="title"/>
          </p:nvPr>
        </p:nvSpPr>
        <p:spPr/>
        <p:txBody>
          <a:bodyPr/>
          <a:lstStyle/>
          <a:p>
            <a:r>
              <a:rPr lang="en-US" dirty="0"/>
              <a:t>What about Intuition?</a:t>
            </a:r>
          </a:p>
        </p:txBody>
      </p:sp>
      <p:sp>
        <p:nvSpPr>
          <p:cNvPr id="4" name="Text Placeholder 3">
            <a:extLst>
              <a:ext uri="{FF2B5EF4-FFF2-40B4-BE49-F238E27FC236}">
                <a16:creationId xmlns:a16="http://schemas.microsoft.com/office/drawing/2014/main" id="{BD9FDFC3-FE69-DD47-BA78-9A592B34CE54}"/>
              </a:ext>
            </a:extLst>
          </p:cNvPr>
          <p:cNvSpPr>
            <a:spLocks noGrp="1"/>
          </p:cNvSpPr>
          <p:nvPr>
            <p:ph type="body" sz="quarter" idx="11"/>
          </p:nvPr>
        </p:nvSpPr>
        <p:spPr/>
        <p:txBody>
          <a:bodyPr/>
          <a:lstStyle/>
          <a:p>
            <a:endParaRPr lang="en-US" dirty="0"/>
          </a:p>
        </p:txBody>
      </p:sp>
      <p:sp>
        <p:nvSpPr>
          <p:cNvPr id="5" name="Text Placeholder 4">
            <a:extLst>
              <a:ext uri="{FF2B5EF4-FFF2-40B4-BE49-F238E27FC236}">
                <a16:creationId xmlns:a16="http://schemas.microsoft.com/office/drawing/2014/main" id="{1C3F757E-0063-684D-B91F-24DBF7995F1B}"/>
              </a:ext>
            </a:extLst>
          </p:cNvPr>
          <p:cNvSpPr>
            <a:spLocks noGrp="1"/>
          </p:cNvSpPr>
          <p:nvPr>
            <p:ph type="body" sz="quarter" idx="12"/>
          </p:nvPr>
        </p:nvSpPr>
        <p:spPr/>
        <p:txBody>
          <a:bodyPr/>
          <a:lstStyle/>
          <a:p>
            <a:endParaRPr lang="en-US" dirty="0"/>
          </a:p>
        </p:txBody>
      </p:sp>
      <p:sp>
        <p:nvSpPr>
          <p:cNvPr id="6" name="Content Placeholder 5"/>
          <p:cNvSpPr>
            <a:spLocks noGrp="1"/>
          </p:cNvSpPr>
          <p:nvPr>
            <p:ph sz="half" idx="1"/>
          </p:nvPr>
        </p:nvSpPr>
        <p:spPr>
          <a:xfrm>
            <a:off x="630982" y="1922733"/>
            <a:ext cx="13139609" cy="5474353"/>
          </a:xfrm>
        </p:spPr>
        <p:txBody>
          <a:bodyPr/>
          <a:lstStyle/>
          <a:p>
            <a:r>
              <a:rPr lang="en-US" dirty="0"/>
              <a:t>A bat and a ball together cost 1.10$</a:t>
            </a:r>
          </a:p>
          <a:p>
            <a:r>
              <a:rPr lang="en-US" dirty="0"/>
              <a:t>The bat costs 1$ more than the ball.</a:t>
            </a:r>
          </a:p>
          <a:p>
            <a:r>
              <a:rPr lang="en-US" dirty="0"/>
              <a:t>How much does the ball cost? </a:t>
            </a:r>
          </a:p>
        </p:txBody>
      </p:sp>
    </p:spTree>
    <p:extLst>
      <p:ext uri="{BB962C8B-B14F-4D97-AF65-F5344CB8AC3E}">
        <p14:creationId xmlns:p14="http://schemas.microsoft.com/office/powerpoint/2010/main" val="53940059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 Roadmap</a:t>
            </a:r>
            <a:endParaRPr lang="en-US" sz="3200" dirty="0"/>
          </a:p>
        </p:txBody>
      </p:sp>
      <p:sp>
        <p:nvSpPr>
          <p:cNvPr id="3" name="Content Placeholder 2"/>
          <p:cNvSpPr>
            <a:spLocks noGrp="1"/>
          </p:cNvSpPr>
          <p:nvPr>
            <p:ph sz="half" idx="1"/>
          </p:nvPr>
        </p:nvSpPr>
        <p:spPr/>
        <p:txBody>
          <a:bodyPr/>
          <a:lstStyle/>
          <a:p>
            <a:r>
              <a:rPr lang="en-US" dirty="0"/>
              <a:t>Diagnosis using Bayes</a:t>
            </a:r>
          </a:p>
          <a:p>
            <a:r>
              <a:rPr lang="en-US" b="1" dirty="0"/>
              <a:t>Workup guided by Bayes</a:t>
            </a:r>
          </a:p>
          <a:p>
            <a:r>
              <a:rPr lang="en-US" dirty="0"/>
              <a:t>Treatment using absolute measures of effect size</a:t>
            </a:r>
          </a:p>
          <a:p>
            <a:r>
              <a:rPr lang="en-US" dirty="0"/>
              <a:t>Shared decision making</a:t>
            </a:r>
          </a:p>
        </p:txBody>
      </p:sp>
      <p:sp>
        <p:nvSpPr>
          <p:cNvPr id="5" name="Text Placeholder 4"/>
          <p:cNvSpPr>
            <a:spLocks noGrp="1"/>
          </p:cNvSpPr>
          <p:nvPr>
            <p:ph type="body" sz="quarter" idx="11"/>
          </p:nvPr>
        </p:nvSpPr>
        <p:spPr/>
        <p:txBody>
          <a:bodyPr/>
          <a:lstStyle/>
          <a:p>
            <a:endParaRPr lang="en-US"/>
          </a:p>
        </p:txBody>
      </p:sp>
      <p:sp>
        <p:nvSpPr>
          <p:cNvPr id="6" name="Text Placeholder 5"/>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07090515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902063" y="1533972"/>
            <a:ext cx="12839700" cy="5883970"/>
          </a:xfrm>
        </p:spPr>
        <p:txBody>
          <a:bodyPr/>
          <a:lstStyle/>
          <a:p>
            <a:r>
              <a:rPr lang="en-US" sz="4400"/>
              <a:t>	You’re in the ED, considering PE on a 49F with: SOB and chest pain, no leg swelling or pain, HR 90, no recent immobilization, no hx clots, no hemoptysis, no cancer. Room air SpO2 96%. Not on birth control or HRT. </a:t>
            </a:r>
          </a:p>
          <a:p>
            <a:endParaRPr lang="en-US" sz="4400"/>
          </a:p>
          <a:p>
            <a:r>
              <a:rPr lang="en-US" sz="4400"/>
              <a:t>Next Step? </a:t>
            </a:r>
          </a:p>
        </p:txBody>
      </p:sp>
      <p:sp>
        <p:nvSpPr>
          <p:cNvPr id="2" name="Title 1"/>
          <p:cNvSpPr>
            <a:spLocks noGrp="1"/>
          </p:cNvSpPr>
          <p:nvPr>
            <p:ph type="title" idx="4294967295"/>
          </p:nvPr>
        </p:nvSpPr>
        <p:spPr>
          <a:xfrm>
            <a:off x="1836738" y="693738"/>
            <a:ext cx="12793662" cy="660400"/>
          </a:xfrm>
          <a:prstGeom prst="rect">
            <a:avLst/>
          </a:prstGeom>
        </p:spPr>
        <p:txBody>
          <a:bodyPr/>
          <a:lstStyle/>
          <a:p>
            <a:r>
              <a:rPr lang="en-US"/>
              <a:t>EBCP </a:t>
            </a:r>
            <a:r>
              <a:rPr lang="en-US">
                <a:solidFill>
                  <a:schemeClr val="bg1">
                    <a:lumMod val="50000"/>
                  </a:schemeClr>
                </a:solidFill>
              </a:rPr>
              <a:t>in action</a:t>
            </a:r>
          </a:p>
        </p:txBody>
      </p:sp>
    </p:spTree>
    <p:extLst>
      <p:ext uri="{BB962C8B-B14F-4D97-AF65-F5344CB8AC3E}">
        <p14:creationId xmlns:p14="http://schemas.microsoft.com/office/powerpoint/2010/main" val="167401865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Apply – </a:t>
            </a:r>
            <a:endParaRPr lang="en-US" sz="3200"/>
          </a:p>
        </p:txBody>
      </p:sp>
      <p:sp>
        <p:nvSpPr>
          <p:cNvPr id="5" name="Text Placeholder 4"/>
          <p:cNvSpPr>
            <a:spLocks noGrp="1"/>
          </p:cNvSpPr>
          <p:nvPr>
            <p:ph type="body" sz="quarter" idx="11"/>
          </p:nvPr>
        </p:nvSpPr>
        <p:spPr/>
        <p:txBody>
          <a:bodyPr/>
          <a:lstStyle/>
          <a:p>
            <a:endParaRPr lang="en-US"/>
          </a:p>
        </p:txBody>
      </p:sp>
      <p:sp>
        <p:nvSpPr>
          <p:cNvPr id="6" name="Text Placeholder 5"/>
          <p:cNvSpPr>
            <a:spLocks noGrp="1"/>
          </p:cNvSpPr>
          <p:nvPr>
            <p:ph type="body" sz="quarter" idx="12"/>
          </p:nvPr>
        </p:nvSpPr>
        <p:spPr/>
        <p:txBody>
          <a:bodyPr/>
          <a:lstStyle/>
          <a:p>
            <a:endParaRPr lang="en-US"/>
          </a:p>
        </p:txBody>
      </p:sp>
      <p:sp>
        <p:nvSpPr>
          <p:cNvPr id="11" name="Text Placeholder 10"/>
          <p:cNvSpPr>
            <a:spLocks noGrp="1"/>
          </p:cNvSpPr>
          <p:nvPr>
            <p:ph type="body" sz="quarter" idx="15"/>
          </p:nvPr>
        </p:nvSpPr>
        <p:spPr/>
        <p:txBody>
          <a:bodyPr/>
          <a:lstStyle/>
          <a:p>
            <a:r>
              <a:rPr lang="en-US" err="1"/>
              <a:t>Pulse.Utah.edu</a:t>
            </a:r>
            <a:r>
              <a:rPr lang="en-US"/>
              <a:t> Suspected PE pathway</a:t>
            </a:r>
          </a:p>
        </p:txBody>
      </p:sp>
      <p:pic>
        <p:nvPicPr>
          <p:cNvPr id="10" name="Content Placeholder 9">
            <a:extLst>
              <a:ext uri="{FF2B5EF4-FFF2-40B4-BE49-F238E27FC236}">
                <a16:creationId xmlns:a16="http://schemas.microsoft.com/office/drawing/2014/main" id="{FAA7F196-43C5-B14E-B9B9-E588148B3008}"/>
              </a:ext>
            </a:extLst>
          </p:cNvPr>
          <p:cNvPicPr>
            <a:picLocks noGrp="1" noChangeAspect="1"/>
          </p:cNvPicPr>
          <p:nvPr>
            <p:ph sz="half" idx="1"/>
          </p:nvPr>
        </p:nvPicPr>
        <p:blipFill>
          <a:blip r:embed="rId3"/>
          <a:stretch>
            <a:fillRect/>
          </a:stretch>
        </p:blipFill>
        <p:spPr>
          <a:xfrm>
            <a:off x="3352800" y="373062"/>
            <a:ext cx="9136791" cy="6975725"/>
          </a:xfrm>
        </p:spPr>
      </p:pic>
    </p:spTree>
    <p:extLst>
      <p:ext uri="{BB962C8B-B14F-4D97-AF65-F5344CB8AC3E}">
        <p14:creationId xmlns:p14="http://schemas.microsoft.com/office/powerpoint/2010/main" val="11985054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Apply – </a:t>
            </a:r>
            <a:r>
              <a:rPr lang="en-US" sz="3200"/>
              <a:t>Testing Threshold, Treatment Threshold</a:t>
            </a:r>
          </a:p>
        </p:txBody>
      </p:sp>
      <p:pic>
        <p:nvPicPr>
          <p:cNvPr id="8" name="Content Placeholder 7">
            <a:extLst>
              <a:ext uri="{FF2B5EF4-FFF2-40B4-BE49-F238E27FC236}">
                <a16:creationId xmlns:a16="http://schemas.microsoft.com/office/drawing/2014/main" id="{AFB77306-9E59-8A4A-942F-F00FE78C42C6}"/>
              </a:ext>
            </a:extLst>
          </p:cNvPr>
          <p:cNvPicPr>
            <a:picLocks noGrp="1" noChangeAspect="1"/>
          </p:cNvPicPr>
          <p:nvPr>
            <p:ph sz="half" idx="1"/>
          </p:nvPr>
        </p:nvPicPr>
        <p:blipFill>
          <a:blip r:embed="rId3"/>
          <a:stretch>
            <a:fillRect/>
          </a:stretch>
        </p:blipFill>
        <p:spPr>
          <a:xfrm>
            <a:off x="1633384" y="2671482"/>
            <a:ext cx="11365440" cy="4145043"/>
          </a:xfrm>
        </p:spPr>
      </p:pic>
      <p:sp>
        <p:nvSpPr>
          <p:cNvPr id="5" name="Text Placeholder 4"/>
          <p:cNvSpPr>
            <a:spLocks noGrp="1"/>
          </p:cNvSpPr>
          <p:nvPr>
            <p:ph type="body" sz="quarter" idx="11"/>
          </p:nvPr>
        </p:nvSpPr>
        <p:spPr/>
        <p:txBody>
          <a:bodyPr/>
          <a:lstStyle/>
          <a:p>
            <a:endParaRPr lang="en-US"/>
          </a:p>
        </p:txBody>
      </p:sp>
      <p:sp>
        <p:nvSpPr>
          <p:cNvPr id="6" name="Text Placeholder 5"/>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83479956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8">
            <a:extLst>
              <a:ext uri="{FF2B5EF4-FFF2-40B4-BE49-F238E27FC236}">
                <a16:creationId xmlns:a16="http://schemas.microsoft.com/office/drawing/2014/main" id="{8D10CC4C-0B09-5240-BA97-90639FA9A0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57130" y="293282"/>
            <a:ext cx="5274652" cy="7152072"/>
          </a:xfrm>
          <a:prstGeom prst="rect">
            <a:avLst/>
          </a:prstGeom>
        </p:spPr>
      </p:pic>
      <p:sp>
        <p:nvSpPr>
          <p:cNvPr id="2" name="Title 1"/>
          <p:cNvSpPr>
            <a:spLocks noGrp="1"/>
          </p:cNvSpPr>
          <p:nvPr>
            <p:ph type="title"/>
          </p:nvPr>
        </p:nvSpPr>
        <p:spPr/>
        <p:txBody>
          <a:bodyPr/>
          <a:lstStyle/>
          <a:p>
            <a:r>
              <a:rPr lang="en-US"/>
              <a:t>Apply – PE Diagnosis</a:t>
            </a:r>
            <a:endParaRPr lang="en-US" sz="3200"/>
          </a:p>
        </p:txBody>
      </p:sp>
      <p:sp>
        <p:nvSpPr>
          <p:cNvPr id="5" name="Text Placeholder 4"/>
          <p:cNvSpPr>
            <a:spLocks noGrp="1"/>
          </p:cNvSpPr>
          <p:nvPr>
            <p:ph type="body" sz="quarter" idx="11"/>
          </p:nvPr>
        </p:nvSpPr>
        <p:spPr/>
        <p:txBody>
          <a:bodyPr/>
          <a:lstStyle/>
          <a:p>
            <a:endParaRPr lang="en-US"/>
          </a:p>
        </p:txBody>
      </p:sp>
      <p:sp>
        <p:nvSpPr>
          <p:cNvPr id="6" name="Text Placeholder 5"/>
          <p:cNvSpPr>
            <a:spLocks noGrp="1"/>
          </p:cNvSpPr>
          <p:nvPr>
            <p:ph type="body" sz="quarter" idx="12"/>
          </p:nvPr>
        </p:nvSpPr>
        <p:spPr/>
        <p:txBody>
          <a:bodyPr/>
          <a:lstStyle/>
          <a:p>
            <a:endParaRPr lang="en-US"/>
          </a:p>
        </p:txBody>
      </p:sp>
      <p:sp>
        <p:nvSpPr>
          <p:cNvPr id="4" name="Content Placeholder 3">
            <a:extLst>
              <a:ext uri="{FF2B5EF4-FFF2-40B4-BE49-F238E27FC236}">
                <a16:creationId xmlns:a16="http://schemas.microsoft.com/office/drawing/2014/main" id="{56A8E882-C7CC-3344-A8B1-C9B2C9C9DA1A}"/>
              </a:ext>
            </a:extLst>
          </p:cNvPr>
          <p:cNvSpPr>
            <a:spLocks noGrp="1"/>
          </p:cNvSpPr>
          <p:nvPr>
            <p:ph sz="half" idx="1"/>
          </p:nvPr>
        </p:nvSpPr>
        <p:spPr/>
        <p:txBody>
          <a:bodyPr/>
          <a:lstStyle/>
          <a:p>
            <a:pPr marL="0" indent="0">
              <a:buNone/>
            </a:pPr>
            <a:r>
              <a:rPr lang="en-US" dirty="0"/>
              <a:t>PERC negative = </a:t>
            </a:r>
          </a:p>
          <a:p>
            <a:pPr marL="0" indent="0">
              <a:buNone/>
            </a:pPr>
            <a:r>
              <a:rPr lang="en-US" dirty="0"/>
              <a:t>	PE pretest prob ~ &lt;1% </a:t>
            </a:r>
          </a:p>
          <a:p>
            <a:pPr marL="0" indent="0">
              <a:buNone/>
            </a:pPr>
            <a:endParaRPr lang="en-US" dirty="0"/>
          </a:p>
          <a:p>
            <a:pPr marL="0" indent="0">
              <a:buNone/>
            </a:pPr>
            <a:r>
              <a:rPr lang="en-US" dirty="0"/>
              <a:t>D-Dimer = </a:t>
            </a:r>
            <a:r>
              <a:rPr lang="en-US" b="1" dirty="0"/>
              <a:t>LR+ 2</a:t>
            </a:r>
            <a:r>
              <a:rPr lang="en-US" dirty="0"/>
              <a:t>, LR- 0.15</a:t>
            </a:r>
          </a:p>
          <a:p>
            <a:pPr marL="0" indent="0">
              <a:buNone/>
            </a:pPr>
            <a:r>
              <a:rPr lang="en-US" dirty="0"/>
              <a:t>Even if </a:t>
            </a:r>
            <a:r>
              <a:rPr lang="en-US" dirty="0" err="1"/>
              <a:t>DDimer</a:t>
            </a:r>
            <a:r>
              <a:rPr lang="en-US" dirty="0"/>
              <a:t>+, still only &lt;2%</a:t>
            </a:r>
          </a:p>
          <a:p>
            <a:pPr marL="0" indent="0">
              <a:buNone/>
            </a:pPr>
            <a:r>
              <a:rPr lang="en-US" dirty="0"/>
              <a:t>	posttest probability</a:t>
            </a:r>
          </a:p>
        </p:txBody>
      </p:sp>
      <p:cxnSp>
        <p:nvCxnSpPr>
          <p:cNvPr id="13" name="Straight Arrow Connector 12">
            <a:extLst>
              <a:ext uri="{FF2B5EF4-FFF2-40B4-BE49-F238E27FC236}">
                <a16:creationId xmlns:a16="http://schemas.microsoft.com/office/drawing/2014/main" id="{27F2475E-2BA5-E745-B7A7-D6C80FA1459C}"/>
              </a:ext>
            </a:extLst>
          </p:cNvPr>
          <p:cNvCxnSpPr>
            <a:cxnSpLocks/>
          </p:cNvCxnSpPr>
          <p:nvPr/>
        </p:nvCxnSpPr>
        <p:spPr>
          <a:xfrm>
            <a:off x="9495692" y="1969477"/>
            <a:ext cx="4029808" cy="4032738"/>
          </a:xfrm>
          <a:prstGeom prst="straightConnector1">
            <a:avLst/>
          </a:prstGeom>
          <a:ln w="38100">
            <a:solidFill>
              <a:srgbClr val="B01C3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38467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902063" y="1533972"/>
            <a:ext cx="12839700" cy="5883970"/>
          </a:xfrm>
        </p:spPr>
        <p:txBody>
          <a:bodyPr/>
          <a:lstStyle/>
          <a:p>
            <a:r>
              <a:rPr lang="en-US" sz="4400"/>
              <a:t>	You’re in the ED, considering PE on a 55F with: SOB, scant hemoptysis, breast cancer on chemo, HR 105, no recent immobilization or surgery, no hx clots, no swelling or pain in legs</a:t>
            </a:r>
          </a:p>
          <a:p>
            <a:endParaRPr lang="en-US" sz="4400"/>
          </a:p>
          <a:p>
            <a:r>
              <a:rPr lang="en-US" sz="4400"/>
              <a:t>Next Step? </a:t>
            </a:r>
          </a:p>
        </p:txBody>
      </p:sp>
      <p:sp>
        <p:nvSpPr>
          <p:cNvPr id="2" name="Title 1"/>
          <p:cNvSpPr>
            <a:spLocks noGrp="1"/>
          </p:cNvSpPr>
          <p:nvPr>
            <p:ph type="title" idx="4294967295"/>
          </p:nvPr>
        </p:nvSpPr>
        <p:spPr>
          <a:xfrm>
            <a:off x="1836738" y="693738"/>
            <a:ext cx="12793662" cy="660400"/>
          </a:xfrm>
          <a:prstGeom prst="rect">
            <a:avLst/>
          </a:prstGeom>
        </p:spPr>
        <p:txBody>
          <a:bodyPr/>
          <a:lstStyle/>
          <a:p>
            <a:r>
              <a:rPr lang="en-US"/>
              <a:t>EBCP </a:t>
            </a:r>
            <a:r>
              <a:rPr lang="en-US">
                <a:solidFill>
                  <a:schemeClr val="bg1">
                    <a:lumMod val="50000"/>
                  </a:schemeClr>
                </a:solidFill>
              </a:rPr>
              <a:t>in action</a:t>
            </a:r>
          </a:p>
        </p:txBody>
      </p:sp>
    </p:spTree>
    <p:extLst>
      <p:ext uri="{BB962C8B-B14F-4D97-AF65-F5344CB8AC3E}">
        <p14:creationId xmlns:p14="http://schemas.microsoft.com/office/powerpoint/2010/main" val="333208040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8">
            <a:extLst>
              <a:ext uri="{FF2B5EF4-FFF2-40B4-BE49-F238E27FC236}">
                <a16:creationId xmlns:a16="http://schemas.microsoft.com/office/drawing/2014/main" id="{8D10CC4C-0B09-5240-BA97-90639FA9A0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57130" y="293282"/>
            <a:ext cx="5274652" cy="7152072"/>
          </a:xfrm>
          <a:prstGeom prst="rect">
            <a:avLst/>
          </a:prstGeom>
        </p:spPr>
      </p:pic>
      <p:sp>
        <p:nvSpPr>
          <p:cNvPr id="2" name="Title 1"/>
          <p:cNvSpPr>
            <a:spLocks noGrp="1"/>
          </p:cNvSpPr>
          <p:nvPr>
            <p:ph type="title"/>
          </p:nvPr>
        </p:nvSpPr>
        <p:spPr/>
        <p:txBody>
          <a:bodyPr/>
          <a:lstStyle/>
          <a:p>
            <a:r>
              <a:rPr lang="en-US"/>
              <a:t>Apply – PE Diagnosis</a:t>
            </a:r>
            <a:endParaRPr lang="en-US" sz="3200"/>
          </a:p>
        </p:txBody>
      </p:sp>
      <p:sp>
        <p:nvSpPr>
          <p:cNvPr id="5" name="Text Placeholder 4"/>
          <p:cNvSpPr>
            <a:spLocks noGrp="1"/>
          </p:cNvSpPr>
          <p:nvPr>
            <p:ph type="body" sz="quarter" idx="11"/>
          </p:nvPr>
        </p:nvSpPr>
        <p:spPr/>
        <p:txBody>
          <a:bodyPr/>
          <a:lstStyle/>
          <a:p>
            <a:endParaRPr lang="en-US"/>
          </a:p>
        </p:txBody>
      </p:sp>
      <p:sp>
        <p:nvSpPr>
          <p:cNvPr id="6" name="Text Placeholder 5"/>
          <p:cNvSpPr>
            <a:spLocks noGrp="1"/>
          </p:cNvSpPr>
          <p:nvPr>
            <p:ph type="body" sz="quarter" idx="12"/>
          </p:nvPr>
        </p:nvSpPr>
        <p:spPr/>
        <p:txBody>
          <a:bodyPr/>
          <a:lstStyle/>
          <a:p>
            <a:endParaRPr lang="en-US"/>
          </a:p>
        </p:txBody>
      </p:sp>
      <p:sp>
        <p:nvSpPr>
          <p:cNvPr id="4" name="Content Placeholder 3">
            <a:extLst>
              <a:ext uri="{FF2B5EF4-FFF2-40B4-BE49-F238E27FC236}">
                <a16:creationId xmlns:a16="http://schemas.microsoft.com/office/drawing/2014/main" id="{56A8E882-C7CC-3344-A8B1-C9B2C9C9DA1A}"/>
              </a:ext>
            </a:extLst>
          </p:cNvPr>
          <p:cNvSpPr>
            <a:spLocks noGrp="1"/>
          </p:cNvSpPr>
          <p:nvPr>
            <p:ph sz="half" idx="1"/>
          </p:nvPr>
        </p:nvSpPr>
        <p:spPr/>
        <p:txBody>
          <a:bodyPr/>
          <a:lstStyle/>
          <a:p>
            <a:pPr marL="0" indent="0">
              <a:buNone/>
            </a:pPr>
            <a:r>
              <a:rPr lang="en-US"/>
              <a:t>Highest Risk Wells = </a:t>
            </a:r>
          </a:p>
          <a:p>
            <a:pPr marL="0" indent="0">
              <a:buNone/>
            </a:pPr>
            <a:r>
              <a:rPr lang="en-US"/>
              <a:t>	PE pretest prob ~ 40%</a:t>
            </a:r>
          </a:p>
          <a:p>
            <a:pPr marL="0" indent="0">
              <a:buNone/>
            </a:pPr>
            <a:endParaRPr lang="en-US"/>
          </a:p>
          <a:p>
            <a:pPr marL="0" indent="0">
              <a:buNone/>
            </a:pPr>
            <a:r>
              <a:rPr lang="en-US"/>
              <a:t>D-Dimer = LR+ 2, </a:t>
            </a:r>
            <a:r>
              <a:rPr lang="en-US" b="1"/>
              <a:t>LR- 0.15</a:t>
            </a:r>
          </a:p>
          <a:p>
            <a:pPr marL="0" indent="0">
              <a:buNone/>
            </a:pPr>
            <a:r>
              <a:rPr lang="en-US"/>
              <a:t>Even if </a:t>
            </a:r>
            <a:r>
              <a:rPr lang="en-US" err="1"/>
              <a:t>Ddimer</a:t>
            </a:r>
            <a:r>
              <a:rPr lang="en-US"/>
              <a:t>-, still 10%</a:t>
            </a:r>
          </a:p>
          <a:p>
            <a:pPr marL="0" indent="0">
              <a:buNone/>
            </a:pPr>
            <a:r>
              <a:rPr lang="en-US"/>
              <a:t>	posttest probability</a:t>
            </a:r>
          </a:p>
        </p:txBody>
      </p:sp>
      <p:cxnSp>
        <p:nvCxnSpPr>
          <p:cNvPr id="13" name="Straight Arrow Connector 12">
            <a:extLst>
              <a:ext uri="{FF2B5EF4-FFF2-40B4-BE49-F238E27FC236}">
                <a16:creationId xmlns:a16="http://schemas.microsoft.com/office/drawing/2014/main" id="{27F2475E-2BA5-E745-B7A7-D6C80FA1459C}"/>
              </a:ext>
            </a:extLst>
          </p:cNvPr>
          <p:cNvCxnSpPr>
            <a:cxnSpLocks/>
          </p:cNvCxnSpPr>
          <p:nvPr/>
        </p:nvCxnSpPr>
        <p:spPr>
          <a:xfrm>
            <a:off x="9502588" y="3869318"/>
            <a:ext cx="4022912" cy="1348141"/>
          </a:xfrm>
          <a:prstGeom prst="straightConnector1">
            <a:avLst/>
          </a:prstGeom>
          <a:ln w="38100">
            <a:solidFill>
              <a:srgbClr val="B01C3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07806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902063" y="1533972"/>
            <a:ext cx="12839700" cy="5883970"/>
          </a:xfrm>
        </p:spPr>
        <p:txBody>
          <a:bodyPr/>
          <a:lstStyle/>
          <a:p>
            <a:r>
              <a:rPr lang="en-US" sz="4400"/>
              <a:t>	You’re in the ED, considering PE on a 55F with: known brittle asthma, SOB, no leg swelling, HR 105, cholecystectomy 3 weeks ago, no hx clots, no hemoptysis, no cancer.</a:t>
            </a:r>
          </a:p>
          <a:p>
            <a:endParaRPr lang="en-US" sz="4400"/>
          </a:p>
          <a:p>
            <a:r>
              <a:rPr lang="en-US" sz="4400"/>
              <a:t>Next Step? </a:t>
            </a:r>
          </a:p>
        </p:txBody>
      </p:sp>
      <p:sp>
        <p:nvSpPr>
          <p:cNvPr id="2" name="Title 1"/>
          <p:cNvSpPr>
            <a:spLocks noGrp="1"/>
          </p:cNvSpPr>
          <p:nvPr>
            <p:ph type="title" idx="4294967295"/>
          </p:nvPr>
        </p:nvSpPr>
        <p:spPr>
          <a:xfrm>
            <a:off x="1836738" y="693738"/>
            <a:ext cx="12793662" cy="660400"/>
          </a:xfrm>
          <a:prstGeom prst="rect">
            <a:avLst/>
          </a:prstGeom>
        </p:spPr>
        <p:txBody>
          <a:bodyPr/>
          <a:lstStyle/>
          <a:p>
            <a:r>
              <a:rPr lang="en-US"/>
              <a:t>EBCP </a:t>
            </a:r>
            <a:r>
              <a:rPr lang="en-US">
                <a:solidFill>
                  <a:schemeClr val="bg1">
                    <a:lumMod val="50000"/>
                  </a:schemeClr>
                </a:solidFill>
              </a:rPr>
              <a:t>in action</a:t>
            </a:r>
          </a:p>
        </p:txBody>
      </p:sp>
    </p:spTree>
    <p:extLst>
      <p:ext uri="{BB962C8B-B14F-4D97-AF65-F5344CB8AC3E}">
        <p14:creationId xmlns:p14="http://schemas.microsoft.com/office/powerpoint/2010/main" val="77183950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8">
            <a:extLst>
              <a:ext uri="{FF2B5EF4-FFF2-40B4-BE49-F238E27FC236}">
                <a16:creationId xmlns:a16="http://schemas.microsoft.com/office/drawing/2014/main" id="{8D10CC4C-0B09-5240-BA97-90639FA9A0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57130" y="293282"/>
            <a:ext cx="5274652" cy="7152072"/>
          </a:xfrm>
          <a:prstGeom prst="rect">
            <a:avLst/>
          </a:prstGeom>
        </p:spPr>
      </p:pic>
      <p:sp>
        <p:nvSpPr>
          <p:cNvPr id="2" name="Title 1"/>
          <p:cNvSpPr>
            <a:spLocks noGrp="1"/>
          </p:cNvSpPr>
          <p:nvPr>
            <p:ph type="title"/>
          </p:nvPr>
        </p:nvSpPr>
        <p:spPr/>
        <p:txBody>
          <a:bodyPr/>
          <a:lstStyle/>
          <a:p>
            <a:r>
              <a:rPr lang="en-US"/>
              <a:t>Apply – PE Diagnosis</a:t>
            </a:r>
            <a:endParaRPr lang="en-US" sz="3200"/>
          </a:p>
        </p:txBody>
      </p:sp>
      <p:sp>
        <p:nvSpPr>
          <p:cNvPr id="5" name="Text Placeholder 4"/>
          <p:cNvSpPr>
            <a:spLocks noGrp="1"/>
          </p:cNvSpPr>
          <p:nvPr>
            <p:ph type="body" sz="quarter" idx="11"/>
          </p:nvPr>
        </p:nvSpPr>
        <p:spPr/>
        <p:txBody>
          <a:bodyPr/>
          <a:lstStyle/>
          <a:p>
            <a:endParaRPr lang="en-US"/>
          </a:p>
        </p:txBody>
      </p:sp>
      <p:sp>
        <p:nvSpPr>
          <p:cNvPr id="6" name="Text Placeholder 5"/>
          <p:cNvSpPr>
            <a:spLocks noGrp="1"/>
          </p:cNvSpPr>
          <p:nvPr>
            <p:ph type="body" sz="quarter" idx="12"/>
          </p:nvPr>
        </p:nvSpPr>
        <p:spPr/>
        <p:txBody>
          <a:bodyPr/>
          <a:lstStyle/>
          <a:p>
            <a:endParaRPr lang="en-US"/>
          </a:p>
        </p:txBody>
      </p:sp>
      <p:sp>
        <p:nvSpPr>
          <p:cNvPr id="4" name="Content Placeholder 3">
            <a:extLst>
              <a:ext uri="{FF2B5EF4-FFF2-40B4-BE49-F238E27FC236}">
                <a16:creationId xmlns:a16="http://schemas.microsoft.com/office/drawing/2014/main" id="{56A8E882-C7CC-3344-A8B1-C9B2C9C9DA1A}"/>
              </a:ext>
            </a:extLst>
          </p:cNvPr>
          <p:cNvSpPr>
            <a:spLocks noGrp="1"/>
          </p:cNvSpPr>
          <p:nvPr>
            <p:ph sz="half" idx="1"/>
          </p:nvPr>
        </p:nvSpPr>
        <p:spPr/>
        <p:txBody>
          <a:bodyPr/>
          <a:lstStyle/>
          <a:p>
            <a:pPr marL="0" indent="0">
              <a:buNone/>
            </a:pPr>
            <a:r>
              <a:rPr lang="en-US"/>
              <a:t>Moderate Risk Wells = </a:t>
            </a:r>
          </a:p>
          <a:p>
            <a:pPr marL="0" indent="0">
              <a:buNone/>
            </a:pPr>
            <a:r>
              <a:rPr lang="en-US"/>
              <a:t>	PE pretest prob ~ 16%</a:t>
            </a:r>
          </a:p>
          <a:p>
            <a:pPr marL="0" indent="0">
              <a:buNone/>
            </a:pPr>
            <a:endParaRPr lang="en-US"/>
          </a:p>
          <a:p>
            <a:pPr marL="0" indent="0">
              <a:buNone/>
            </a:pPr>
            <a:r>
              <a:rPr lang="en-US"/>
              <a:t>D-Dimer = LR+ 2, </a:t>
            </a:r>
            <a:r>
              <a:rPr lang="en-US" b="1"/>
              <a:t>LR- 0.15</a:t>
            </a:r>
          </a:p>
          <a:p>
            <a:pPr marL="0" indent="0">
              <a:buNone/>
            </a:pPr>
            <a:r>
              <a:rPr lang="en-US"/>
              <a:t>If </a:t>
            </a:r>
            <a:r>
              <a:rPr lang="en-US" err="1"/>
              <a:t>Ddimer</a:t>
            </a:r>
            <a:r>
              <a:rPr lang="en-US"/>
              <a:t>-, 2% posttest </a:t>
            </a:r>
          </a:p>
          <a:p>
            <a:pPr marL="0" indent="0">
              <a:buNone/>
            </a:pPr>
            <a:r>
              <a:rPr lang="en-US"/>
              <a:t>	probability (acceptable)</a:t>
            </a:r>
          </a:p>
        </p:txBody>
      </p:sp>
      <p:cxnSp>
        <p:nvCxnSpPr>
          <p:cNvPr id="13" name="Straight Arrow Connector 12">
            <a:extLst>
              <a:ext uri="{FF2B5EF4-FFF2-40B4-BE49-F238E27FC236}">
                <a16:creationId xmlns:a16="http://schemas.microsoft.com/office/drawing/2014/main" id="{27F2475E-2BA5-E745-B7A7-D6C80FA1459C}"/>
              </a:ext>
            </a:extLst>
          </p:cNvPr>
          <p:cNvCxnSpPr>
            <a:cxnSpLocks/>
          </p:cNvCxnSpPr>
          <p:nvPr/>
        </p:nvCxnSpPr>
        <p:spPr>
          <a:xfrm>
            <a:off x="9466729" y="3299012"/>
            <a:ext cx="4058771" cy="2563906"/>
          </a:xfrm>
          <a:prstGeom prst="straightConnector1">
            <a:avLst/>
          </a:prstGeom>
          <a:ln w="38100">
            <a:solidFill>
              <a:srgbClr val="B01C3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005022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 theorem Summary</a:t>
            </a:r>
            <a:endParaRPr lang="en-US" sz="3200" dirty="0"/>
          </a:p>
        </p:txBody>
      </p:sp>
      <p:sp>
        <p:nvSpPr>
          <p:cNvPr id="3" name="Content Placeholder 2"/>
          <p:cNvSpPr>
            <a:spLocks noGrp="1"/>
          </p:cNvSpPr>
          <p:nvPr>
            <p:ph sz="half" idx="1"/>
          </p:nvPr>
        </p:nvSpPr>
        <p:spPr/>
        <p:txBody>
          <a:bodyPr/>
          <a:lstStyle/>
          <a:p>
            <a:pPr marL="0" indent="0">
              <a:buNone/>
            </a:pPr>
            <a:r>
              <a:rPr lang="en-US" sz="4800" b="1" dirty="0"/>
              <a:t>Pre-test odds (best guess) =&gt; </a:t>
            </a:r>
          </a:p>
          <a:p>
            <a:pPr marL="731520" lvl="1" indent="0">
              <a:buNone/>
            </a:pPr>
            <a:r>
              <a:rPr lang="en-US" sz="4800" b="1" dirty="0"/>
              <a:t>New information from a test =&gt;</a:t>
            </a:r>
          </a:p>
          <a:p>
            <a:pPr marL="731520" lvl="1" indent="0">
              <a:buNone/>
            </a:pPr>
            <a:r>
              <a:rPr lang="en-US" sz="4800" b="1" dirty="0"/>
              <a:t>	Post-test odds (better guess)</a:t>
            </a:r>
            <a:endParaRPr lang="en-US" dirty="0"/>
          </a:p>
          <a:p>
            <a:pPr marL="0" indent="0">
              <a:buNone/>
            </a:pPr>
            <a:endParaRPr lang="en-US" dirty="0"/>
          </a:p>
          <a:p>
            <a:endParaRPr lang="en-US" dirty="0"/>
          </a:p>
        </p:txBody>
      </p:sp>
      <p:sp>
        <p:nvSpPr>
          <p:cNvPr id="5" name="Text Placeholder 4"/>
          <p:cNvSpPr>
            <a:spLocks noGrp="1"/>
          </p:cNvSpPr>
          <p:nvPr>
            <p:ph type="body" sz="quarter" idx="11"/>
          </p:nvPr>
        </p:nvSpPr>
        <p:spPr/>
        <p:txBody>
          <a:bodyPr/>
          <a:lstStyle/>
          <a:p>
            <a:endParaRPr lang="en-US"/>
          </a:p>
        </p:txBody>
      </p:sp>
      <p:sp>
        <p:nvSpPr>
          <p:cNvPr id="6" name="Text Placeholder 5"/>
          <p:cNvSpPr>
            <a:spLocks noGrp="1"/>
          </p:cNvSpPr>
          <p:nvPr>
            <p:ph type="body" sz="quarter" idx="12"/>
          </p:nvPr>
        </p:nvSpPr>
        <p:spPr/>
        <p:txBody>
          <a:bodyPr/>
          <a:lstStyle/>
          <a:p>
            <a:endParaRPr lang="en-US"/>
          </a:p>
        </p:txBody>
      </p:sp>
      <p:pic>
        <p:nvPicPr>
          <p:cNvPr id="7" name="Content Placeholder 7">
            <a:extLst>
              <a:ext uri="{FF2B5EF4-FFF2-40B4-BE49-F238E27FC236}">
                <a16:creationId xmlns:a16="http://schemas.microsoft.com/office/drawing/2014/main" id="{61C52D6C-25C5-5C42-947B-0E60CB1F7E81}"/>
              </a:ext>
            </a:extLst>
          </p:cNvPr>
          <p:cNvPicPr>
            <a:picLocks noChangeAspect="1"/>
          </p:cNvPicPr>
          <p:nvPr/>
        </p:nvPicPr>
        <p:blipFill>
          <a:blip r:embed="rId3"/>
          <a:stretch>
            <a:fillRect/>
          </a:stretch>
        </p:blipFill>
        <p:spPr>
          <a:xfrm>
            <a:off x="3467100" y="5086275"/>
            <a:ext cx="5963024" cy="2174750"/>
          </a:xfrm>
          <a:prstGeom prst="rect">
            <a:avLst/>
          </a:prstGeom>
        </p:spPr>
      </p:pic>
    </p:spTree>
    <p:extLst>
      <p:ext uri="{BB962C8B-B14F-4D97-AF65-F5344CB8AC3E}">
        <p14:creationId xmlns:p14="http://schemas.microsoft.com/office/powerpoint/2010/main" val="264610857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34FEA-A93D-C041-AB3C-E67960690CCB}"/>
              </a:ext>
            </a:extLst>
          </p:cNvPr>
          <p:cNvSpPr>
            <a:spLocks noGrp="1"/>
          </p:cNvSpPr>
          <p:nvPr>
            <p:ph type="title"/>
          </p:nvPr>
        </p:nvSpPr>
        <p:spPr/>
        <p:txBody>
          <a:bodyPr/>
          <a:lstStyle/>
          <a:p>
            <a:r>
              <a:rPr lang="en-US" dirty="0"/>
              <a:t>What about Intuition?</a:t>
            </a:r>
          </a:p>
        </p:txBody>
      </p:sp>
      <p:sp>
        <p:nvSpPr>
          <p:cNvPr id="4" name="Text Placeholder 3">
            <a:extLst>
              <a:ext uri="{FF2B5EF4-FFF2-40B4-BE49-F238E27FC236}">
                <a16:creationId xmlns:a16="http://schemas.microsoft.com/office/drawing/2014/main" id="{BD9FDFC3-FE69-DD47-BA78-9A592B34CE54}"/>
              </a:ext>
            </a:extLst>
          </p:cNvPr>
          <p:cNvSpPr>
            <a:spLocks noGrp="1"/>
          </p:cNvSpPr>
          <p:nvPr>
            <p:ph type="body" sz="quarter" idx="11"/>
          </p:nvPr>
        </p:nvSpPr>
        <p:spPr/>
        <p:txBody>
          <a:bodyPr/>
          <a:lstStyle/>
          <a:p>
            <a:endParaRPr lang="en-US" dirty="0"/>
          </a:p>
        </p:txBody>
      </p:sp>
      <p:sp>
        <p:nvSpPr>
          <p:cNvPr id="5" name="Text Placeholder 4">
            <a:extLst>
              <a:ext uri="{FF2B5EF4-FFF2-40B4-BE49-F238E27FC236}">
                <a16:creationId xmlns:a16="http://schemas.microsoft.com/office/drawing/2014/main" id="{1C3F757E-0063-684D-B91F-24DBF7995F1B}"/>
              </a:ext>
            </a:extLst>
          </p:cNvPr>
          <p:cNvSpPr>
            <a:spLocks noGrp="1"/>
          </p:cNvSpPr>
          <p:nvPr>
            <p:ph type="body" sz="quarter" idx="12"/>
          </p:nvPr>
        </p:nvSpPr>
        <p:spPr/>
        <p:txBody>
          <a:bodyPr/>
          <a:lstStyle/>
          <a:p>
            <a:endParaRPr lang="en-US" dirty="0"/>
          </a:p>
        </p:txBody>
      </p:sp>
      <p:sp>
        <p:nvSpPr>
          <p:cNvPr id="6" name="Content Placeholder 5"/>
          <p:cNvSpPr>
            <a:spLocks noGrp="1"/>
          </p:cNvSpPr>
          <p:nvPr>
            <p:ph sz="half" idx="1"/>
          </p:nvPr>
        </p:nvSpPr>
        <p:spPr>
          <a:xfrm>
            <a:off x="630982" y="1922733"/>
            <a:ext cx="13139609" cy="5474353"/>
          </a:xfrm>
        </p:spPr>
        <p:txBody>
          <a:bodyPr/>
          <a:lstStyle/>
          <a:p>
            <a:r>
              <a:rPr lang="en-US" dirty="0"/>
              <a:t>A bat and a ball together cost 1.10$</a:t>
            </a:r>
          </a:p>
          <a:p>
            <a:r>
              <a:rPr lang="en-US" dirty="0"/>
              <a:t>The bat costs 1$ more than the ball.</a:t>
            </a:r>
          </a:p>
          <a:p>
            <a:r>
              <a:rPr lang="en-US" dirty="0"/>
              <a:t>How much does the ball cost? </a:t>
            </a:r>
          </a:p>
          <a:p>
            <a:pPr lvl="1"/>
            <a:r>
              <a:rPr lang="en-US" dirty="0"/>
              <a:t>System 1 (intuition): 10c</a:t>
            </a:r>
          </a:p>
          <a:p>
            <a:pPr lvl="1"/>
            <a:r>
              <a:rPr lang="en-US" dirty="0"/>
              <a:t>System 2 (deliberation): 5c </a:t>
            </a:r>
          </a:p>
        </p:txBody>
      </p:sp>
    </p:spTree>
    <p:extLst>
      <p:ext uri="{BB962C8B-B14F-4D97-AF65-F5344CB8AC3E}">
        <p14:creationId xmlns:p14="http://schemas.microsoft.com/office/powerpoint/2010/main" val="279982658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AE98F28-72DC-F543-96C9-64BA89070D9D}"/>
              </a:ext>
            </a:extLst>
          </p:cNvPr>
          <p:cNvSpPr/>
          <p:nvPr/>
        </p:nvSpPr>
        <p:spPr>
          <a:xfrm>
            <a:off x="84609" y="42769"/>
            <a:ext cx="14545791" cy="7743009"/>
          </a:xfrm>
          <a:prstGeom prst="rect">
            <a:avLst/>
          </a:prstGeom>
          <a:solidFill>
            <a:schemeClr val="bg1"/>
          </a:solidFill>
          <a:ln>
            <a:solidFill>
              <a:schemeClr val="bg1"/>
            </a:solid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7326" y="0"/>
            <a:ext cx="6075748" cy="8229600"/>
          </a:xfrm>
          <a:prstGeom prst="rect">
            <a:avLst/>
          </a:prstGeom>
        </p:spPr>
      </p:pic>
      <p:sp>
        <p:nvSpPr>
          <p:cNvPr id="46" name="Rectangle 45">
            <a:extLst>
              <a:ext uri="{FF2B5EF4-FFF2-40B4-BE49-F238E27FC236}">
                <a16:creationId xmlns:a16="http://schemas.microsoft.com/office/drawing/2014/main" id="{3816F63D-DDC2-B541-ACF4-70F5BE1A7C47}"/>
              </a:ext>
            </a:extLst>
          </p:cNvPr>
          <p:cNvSpPr/>
          <p:nvPr/>
        </p:nvSpPr>
        <p:spPr>
          <a:xfrm>
            <a:off x="10267448" y="3062751"/>
            <a:ext cx="4119044" cy="3302822"/>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a:p>
        </p:txBody>
      </p:sp>
      <p:sp>
        <p:nvSpPr>
          <p:cNvPr id="45" name="Up Arrow Callout 44">
            <a:extLst>
              <a:ext uri="{FF2B5EF4-FFF2-40B4-BE49-F238E27FC236}">
                <a16:creationId xmlns:a16="http://schemas.microsoft.com/office/drawing/2014/main" id="{3E2FCB72-3A23-CB4F-898E-E17A3B5DDBBC}"/>
              </a:ext>
            </a:extLst>
          </p:cNvPr>
          <p:cNvSpPr/>
          <p:nvPr/>
        </p:nvSpPr>
        <p:spPr>
          <a:xfrm>
            <a:off x="10268428" y="832963"/>
            <a:ext cx="4119894" cy="2247485"/>
          </a:xfrm>
          <a:prstGeom prst="upArrowCallou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a:p>
        </p:txBody>
      </p:sp>
      <p:sp>
        <p:nvSpPr>
          <p:cNvPr id="44" name="Down Arrow Callout 43">
            <a:extLst>
              <a:ext uri="{FF2B5EF4-FFF2-40B4-BE49-F238E27FC236}">
                <a16:creationId xmlns:a16="http://schemas.microsoft.com/office/drawing/2014/main" id="{B589FD48-7346-CC4D-9640-76459081EEDD}"/>
              </a:ext>
            </a:extLst>
          </p:cNvPr>
          <p:cNvSpPr/>
          <p:nvPr/>
        </p:nvSpPr>
        <p:spPr>
          <a:xfrm>
            <a:off x="10265617" y="6365574"/>
            <a:ext cx="4160575" cy="1643729"/>
          </a:xfrm>
          <a:prstGeom prst="downArrowCallou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a:p>
        </p:txBody>
      </p:sp>
      <p:cxnSp>
        <p:nvCxnSpPr>
          <p:cNvPr id="6" name="Straight Arrow Connector 5"/>
          <p:cNvCxnSpPr>
            <a:cxnSpLocks/>
          </p:cNvCxnSpPr>
          <p:nvPr/>
        </p:nvCxnSpPr>
        <p:spPr>
          <a:xfrm>
            <a:off x="4956524" y="3351905"/>
            <a:ext cx="4575394" cy="3079606"/>
          </a:xfrm>
          <a:prstGeom prst="straightConnector1">
            <a:avLst/>
          </a:prstGeom>
          <a:ln w="38100" cap="flat" cmpd="sng" algn="ctr">
            <a:solidFill>
              <a:schemeClr val="accent2">
                <a:lumMod val="60000"/>
                <a:lumOff val="40000"/>
              </a:schemeClr>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0" name="Straight Connector 9"/>
          <p:cNvCxnSpPr>
            <a:cxnSpLocks/>
          </p:cNvCxnSpPr>
          <p:nvPr/>
        </p:nvCxnSpPr>
        <p:spPr>
          <a:xfrm>
            <a:off x="4969609" y="4123397"/>
            <a:ext cx="4651664" cy="347112"/>
          </a:xfrm>
          <a:prstGeom prst="line">
            <a:avLst/>
          </a:prstGeom>
          <a:ln w="38100" cap="flat" cmpd="sng" algn="ctr">
            <a:solidFill>
              <a:srgbClr val="FF7E79"/>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3" name="TextBox 22"/>
          <p:cNvSpPr txBox="1"/>
          <p:nvPr/>
        </p:nvSpPr>
        <p:spPr>
          <a:xfrm>
            <a:off x="7368293" y="3440054"/>
            <a:ext cx="2308838" cy="535531"/>
          </a:xfrm>
          <a:prstGeom prst="rect">
            <a:avLst/>
          </a:prstGeom>
          <a:noFill/>
        </p:spPr>
        <p:txBody>
          <a:bodyPr wrap="square" rtlCol="0">
            <a:spAutoFit/>
          </a:bodyPr>
          <a:lstStyle/>
          <a:p>
            <a:pPr algn="ctr"/>
            <a:r>
              <a:rPr lang="en-US" sz="1440" b="1" dirty="0">
                <a:solidFill>
                  <a:schemeClr val="tx1">
                    <a:lumMod val="75000"/>
                    <a:lumOff val="25000"/>
                  </a:schemeClr>
                </a:solidFill>
                <a:latin typeface="+mj-lt"/>
              </a:rPr>
              <a:t>= Positive </a:t>
            </a:r>
            <a:r>
              <a:rPr lang="en-US" sz="1440" b="1" dirty="0" err="1">
                <a:solidFill>
                  <a:schemeClr val="tx1">
                    <a:lumMod val="75000"/>
                    <a:lumOff val="25000"/>
                  </a:schemeClr>
                </a:solidFill>
                <a:latin typeface="+mj-lt"/>
              </a:rPr>
              <a:t>DDimer</a:t>
            </a:r>
            <a:endParaRPr lang="en-US" sz="1440" b="1" dirty="0">
              <a:solidFill>
                <a:schemeClr val="tx1">
                  <a:lumMod val="75000"/>
                  <a:lumOff val="25000"/>
                </a:schemeClr>
              </a:solidFill>
              <a:latin typeface="+mj-lt"/>
            </a:endParaRPr>
          </a:p>
          <a:p>
            <a:pPr algn="ctr"/>
            <a:r>
              <a:rPr lang="en-US" sz="1440" b="1" dirty="0">
                <a:solidFill>
                  <a:schemeClr val="tx1">
                    <a:lumMod val="75000"/>
                    <a:lumOff val="25000"/>
                  </a:schemeClr>
                </a:solidFill>
                <a:latin typeface="+mj-lt"/>
              </a:rPr>
              <a:t>+LR 1.68</a:t>
            </a:r>
          </a:p>
        </p:txBody>
      </p:sp>
      <p:sp>
        <p:nvSpPr>
          <p:cNvPr id="2" name="TextBox 1">
            <a:extLst>
              <a:ext uri="{FF2B5EF4-FFF2-40B4-BE49-F238E27FC236}">
                <a16:creationId xmlns:a16="http://schemas.microsoft.com/office/drawing/2014/main" id="{4628F149-496F-D34A-9BEF-B048BC12D936}"/>
              </a:ext>
            </a:extLst>
          </p:cNvPr>
          <p:cNvSpPr txBox="1"/>
          <p:nvPr/>
        </p:nvSpPr>
        <p:spPr>
          <a:xfrm>
            <a:off x="10247920" y="6480389"/>
            <a:ext cx="4160576" cy="707886"/>
          </a:xfrm>
          <a:prstGeom prst="rect">
            <a:avLst/>
          </a:prstGeom>
          <a:noFill/>
        </p:spPr>
        <p:txBody>
          <a:bodyPr wrap="square" rtlCol="0">
            <a:spAutoFit/>
          </a:bodyPr>
          <a:lstStyle/>
          <a:p>
            <a:pPr algn="ctr"/>
            <a:r>
              <a:rPr lang="en-US" sz="2000" dirty="0"/>
              <a:t>Testing Threshold: Lower =&gt; no further testing, diagnosis excluded</a:t>
            </a:r>
          </a:p>
        </p:txBody>
      </p:sp>
      <p:sp>
        <p:nvSpPr>
          <p:cNvPr id="3" name="TextBox 2">
            <a:extLst>
              <a:ext uri="{FF2B5EF4-FFF2-40B4-BE49-F238E27FC236}">
                <a16:creationId xmlns:a16="http://schemas.microsoft.com/office/drawing/2014/main" id="{CC479ACE-8B40-C747-92E7-59A6075A50CE}"/>
              </a:ext>
            </a:extLst>
          </p:cNvPr>
          <p:cNvSpPr txBox="1"/>
          <p:nvPr/>
        </p:nvSpPr>
        <p:spPr>
          <a:xfrm>
            <a:off x="10245117" y="1760306"/>
            <a:ext cx="4141375" cy="1015663"/>
          </a:xfrm>
          <a:prstGeom prst="rect">
            <a:avLst/>
          </a:prstGeom>
          <a:noFill/>
        </p:spPr>
        <p:txBody>
          <a:bodyPr wrap="square" rtlCol="0">
            <a:spAutoFit/>
          </a:bodyPr>
          <a:lstStyle/>
          <a:p>
            <a:pPr algn="ctr"/>
            <a:r>
              <a:rPr lang="en-US" sz="2000" dirty="0"/>
              <a:t>Diagnostic Threshold: Higher =&gt; no further testing. Diagnostic certainty sufficient to treat</a:t>
            </a:r>
          </a:p>
        </p:txBody>
      </p:sp>
      <p:cxnSp>
        <p:nvCxnSpPr>
          <p:cNvPr id="17" name="Straight Connector 16">
            <a:extLst>
              <a:ext uri="{FF2B5EF4-FFF2-40B4-BE49-F238E27FC236}">
                <a16:creationId xmlns:a16="http://schemas.microsoft.com/office/drawing/2014/main" id="{E2295549-ED2D-C844-9B9F-F6849C9557E5}"/>
              </a:ext>
            </a:extLst>
          </p:cNvPr>
          <p:cNvCxnSpPr>
            <a:cxnSpLocks/>
          </p:cNvCxnSpPr>
          <p:nvPr/>
        </p:nvCxnSpPr>
        <p:spPr>
          <a:xfrm>
            <a:off x="5045879" y="2049803"/>
            <a:ext cx="4575394" cy="5767973"/>
          </a:xfrm>
          <a:prstGeom prst="line">
            <a:avLst/>
          </a:prstGeom>
          <a:ln w="38100" cap="flat" cmpd="sng" algn="ctr">
            <a:solidFill>
              <a:schemeClr val="accent4">
                <a:lumMod val="60000"/>
                <a:lumOff val="40000"/>
              </a:schemeClr>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EEC0FE4B-34BB-EE45-A95F-626EF76A1621}"/>
              </a:ext>
            </a:extLst>
          </p:cNvPr>
          <p:cNvSpPr txBox="1"/>
          <p:nvPr/>
        </p:nvSpPr>
        <p:spPr>
          <a:xfrm>
            <a:off x="424252" y="5301349"/>
            <a:ext cx="3780212" cy="1015663"/>
          </a:xfrm>
          <a:prstGeom prst="rect">
            <a:avLst/>
          </a:prstGeom>
          <a:noFill/>
        </p:spPr>
        <p:txBody>
          <a:bodyPr wrap="square" rtlCol="0">
            <a:spAutoFit/>
          </a:bodyPr>
          <a:lstStyle/>
          <a:p>
            <a:r>
              <a:rPr lang="en-US" sz="2000" dirty="0"/>
              <a:t>Pre-test probability based on Two-tier Wells &amp; PERC Score. (or cohort… or gestalt)</a:t>
            </a:r>
          </a:p>
        </p:txBody>
      </p:sp>
      <p:sp>
        <p:nvSpPr>
          <p:cNvPr id="18" name="TextBox 17">
            <a:extLst>
              <a:ext uri="{FF2B5EF4-FFF2-40B4-BE49-F238E27FC236}">
                <a16:creationId xmlns:a16="http://schemas.microsoft.com/office/drawing/2014/main" id="{2C250EB1-2DD9-9F46-8E32-6CA150B32F57}"/>
              </a:ext>
            </a:extLst>
          </p:cNvPr>
          <p:cNvSpPr txBox="1"/>
          <p:nvPr/>
        </p:nvSpPr>
        <p:spPr>
          <a:xfrm>
            <a:off x="1663614" y="3115843"/>
            <a:ext cx="2238691" cy="400110"/>
          </a:xfrm>
          <a:prstGeom prst="rect">
            <a:avLst/>
          </a:prstGeom>
          <a:noFill/>
        </p:spPr>
        <p:txBody>
          <a:bodyPr wrap="square" rtlCol="0">
            <a:spAutoFit/>
          </a:bodyPr>
          <a:lstStyle/>
          <a:p>
            <a:r>
              <a:rPr lang="en-US" sz="2000" dirty="0"/>
              <a:t>Wells 0-4 = 12.1%</a:t>
            </a:r>
          </a:p>
        </p:txBody>
      </p:sp>
      <p:sp>
        <p:nvSpPr>
          <p:cNvPr id="19" name="TextBox 18">
            <a:extLst>
              <a:ext uri="{FF2B5EF4-FFF2-40B4-BE49-F238E27FC236}">
                <a16:creationId xmlns:a16="http://schemas.microsoft.com/office/drawing/2014/main" id="{2A66D645-523A-6943-9422-278638AFE2EF}"/>
              </a:ext>
            </a:extLst>
          </p:cNvPr>
          <p:cNvSpPr txBox="1"/>
          <p:nvPr/>
        </p:nvSpPr>
        <p:spPr>
          <a:xfrm>
            <a:off x="1754558" y="3948315"/>
            <a:ext cx="2171670" cy="400110"/>
          </a:xfrm>
          <a:prstGeom prst="rect">
            <a:avLst/>
          </a:prstGeom>
          <a:noFill/>
        </p:spPr>
        <p:txBody>
          <a:bodyPr wrap="square" rtlCol="0">
            <a:spAutoFit/>
          </a:bodyPr>
          <a:lstStyle/>
          <a:p>
            <a:r>
              <a:rPr lang="en-US" sz="2000" dirty="0"/>
              <a:t>Wells 4+ = 37.1%</a:t>
            </a:r>
          </a:p>
        </p:txBody>
      </p:sp>
      <p:sp>
        <p:nvSpPr>
          <p:cNvPr id="9" name="TextBox 8">
            <a:extLst>
              <a:ext uri="{FF2B5EF4-FFF2-40B4-BE49-F238E27FC236}">
                <a16:creationId xmlns:a16="http://schemas.microsoft.com/office/drawing/2014/main" id="{2F1A9A88-C94B-9C43-9E6D-76DF5C39594A}"/>
              </a:ext>
            </a:extLst>
          </p:cNvPr>
          <p:cNvSpPr txBox="1"/>
          <p:nvPr/>
        </p:nvSpPr>
        <p:spPr>
          <a:xfrm>
            <a:off x="135951" y="7540778"/>
            <a:ext cx="4502824" cy="535531"/>
          </a:xfrm>
          <a:prstGeom prst="rect">
            <a:avLst/>
          </a:prstGeom>
          <a:noFill/>
        </p:spPr>
        <p:txBody>
          <a:bodyPr wrap="square" rtlCol="0">
            <a:spAutoFit/>
          </a:bodyPr>
          <a:lstStyle/>
          <a:p>
            <a:r>
              <a:rPr lang="en-US" sz="960" dirty="0"/>
              <a:t>Ann Intern Med. 2004;140:589-602. DOI: 10.7326/0003-4819-140-8-200404200-00005</a:t>
            </a:r>
          </a:p>
          <a:p>
            <a:r>
              <a:rPr lang="en-US" sz="960" dirty="0"/>
              <a:t>JAMA. 2006;295(2):172-179. doi:10.1001/jama.295.2.172</a:t>
            </a:r>
          </a:p>
          <a:p>
            <a:r>
              <a:rPr lang="en-US" sz="960" dirty="0">
                <a:hlinkClick r:id="rId4" tooltip="Journal of thrombosis and haemostasis : JTH."/>
              </a:rPr>
              <a:t>J Thromb Haemost.</a:t>
            </a:r>
            <a:r>
              <a:rPr lang="en-US" sz="960" dirty="0"/>
              <a:t> 2004 Aug;2(8):1247-55. DOI: </a:t>
            </a:r>
            <a:r>
              <a:rPr lang="en-US" sz="960" dirty="0">
                <a:hlinkClick r:id="rId5"/>
              </a:rPr>
              <a:t>10.1111/j.1538-7836.2004.00790.x</a:t>
            </a:r>
            <a:endParaRPr lang="en-US" sz="960" dirty="0"/>
          </a:p>
        </p:txBody>
      </p:sp>
      <p:sp>
        <p:nvSpPr>
          <p:cNvPr id="11" name="TextBox 10">
            <a:extLst>
              <a:ext uri="{FF2B5EF4-FFF2-40B4-BE49-F238E27FC236}">
                <a16:creationId xmlns:a16="http://schemas.microsoft.com/office/drawing/2014/main" id="{E7A50A49-72EA-9A42-880E-5396101D2011}"/>
              </a:ext>
            </a:extLst>
          </p:cNvPr>
          <p:cNvSpPr txBox="1"/>
          <p:nvPr/>
        </p:nvSpPr>
        <p:spPr>
          <a:xfrm>
            <a:off x="10513517" y="4219124"/>
            <a:ext cx="3501643" cy="1015663"/>
          </a:xfrm>
          <a:prstGeom prst="rect">
            <a:avLst/>
          </a:prstGeom>
          <a:noFill/>
        </p:spPr>
        <p:txBody>
          <a:bodyPr wrap="square" rtlCol="0">
            <a:spAutoFit/>
          </a:bodyPr>
          <a:lstStyle/>
          <a:p>
            <a:pPr algn="ctr"/>
            <a:r>
              <a:rPr lang="en-US" sz="2000" dirty="0"/>
              <a:t>Not confirmed or excluded, need further testing: </a:t>
            </a:r>
          </a:p>
          <a:p>
            <a:pPr algn="ctr"/>
            <a:r>
              <a:rPr lang="en-US" sz="2000" dirty="0"/>
              <a:t>CTPA (or V/Q)</a:t>
            </a:r>
          </a:p>
        </p:txBody>
      </p:sp>
      <p:sp>
        <p:nvSpPr>
          <p:cNvPr id="12" name="TextBox 11">
            <a:extLst>
              <a:ext uri="{FF2B5EF4-FFF2-40B4-BE49-F238E27FC236}">
                <a16:creationId xmlns:a16="http://schemas.microsoft.com/office/drawing/2014/main" id="{E944B187-2C3C-AC4D-A8A3-0666D650884E}"/>
              </a:ext>
            </a:extLst>
          </p:cNvPr>
          <p:cNvSpPr txBox="1"/>
          <p:nvPr/>
        </p:nvSpPr>
        <p:spPr>
          <a:xfrm>
            <a:off x="1206215" y="1776232"/>
            <a:ext cx="2671722" cy="400110"/>
          </a:xfrm>
          <a:prstGeom prst="rect">
            <a:avLst/>
          </a:prstGeom>
          <a:noFill/>
        </p:spPr>
        <p:txBody>
          <a:bodyPr wrap="square" rtlCol="0">
            <a:spAutoFit/>
          </a:bodyPr>
          <a:lstStyle/>
          <a:p>
            <a:r>
              <a:rPr lang="en-US" sz="2000" dirty="0"/>
              <a:t>PERC Negative = 1.4%</a:t>
            </a:r>
          </a:p>
        </p:txBody>
      </p:sp>
      <p:cxnSp>
        <p:nvCxnSpPr>
          <p:cNvPr id="24" name="Straight Connector 23">
            <a:extLst>
              <a:ext uri="{FF2B5EF4-FFF2-40B4-BE49-F238E27FC236}">
                <a16:creationId xmlns:a16="http://schemas.microsoft.com/office/drawing/2014/main" id="{415CE63F-2722-9D49-8629-D924F8542164}"/>
              </a:ext>
            </a:extLst>
          </p:cNvPr>
          <p:cNvCxnSpPr>
            <a:cxnSpLocks/>
          </p:cNvCxnSpPr>
          <p:nvPr/>
        </p:nvCxnSpPr>
        <p:spPr>
          <a:xfrm>
            <a:off x="4993085" y="1973942"/>
            <a:ext cx="4628188" cy="4545334"/>
          </a:xfrm>
          <a:prstGeom prst="line">
            <a:avLst/>
          </a:prstGeom>
          <a:ln w="38100" cap="flat" cmpd="sng" algn="ctr">
            <a:solidFill>
              <a:schemeClr val="accent4">
                <a:lumMod val="60000"/>
                <a:lumOff val="4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7" name="Straight Arrow Connector 26">
            <a:extLst>
              <a:ext uri="{FF2B5EF4-FFF2-40B4-BE49-F238E27FC236}">
                <a16:creationId xmlns:a16="http://schemas.microsoft.com/office/drawing/2014/main" id="{5A305FA5-4D43-E746-A4C6-19FA93685B7B}"/>
              </a:ext>
            </a:extLst>
          </p:cNvPr>
          <p:cNvCxnSpPr>
            <a:cxnSpLocks/>
          </p:cNvCxnSpPr>
          <p:nvPr/>
        </p:nvCxnSpPr>
        <p:spPr>
          <a:xfrm>
            <a:off x="4993085" y="3351905"/>
            <a:ext cx="4628188" cy="1996626"/>
          </a:xfrm>
          <a:prstGeom prst="straightConnector1">
            <a:avLst/>
          </a:prstGeom>
          <a:ln w="38100" cap="flat" cmpd="sng" algn="ctr">
            <a:solidFill>
              <a:schemeClr val="accent2">
                <a:lumMod val="60000"/>
                <a:lumOff val="4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56546B3C-5BD2-8A49-B83C-264E86515D3A}"/>
              </a:ext>
            </a:extLst>
          </p:cNvPr>
          <p:cNvCxnSpPr>
            <a:cxnSpLocks/>
          </p:cNvCxnSpPr>
          <p:nvPr/>
        </p:nvCxnSpPr>
        <p:spPr>
          <a:xfrm>
            <a:off x="4938827" y="4145440"/>
            <a:ext cx="4682446" cy="1634855"/>
          </a:xfrm>
          <a:prstGeom prst="line">
            <a:avLst/>
          </a:prstGeom>
          <a:ln w="38100" cap="flat" cmpd="sng" algn="ctr">
            <a:solidFill>
              <a:srgbClr val="FF7E79"/>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C4330DCD-94AF-CF47-A68E-9AD6BE6C5BBC}"/>
              </a:ext>
            </a:extLst>
          </p:cNvPr>
          <p:cNvCxnSpPr>
            <a:cxnSpLocks/>
          </p:cNvCxnSpPr>
          <p:nvPr/>
        </p:nvCxnSpPr>
        <p:spPr>
          <a:xfrm>
            <a:off x="8089393" y="3293916"/>
            <a:ext cx="911803" cy="19732"/>
          </a:xfrm>
          <a:prstGeom prst="line">
            <a:avLst/>
          </a:prstGeom>
          <a:ln w="38100" cap="flat" cmpd="sng" algn="ctr">
            <a:solidFill>
              <a:schemeClr val="tx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81" name="Rounded Rectangle 80">
            <a:extLst>
              <a:ext uri="{FF2B5EF4-FFF2-40B4-BE49-F238E27FC236}">
                <a16:creationId xmlns:a16="http://schemas.microsoft.com/office/drawing/2014/main" id="{47DAFBEB-8839-CF4F-A72B-4CC771F1197B}"/>
              </a:ext>
            </a:extLst>
          </p:cNvPr>
          <p:cNvSpPr/>
          <p:nvPr/>
        </p:nvSpPr>
        <p:spPr>
          <a:xfrm>
            <a:off x="5132281" y="4962866"/>
            <a:ext cx="1704452" cy="8174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dirty="0"/>
          </a:p>
        </p:txBody>
      </p:sp>
      <p:cxnSp>
        <p:nvCxnSpPr>
          <p:cNvPr id="40" name="Straight Connector 39">
            <a:extLst>
              <a:ext uri="{FF2B5EF4-FFF2-40B4-BE49-F238E27FC236}">
                <a16:creationId xmlns:a16="http://schemas.microsoft.com/office/drawing/2014/main" id="{5FA506C0-0948-864C-92D8-DC819DDDB541}"/>
              </a:ext>
            </a:extLst>
          </p:cNvPr>
          <p:cNvCxnSpPr>
            <a:cxnSpLocks/>
          </p:cNvCxnSpPr>
          <p:nvPr/>
        </p:nvCxnSpPr>
        <p:spPr>
          <a:xfrm>
            <a:off x="5546379" y="5110094"/>
            <a:ext cx="911803" cy="19732"/>
          </a:xfrm>
          <a:prstGeom prst="line">
            <a:avLst/>
          </a:prstGeom>
          <a:ln w="38100" cap="flat" cmpd="sng" algn="ctr">
            <a:solidFill>
              <a:schemeClr val="tx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83FD70B7-C3A8-EB43-9640-A1A160B67F15}"/>
              </a:ext>
            </a:extLst>
          </p:cNvPr>
          <p:cNvSpPr txBox="1"/>
          <p:nvPr/>
        </p:nvSpPr>
        <p:spPr>
          <a:xfrm>
            <a:off x="4832856" y="5227975"/>
            <a:ext cx="2308838" cy="535531"/>
          </a:xfrm>
          <a:prstGeom prst="rect">
            <a:avLst/>
          </a:prstGeom>
          <a:noFill/>
        </p:spPr>
        <p:txBody>
          <a:bodyPr wrap="square" rtlCol="0">
            <a:spAutoFit/>
          </a:bodyPr>
          <a:lstStyle/>
          <a:p>
            <a:pPr algn="ctr"/>
            <a:r>
              <a:rPr lang="en-US" sz="1440" b="1" dirty="0">
                <a:solidFill>
                  <a:schemeClr val="tx1">
                    <a:lumMod val="75000"/>
                    <a:lumOff val="25000"/>
                  </a:schemeClr>
                </a:solidFill>
                <a:latin typeface="+mj-lt"/>
              </a:rPr>
              <a:t>= Negative </a:t>
            </a:r>
            <a:r>
              <a:rPr lang="en-US" sz="1440" b="1" dirty="0" err="1">
                <a:solidFill>
                  <a:schemeClr val="tx1">
                    <a:lumMod val="75000"/>
                    <a:lumOff val="25000"/>
                  </a:schemeClr>
                </a:solidFill>
                <a:latin typeface="+mj-lt"/>
              </a:rPr>
              <a:t>DDimer</a:t>
            </a:r>
            <a:endParaRPr lang="en-US" sz="1440" b="1" dirty="0">
              <a:solidFill>
                <a:schemeClr val="tx1">
                  <a:lumMod val="75000"/>
                  <a:lumOff val="25000"/>
                </a:schemeClr>
              </a:solidFill>
              <a:latin typeface="+mj-lt"/>
            </a:endParaRPr>
          </a:p>
          <a:p>
            <a:pPr algn="ctr"/>
            <a:r>
              <a:rPr lang="en-US" sz="1440" b="1" dirty="0">
                <a:solidFill>
                  <a:schemeClr val="tx1">
                    <a:lumMod val="75000"/>
                    <a:lumOff val="25000"/>
                  </a:schemeClr>
                </a:solidFill>
                <a:latin typeface="+mj-lt"/>
              </a:rPr>
              <a:t>-LR 0.13</a:t>
            </a:r>
          </a:p>
        </p:txBody>
      </p:sp>
      <p:sp>
        <p:nvSpPr>
          <p:cNvPr id="47" name="TextBox 46">
            <a:extLst>
              <a:ext uri="{FF2B5EF4-FFF2-40B4-BE49-F238E27FC236}">
                <a16:creationId xmlns:a16="http://schemas.microsoft.com/office/drawing/2014/main" id="{3CD8CCA6-CEAD-7F45-9F92-8F7EFC501C62}"/>
              </a:ext>
            </a:extLst>
          </p:cNvPr>
          <p:cNvSpPr txBox="1"/>
          <p:nvPr/>
        </p:nvSpPr>
        <p:spPr>
          <a:xfrm>
            <a:off x="10424355" y="5811575"/>
            <a:ext cx="3762971" cy="535531"/>
          </a:xfrm>
          <a:prstGeom prst="rect">
            <a:avLst/>
          </a:prstGeom>
          <a:noFill/>
        </p:spPr>
        <p:txBody>
          <a:bodyPr wrap="square" rtlCol="0">
            <a:spAutoFit/>
          </a:bodyPr>
          <a:lstStyle/>
          <a:p>
            <a:pPr algn="ctr"/>
            <a:r>
              <a:rPr lang="en-US" sz="1440" dirty="0"/>
              <a:t>(exact testing threshold depends on how bad consequences of missing diagnosis are)</a:t>
            </a:r>
          </a:p>
        </p:txBody>
      </p:sp>
      <p:sp>
        <p:nvSpPr>
          <p:cNvPr id="48" name="TextBox 47">
            <a:extLst>
              <a:ext uri="{FF2B5EF4-FFF2-40B4-BE49-F238E27FC236}">
                <a16:creationId xmlns:a16="http://schemas.microsoft.com/office/drawing/2014/main" id="{8D9D7EBF-3BEC-7C41-9DBC-D7A1539E46C3}"/>
              </a:ext>
            </a:extLst>
          </p:cNvPr>
          <p:cNvSpPr txBox="1"/>
          <p:nvPr/>
        </p:nvSpPr>
        <p:spPr>
          <a:xfrm>
            <a:off x="10467141" y="3082770"/>
            <a:ext cx="3762971" cy="535531"/>
          </a:xfrm>
          <a:prstGeom prst="rect">
            <a:avLst/>
          </a:prstGeom>
          <a:noFill/>
        </p:spPr>
        <p:txBody>
          <a:bodyPr wrap="square" rtlCol="0">
            <a:spAutoFit/>
          </a:bodyPr>
          <a:lstStyle/>
          <a:p>
            <a:pPr algn="ctr"/>
            <a:r>
              <a:rPr lang="en-US" sz="1440" dirty="0"/>
              <a:t>(exact diagnostic threshold depends on how bad consequences of incorrectly treating are)</a:t>
            </a:r>
          </a:p>
        </p:txBody>
      </p:sp>
      <p:cxnSp>
        <p:nvCxnSpPr>
          <p:cNvPr id="50" name="Straight Connector 49">
            <a:extLst>
              <a:ext uri="{FF2B5EF4-FFF2-40B4-BE49-F238E27FC236}">
                <a16:creationId xmlns:a16="http://schemas.microsoft.com/office/drawing/2014/main" id="{CBE40603-A89C-BA49-BB5E-3AC789E44A7B}"/>
              </a:ext>
            </a:extLst>
          </p:cNvPr>
          <p:cNvCxnSpPr>
            <a:cxnSpLocks/>
          </p:cNvCxnSpPr>
          <p:nvPr/>
        </p:nvCxnSpPr>
        <p:spPr>
          <a:xfrm flipH="1">
            <a:off x="9621273" y="6377312"/>
            <a:ext cx="626647" cy="1"/>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EB31085-9C94-9743-98D0-78C88CF13F0D}"/>
              </a:ext>
            </a:extLst>
          </p:cNvPr>
          <p:cNvCxnSpPr>
            <a:cxnSpLocks/>
          </p:cNvCxnSpPr>
          <p:nvPr/>
        </p:nvCxnSpPr>
        <p:spPr>
          <a:xfrm flipH="1">
            <a:off x="9624307" y="3082770"/>
            <a:ext cx="643140"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92D66C2-1AB0-104A-8E80-D3663DE86916}"/>
              </a:ext>
            </a:extLst>
          </p:cNvPr>
          <p:cNvSpPr txBox="1"/>
          <p:nvPr/>
        </p:nvSpPr>
        <p:spPr>
          <a:xfrm>
            <a:off x="5460420" y="7058870"/>
            <a:ext cx="3142812" cy="535531"/>
          </a:xfrm>
          <a:prstGeom prst="rect">
            <a:avLst/>
          </a:prstGeom>
          <a:noFill/>
        </p:spPr>
        <p:txBody>
          <a:bodyPr wrap="square" rtlCol="0">
            <a:spAutoFit/>
          </a:bodyPr>
          <a:lstStyle/>
          <a:p>
            <a:pPr algn="ctr"/>
            <a:r>
              <a:rPr lang="en-US" sz="1440" dirty="0"/>
              <a:t>Below testing threshold regardless of result = won’t change management</a:t>
            </a:r>
          </a:p>
        </p:txBody>
      </p:sp>
      <p:cxnSp>
        <p:nvCxnSpPr>
          <p:cNvPr id="54" name="Straight Arrow Connector 53">
            <a:extLst>
              <a:ext uri="{FF2B5EF4-FFF2-40B4-BE49-F238E27FC236}">
                <a16:creationId xmlns:a16="http://schemas.microsoft.com/office/drawing/2014/main" id="{A014F444-733E-9548-9FBC-4F96D017BE8B}"/>
              </a:ext>
            </a:extLst>
          </p:cNvPr>
          <p:cNvCxnSpPr>
            <a:cxnSpLocks/>
          </p:cNvCxnSpPr>
          <p:nvPr/>
        </p:nvCxnSpPr>
        <p:spPr>
          <a:xfrm flipV="1">
            <a:off x="8547104" y="6588226"/>
            <a:ext cx="1074168" cy="7423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8B40293-60DF-D546-B678-3B758883487C}"/>
              </a:ext>
            </a:extLst>
          </p:cNvPr>
          <p:cNvCxnSpPr>
            <a:cxnSpLocks/>
            <a:stCxn id="82" idx="3"/>
          </p:cNvCxnSpPr>
          <p:nvPr/>
        </p:nvCxnSpPr>
        <p:spPr>
          <a:xfrm>
            <a:off x="8544070" y="7335870"/>
            <a:ext cx="1040941" cy="449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F03CE3C1-A1BB-BB43-B675-CDD0D45BDF77}"/>
              </a:ext>
            </a:extLst>
          </p:cNvPr>
          <p:cNvSpPr txBox="1"/>
          <p:nvPr/>
        </p:nvSpPr>
        <p:spPr>
          <a:xfrm>
            <a:off x="2275" y="19"/>
            <a:ext cx="5911517" cy="609398"/>
          </a:xfrm>
          <a:prstGeom prst="rect">
            <a:avLst/>
          </a:prstGeom>
          <a:noFill/>
        </p:spPr>
        <p:txBody>
          <a:bodyPr wrap="square" rtlCol="0">
            <a:spAutoFit/>
          </a:bodyPr>
          <a:lstStyle/>
          <a:p>
            <a:r>
              <a:rPr lang="en-US" sz="3360" b="1" dirty="0"/>
              <a:t>PE Diagnosis with Bayes</a:t>
            </a:r>
          </a:p>
        </p:txBody>
      </p:sp>
      <p:sp>
        <p:nvSpPr>
          <p:cNvPr id="62" name="TextBox 61">
            <a:extLst>
              <a:ext uri="{FF2B5EF4-FFF2-40B4-BE49-F238E27FC236}">
                <a16:creationId xmlns:a16="http://schemas.microsoft.com/office/drawing/2014/main" id="{A27DEDCB-3500-1A4C-AC03-7878812BCFCD}"/>
              </a:ext>
            </a:extLst>
          </p:cNvPr>
          <p:cNvSpPr txBox="1"/>
          <p:nvPr/>
        </p:nvSpPr>
        <p:spPr>
          <a:xfrm>
            <a:off x="7846767" y="1581374"/>
            <a:ext cx="1868656" cy="978729"/>
          </a:xfrm>
          <a:prstGeom prst="rect">
            <a:avLst/>
          </a:prstGeom>
          <a:noFill/>
        </p:spPr>
        <p:txBody>
          <a:bodyPr wrap="square" rtlCol="0">
            <a:spAutoFit/>
          </a:bodyPr>
          <a:lstStyle/>
          <a:p>
            <a:pPr algn="ctr"/>
            <a:r>
              <a:rPr lang="en-US" sz="1440" dirty="0"/>
              <a:t>Above testing threshold regardless of result = won’t change management</a:t>
            </a:r>
          </a:p>
        </p:txBody>
      </p:sp>
      <p:cxnSp>
        <p:nvCxnSpPr>
          <p:cNvPr id="63" name="Straight Arrow Connector 62">
            <a:extLst>
              <a:ext uri="{FF2B5EF4-FFF2-40B4-BE49-F238E27FC236}">
                <a16:creationId xmlns:a16="http://schemas.microsoft.com/office/drawing/2014/main" id="{958960F8-F59A-0F4F-94E8-BB6BB679E0A3}"/>
              </a:ext>
            </a:extLst>
          </p:cNvPr>
          <p:cNvCxnSpPr>
            <a:cxnSpLocks/>
          </p:cNvCxnSpPr>
          <p:nvPr/>
        </p:nvCxnSpPr>
        <p:spPr>
          <a:xfrm>
            <a:off x="9262036" y="2638704"/>
            <a:ext cx="343955" cy="17528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C3AEE80F-8973-7244-A8B2-E4FF2570103F}"/>
              </a:ext>
            </a:extLst>
          </p:cNvPr>
          <p:cNvCxnSpPr>
            <a:cxnSpLocks/>
          </p:cNvCxnSpPr>
          <p:nvPr/>
        </p:nvCxnSpPr>
        <p:spPr>
          <a:xfrm>
            <a:off x="9265071" y="2634007"/>
            <a:ext cx="283340" cy="30347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CD28A4A4-7262-7E45-B24C-5AE1CDDCDE2B}"/>
              </a:ext>
            </a:extLst>
          </p:cNvPr>
          <p:cNvSpPr txBox="1"/>
          <p:nvPr/>
        </p:nvSpPr>
        <p:spPr>
          <a:xfrm>
            <a:off x="10308775" y="95138"/>
            <a:ext cx="4141375" cy="707886"/>
          </a:xfrm>
          <a:prstGeom prst="rect">
            <a:avLst/>
          </a:prstGeom>
          <a:noFill/>
        </p:spPr>
        <p:txBody>
          <a:bodyPr wrap="square" rtlCol="0">
            <a:spAutoFit/>
          </a:bodyPr>
          <a:lstStyle/>
          <a:p>
            <a:pPr algn="ctr"/>
            <a:r>
              <a:rPr lang="en-US" sz="2000" b="1" dirty="0"/>
              <a:t>Take Home: </a:t>
            </a:r>
            <a:r>
              <a:rPr lang="en-US" sz="2000" dirty="0" err="1"/>
              <a:t>DDimer</a:t>
            </a:r>
            <a:r>
              <a:rPr lang="en-US" sz="2000" dirty="0"/>
              <a:t> only changes management in Wells 0-4</a:t>
            </a:r>
          </a:p>
        </p:txBody>
      </p:sp>
      <p:cxnSp>
        <p:nvCxnSpPr>
          <p:cNvPr id="70" name="Straight Arrow Connector 69">
            <a:extLst>
              <a:ext uri="{FF2B5EF4-FFF2-40B4-BE49-F238E27FC236}">
                <a16:creationId xmlns:a16="http://schemas.microsoft.com/office/drawing/2014/main" id="{EE718C9C-0D1C-F241-848E-6AD4ACE58865}"/>
              </a:ext>
            </a:extLst>
          </p:cNvPr>
          <p:cNvCxnSpPr>
            <a:cxnSpLocks/>
          </p:cNvCxnSpPr>
          <p:nvPr/>
        </p:nvCxnSpPr>
        <p:spPr>
          <a:xfrm flipV="1">
            <a:off x="6823341" y="5021243"/>
            <a:ext cx="437923" cy="3058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FB08F383-EFAC-4943-9EBF-89DCA87B1E75}"/>
              </a:ext>
            </a:extLst>
          </p:cNvPr>
          <p:cNvCxnSpPr>
            <a:cxnSpLocks/>
          </p:cNvCxnSpPr>
          <p:nvPr/>
        </p:nvCxnSpPr>
        <p:spPr>
          <a:xfrm flipH="1">
            <a:off x="7397796" y="3948315"/>
            <a:ext cx="353956" cy="3062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D3F4A248-FEFD-9A45-91CF-351833AF1EBE}"/>
              </a:ext>
            </a:extLst>
          </p:cNvPr>
          <p:cNvSpPr txBox="1"/>
          <p:nvPr/>
        </p:nvSpPr>
        <p:spPr>
          <a:xfrm>
            <a:off x="5736918" y="205938"/>
            <a:ext cx="3156562" cy="1155957"/>
          </a:xfrm>
          <a:prstGeom prst="rect">
            <a:avLst/>
          </a:prstGeom>
          <a:noFill/>
        </p:spPr>
        <p:txBody>
          <a:bodyPr wrap="square" rtlCol="0">
            <a:spAutoFit/>
          </a:bodyPr>
          <a:lstStyle/>
          <a:p>
            <a:pPr algn="ctr"/>
            <a:r>
              <a:rPr lang="en-US" sz="3456" b="1" dirty="0"/>
              <a:t>Fagan’s Nomogram</a:t>
            </a:r>
          </a:p>
        </p:txBody>
      </p:sp>
      <p:sp>
        <p:nvSpPr>
          <p:cNvPr id="82" name="Rounded Rectangle 81">
            <a:extLst>
              <a:ext uri="{FF2B5EF4-FFF2-40B4-BE49-F238E27FC236}">
                <a16:creationId xmlns:a16="http://schemas.microsoft.com/office/drawing/2014/main" id="{A9E5F645-D253-0142-80AC-C9831E80987F}"/>
              </a:ext>
            </a:extLst>
          </p:cNvPr>
          <p:cNvSpPr/>
          <p:nvPr/>
        </p:nvSpPr>
        <p:spPr>
          <a:xfrm>
            <a:off x="5546379" y="7058871"/>
            <a:ext cx="2997691" cy="5539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dirty="0"/>
          </a:p>
        </p:txBody>
      </p:sp>
      <p:sp>
        <p:nvSpPr>
          <p:cNvPr id="83" name="Rounded Rectangle 82">
            <a:extLst>
              <a:ext uri="{FF2B5EF4-FFF2-40B4-BE49-F238E27FC236}">
                <a16:creationId xmlns:a16="http://schemas.microsoft.com/office/drawing/2014/main" id="{D2FE528D-C6E4-E344-A622-1F9835F04A29}"/>
              </a:ext>
            </a:extLst>
          </p:cNvPr>
          <p:cNvSpPr/>
          <p:nvPr/>
        </p:nvSpPr>
        <p:spPr>
          <a:xfrm>
            <a:off x="7734055" y="3127268"/>
            <a:ext cx="1587791" cy="8667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dirty="0"/>
          </a:p>
        </p:txBody>
      </p:sp>
      <p:sp>
        <p:nvSpPr>
          <p:cNvPr id="87" name="Rounded Rectangle 86">
            <a:extLst>
              <a:ext uri="{FF2B5EF4-FFF2-40B4-BE49-F238E27FC236}">
                <a16:creationId xmlns:a16="http://schemas.microsoft.com/office/drawing/2014/main" id="{109F0538-B182-7B4D-AD24-9932F3027C09}"/>
              </a:ext>
            </a:extLst>
          </p:cNvPr>
          <p:cNvSpPr/>
          <p:nvPr/>
        </p:nvSpPr>
        <p:spPr>
          <a:xfrm>
            <a:off x="7917557" y="1547816"/>
            <a:ext cx="1705098" cy="10526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56" dirty="0"/>
          </a:p>
        </p:txBody>
      </p:sp>
      <p:cxnSp>
        <p:nvCxnSpPr>
          <p:cNvPr id="92" name="Straight Connector 91">
            <a:extLst>
              <a:ext uri="{FF2B5EF4-FFF2-40B4-BE49-F238E27FC236}">
                <a16:creationId xmlns:a16="http://schemas.microsoft.com/office/drawing/2014/main" id="{B43D5866-97E2-3348-9EC3-582DCEF6B72E}"/>
              </a:ext>
            </a:extLst>
          </p:cNvPr>
          <p:cNvCxnSpPr>
            <a:cxnSpLocks/>
          </p:cNvCxnSpPr>
          <p:nvPr/>
        </p:nvCxnSpPr>
        <p:spPr>
          <a:xfrm flipH="1">
            <a:off x="3972886" y="1973942"/>
            <a:ext cx="464968" cy="0"/>
          </a:xfrm>
          <a:prstGeom prst="line">
            <a:avLst/>
          </a:prstGeom>
          <a:ln w="381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9CA4CB8-4054-8748-A4E6-A553992D694A}"/>
              </a:ext>
            </a:extLst>
          </p:cNvPr>
          <p:cNvCxnSpPr>
            <a:cxnSpLocks/>
          </p:cNvCxnSpPr>
          <p:nvPr/>
        </p:nvCxnSpPr>
        <p:spPr>
          <a:xfrm flipH="1">
            <a:off x="4008280" y="4169914"/>
            <a:ext cx="464968" cy="0"/>
          </a:xfrm>
          <a:prstGeom prst="line">
            <a:avLst/>
          </a:prstGeom>
          <a:ln w="38100">
            <a:solidFill>
              <a:srgbClr val="FF7E79"/>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E5113AE6-C583-754C-97B2-3E8E4975A330}"/>
              </a:ext>
            </a:extLst>
          </p:cNvPr>
          <p:cNvCxnSpPr>
            <a:cxnSpLocks/>
          </p:cNvCxnSpPr>
          <p:nvPr/>
        </p:nvCxnSpPr>
        <p:spPr>
          <a:xfrm flipH="1">
            <a:off x="3991749" y="3341140"/>
            <a:ext cx="464968" cy="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0533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 Roadmap</a:t>
            </a:r>
            <a:endParaRPr lang="en-US" sz="3200" dirty="0"/>
          </a:p>
        </p:txBody>
      </p:sp>
      <p:sp>
        <p:nvSpPr>
          <p:cNvPr id="3" name="Content Placeholder 2"/>
          <p:cNvSpPr>
            <a:spLocks noGrp="1"/>
          </p:cNvSpPr>
          <p:nvPr>
            <p:ph sz="half" idx="1"/>
          </p:nvPr>
        </p:nvSpPr>
        <p:spPr/>
        <p:txBody>
          <a:bodyPr/>
          <a:lstStyle/>
          <a:p>
            <a:r>
              <a:rPr lang="en-US" dirty="0"/>
              <a:t>Diagnosis using Bayes</a:t>
            </a:r>
          </a:p>
          <a:p>
            <a:r>
              <a:rPr lang="en-US" dirty="0"/>
              <a:t>Workup guided by Bayes</a:t>
            </a:r>
          </a:p>
          <a:p>
            <a:r>
              <a:rPr lang="en-US" b="1" dirty="0"/>
              <a:t>Treatment using absolute measures of effect size</a:t>
            </a:r>
          </a:p>
          <a:p>
            <a:r>
              <a:rPr lang="en-US" dirty="0"/>
              <a:t>Shared decision making</a:t>
            </a:r>
          </a:p>
        </p:txBody>
      </p:sp>
      <p:sp>
        <p:nvSpPr>
          <p:cNvPr id="5" name="Text Placeholder 4"/>
          <p:cNvSpPr>
            <a:spLocks noGrp="1"/>
          </p:cNvSpPr>
          <p:nvPr>
            <p:ph type="body" sz="quarter" idx="11"/>
          </p:nvPr>
        </p:nvSpPr>
        <p:spPr/>
        <p:txBody>
          <a:bodyPr/>
          <a:lstStyle/>
          <a:p>
            <a:endParaRPr lang="en-US"/>
          </a:p>
        </p:txBody>
      </p:sp>
      <p:sp>
        <p:nvSpPr>
          <p:cNvPr id="6" name="Text Placeholder 5"/>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8681704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902063" y="1533972"/>
            <a:ext cx="12839700" cy="5883970"/>
          </a:xfrm>
        </p:spPr>
        <p:txBody>
          <a:bodyPr/>
          <a:lstStyle/>
          <a:p>
            <a:r>
              <a:rPr lang="en-US" sz="4400" dirty="0"/>
              <a:t>	You’re in clinic. 59M with no hx of CAD, LDL 100, hsCRP 2.4 wonders if he should take a statin? </a:t>
            </a:r>
          </a:p>
        </p:txBody>
      </p:sp>
      <p:sp>
        <p:nvSpPr>
          <p:cNvPr id="2" name="Title 1"/>
          <p:cNvSpPr>
            <a:spLocks noGrp="1"/>
          </p:cNvSpPr>
          <p:nvPr>
            <p:ph type="title" idx="4294967295"/>
          </p:nvPr>
        </p:nvSpPr>
        <p:spPr>
          <a:xfrm>
            <a:off x="1836738" y="693738"/>
            <a:ext cx="12793662" cy="660400"/>
          </a:xfrm>
          <a:prstGeom prst="rect">
            <a:avLst/>
          </a:prstGeom>
        </p:spPr>
        <p:txBody>
          <a:bodyPr/>
          <a:lstStyle/>
          <a:p>
            <a:r>
              <a:rPr lang="en-US"/>
              <a:t>EBCP </a:t>
            </a:r>
            <a:r>
              <a:rPr lang="en-US">
                <a:solidFill>
                  <a:schemeClr val="bg1">
                    <a:lumMod val="50000"/>
                  </a:schemeClr>
                </a:solidFill>
              </a:rPr>
              <a:t>in action</a:t>
            </a:r>
          </a:p>
        </p:txBody>
      </p:sp>
    </p:spTree>
    <p:extLst>
      <p:ext uri="{BB962C8B-B14F-4D97-AF65-F5344CB8AC3E}">
        <p14:creationId xmlns:p14="http://schemas.microsoft.com/office/powerpoint/2010/main" val="21299469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Apply – </a:t>
            </a:r>
            <a:r>
              <a:rPr lang="en-US" sz="3600"/>
              <a:t>Statin for Primary prevention of CAD</a:t>
            </a:r>
          </a:p>
        </p:txBody>
      </p:sp>
      <p:sp>
        <p:nvSpPr>
          <p:cNvPr id="10" name="Text Placeholder 9"/>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
        <p:nvSpPr>
          <p:cNvPr id="14" name="Text Placeholder 7">
            <a:extLst>
              <a:ext uri="{FF2B5EF4-FFF2-40B4-BE49-F238E27FC236}">
                <a16:creationId xmlns:a16="http://schemas.microsoft.com/office/drawing/2014/main" id="{A87970EF-D737-8143-AD9E-D68F3F7DF734}"/>
              </a:ext>
            </a:extLst>
          </p:cNvPr>
          <p:cNvSpPr txBox="1">
            <a:spLocks/>
          </p:cNvSpPr>
          <p:nvPr/>
        </p:nvSpPr>
        <p:spPr>
          <a:xfrm>
            <a:off x="6885601" y="7486650"/>
            <a:ext cx="7744800" cy="369888"/>
          </a:xfrm>
          <a:prstGeom prst="rect">
            <a:avLst/>
          </a:prstGeom>
        </p:spPr>
        <p:txBody>
          <a:bodyPr/>
          <a:lstStyle>
            <a:lvl1pPr marL="548640" indent="-548640" algn="l" defTabSz="731520" rtl="0" eaLnBrk="1" latinLnBrk="0" hangingPunct="1">
              <a:spcBef>
                <a:spcPct val="20000"/>
              </a:spcBef>
              <a:buFont typeface="Arial"/>
              <a:buChar char="•"/>
              <a:defRPr sz="4480" b="0" i="0" kern="1200" baseline="0">
                <a:solidFill>
                  <a:schemeClr val="tx1">
                    <a:lumMod val="65000"/>
                    <a:lumOff val="35000"/>
                  </a:schemeClr>
                </a:solidFill>
                <a:latin typeface="Century Gothic" charset="0"/>
                <a:ea typeface="+mn-ea"/>
                <a:cs typeface="Avenir Roman"/>
              </a:defRPr>
            </a:lvl1pPr>
            <a:lvl2pPr marL="1188720" indent="-457200" algn="l" defTabSz="731520" rtl="0" eaLnBrk="1" latinLnBrk="0" hangingPunct="1">
              <a:spcBef>
                <a:spcPct val="20000"/>
              </a:spcBef>
              <a:buFont typeface="Arial"/>
              <a:buChar char="–"/>
              <a:defRPr sz="3840" b="0" i="0" kern="1200" baseline="0">
                <a:solidFill>
                  <a:schemeClr val="tx1">
                    <a:lumMod val="65000"/>
                    <a:lumOff val="35000"/>
                  </a:schemeClr>
                </a:solidFill>
                <a:latin typeface="Century Gothic" charset="0"/>
                <a:ea typeface="+mn-ea"/>
                <a:cs typeface="Avenir Roman"/>
              </a:defRPr>
            </a:lvl2pPr>
            <a:lvl3pPr marL="1828800" indent="-365760" algn="l" defTabSz="731520" rtl="0" eaLnBrk="1" latinLnBrk="0" hangingPunct="1">
              <a:spcBef>
                <a:spcPct val="20000"/>
              </a:spcBef>
              <a:buFont typeface="Arial"/>
              <a:buChar char="•"/>
              <a:defRPr sz="3200" b="0" i="0" kern="1200" baseline="0">
                <a:solidFill>
                  <a:schemeClr val="tx1">
                    <a:lumMod val="65000"/>
                    <a:lumOff val="35000"/>
                  </a:schemeClr>
                </a:solidFill>
                <a:latin typeface="Century Gothic" charset="0"/>
                <a:ea typeface="Century Gothic" charset="0"/>
                <a:cs typeface="Century Gothic" charset="0"/>
              </a:defRPr>
            </a:lvl3pPr>
            <a:lvl4pPr marL="2560320" indent="-365760" algn="l" defTabSz="731520" rtl="0" eaLnBrk="1" latinLnBrk="0" hangingPunct="1">
              <a:spcBef>
                <a:spcPct val="20000"/>
              </a:spcBef>
              <a:buFont typeface="Arial"/>
              <a:buChar char="–"/>
              <a:defRPr sz="2560" b="0" i="0" kern="1200" baseline="0">
                <a:solidFill>
                  <a:schemeClr val="tx1">
                    <a:lumMod val="65000"/>
                    <a:lumOff val="35000"/>
                  </a:schemeClr>
                </a:solidFill>
                <a:latin typeface="Century Gothic" charset="0"/>
                <a:ea typeface="+mn-ea"/>
                <a:cs typeface="Avenir Roman"/>
              </a:defRPr>
            </a:lvl4pPr>
            <a:lvl5pPr marL="3291840" indent="-365760" algn="l" defTabSz="731520" rtl="0" eaLnBrk="1" latinLnBrk="0" hangingPunct="1">
              <a:spcBef>
                <a:spcPct val="20000"/>
              </a:spcBef>
              <a:buFont typeface="Arial"/>
              <a:buChar char="»"/>
              <a:defRPr sz="1920" b="0" i="0" kern="1200" baseline="0">
                <a:solidFill>
                  <a:schemeClr val="tx1">
                    <a:lumMod val="65000"/>
                    <a:lumOff val="35000"/>
                  </a:schemeClr>
                </a:solidFill>
                <a:latin typeface="Century Gothic" charset="0"/>
                <a:ea typeface="+mn-ea"/>
                <a:cs typeface="Avenir Roman"/>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marL="0" indent="0">
              <a:buNone/>
            </a:pPr>
            <a:endParaRPr lang="en-US"/>
          </a:p>
        </p:txBody>
      </p:sp>
      <p:pic>
        <p:nvPicPr>
          <p:cNvPr id="15" name="Picture 14">
            <a:extLst>
              <a:ext uri="{FF2B5EF4-FFF2-40B4-BE49-F238E27FC236}">
                <a16:creationId xmlns:a16="http://schemas.microsoft.com/office/drawing/2014/main" id="{23483A0C-783B-1E43-A9C5-3879817A530D}"/>
              </a:ext>
            </a:extLst>
          </p:cNvPr>
          <p:cNvPicPr>
            <a:picLocks noChangeAspect="1"/>
          </p:cNvPicPr>
          <p:nvPr/>
        </p:nvPicPr>
        <p:blipFill>
          <a:blip r:embed="rId3"/>
          <a:stretch>
            <a:fillRect/>
          </a:stretch>
        </p:blipFill>
        <p:spPr>
          <a:xfrm>
            <a:off x="369794" y="2479859"/>
            <a:ext cx="6324600" cy="3162300"/>
          </a:xfrm>
          <a:prstGeom prst="rect">
            <a:avLst/>
          </a:prstGeom>
        </p:spPr>
      </p:pic>
      <p:pic>
        <p:nvPicPr>
          <p:cNvPr id="16" name="Picture 15">
            <a:extLst>
              <a:ext uri="{FF2B5EF4-FFF2-40B4-BE49-F238E27FC236}">
                <a16:creationId xmlns:a16="http://schemas.microsoft.com/office/drawing/2014/main" id="{AD2C2969-0638-8044-A399-447B4EDA21D2}"/>
              </a:ext>
            </a:extLst>
          </p:cNvPr>
          <p:cNvPicPr>
            <a:picLocks noChangeAspect="1"/>
          </p:cNvPicPr>
          <p:nvPr/>
        </p:nvPicPr>
        <p:blipFill>
          <a:blip r:embed="rId4"/>
          <a:stretch>
            <a:fillRect/>
          </a:stretch>
        </p:blipFill>
        <p:spPr>
          <a:xfrm>
            <a:off x="6885600" y="1615928"/>
            <a:ext cx="6811682" cy="5539170"/>
          </a:xfrm>
          <a:prstGeom prst="rect">
            <a:avLst/>
          </a:prstGeom>
        </p:spPr>
      </p:pic>
    </p:spTree>
    <p:extLst>
      <p:ext uri="{BB962C8B-B14F-4D97-AF65-F5344CB8AC3E}">
        <p14:creationId xmlns:p14="http://schemas.microsoft.com/office/powerpoint/2010/main" val="12847485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Apply – </a:t>
            </a:r>
            <a:r>
              <a:rPr lang="en-US" sz="3600"/>
              <a:t>Treatment effects</a:t>
            </a:r>
          </a:p>
        </p:txBody>
      </p:sp>
      <p:sp>
        <p:nvSpPr>
          <p:cNvPr id="10" name="Text Placeholder 9"/>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pic>
        <p:nvPicPr>
          <p:cNvPr id="7" name="Content Placeholder 6">
            <a:extLst>
              <a:ext uri="{FF2B5EF4-FFF2-40B4-BE49-F238E27FC236}">
                <a16:creationId xmlns:a16="http://schemas.microsoft.com/office/drawing/2014/main" id="{9E74724D-3DDD-8D4A-B1B1-57747D2C273D}"/>
              </a:ext>
            </a:extLst>
          </p:cNvPr>
          <p:cNvPicPr>
            <a:picLocks noGrp="1" noChangeAspect="1"/>
          </p:cNvPicPr>
          <p:nvPr>
            <p:ph sz="half" idx="1"/>
          </p:nvPr>
        </p:nvPicPr>
        <p:blipFill>
          <a:blip r:embed="rId3"/>
          <a:stretch>
            <a:fillRect/>
          </a:stretch>
        </p:blipFill>
        <p:spPr>
          <a:xfrm>
            <a:off x="1104900" y="1886837"/>
            <a:ext cx="10083800" cy="2400300"/>
          </a:xfrm>
        </p:spPr>
      </p:pic>
      <p:pic>
        <p:nvPicPr>
          <p:cNvPr id="9" name="Picture 8">
            <a:extLst>
              <a:ext uri="{FF2B5EF4-FFF2-40B4-BE49-F238E27FC236}">
                <a16:creationId xmlns:a16="http://schemas.microsoft.com/office/drawing/2014/main" id="{B801D847-43F7-0948-A383-A560452BEC8A}"/>
              </a:ext>
            </a:extLst>
          </p:cNvPr>
          <p:cNvPicPr>
            <a:picLocks noChangeAspect="1"/>
          </p:cNvPicPr>
          <p:nvPr/>
        </p:nvPicPr>
        <p:blipFill>
          <a:blip r:embed="rId4"/>
          <a:stretch>
            <a:fillRect/>
          </a:stretch>
        </p:blipFill>
        <p:spPr>
          <a:xfrm>
            <a:off x="6362395" y="4501263"/>
            <a:ext cx="7162800" cy="1841500"/>
          </a:xfrm>
          <a:prstGeom prst="rect">
            <a:avLst/>
          </a:prstGeom>
        </p:spPr>
      </p:pic>
    </p:spTree>
    <p:extLst>
      <p:ext uri="{BB962C8B-B14F-4D97-AF65-F5344CB8AC3E}">
        <p14:creationId xmlns:p14="http://schemas.microsoft.com/office/powerpoint/2010/main" val="415776376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endParaRPr lang="en-US" dirty="0">
              <a:solidFill>
                <a:schemeClr val="bg1">
                  <a:lumMod val="50000"/>
                </a:schemeClr>
              </a:solidFill>
            </a:endParaRPr>
          </a:p>
        </p:txBody>
      </p:sp>
      <p:sp>
        <p:nvSpPr>
          <p:cNvPr id="9" name="Content Placeholder 8">
            <a:extLst>
              <a:ext uri="{FF2B5EF4-FFF2-40B4-BE49-F238E27FC236}">
                <a16:creationId xmlns:a16="http://schemas.microsoft.com/office/drawing/2014/main" id="{D4C98F1D-F4BA-8A46-891B-D4AE93774CCF}"/>
              </a:ext>
            </a:extLst>
          </p:cNvPr>
          <p:cNvSpPr>
            <a:spLocks noGrp="1"/>
          </p:cNvSpPr>
          <p:nvPr>
            <p:ph sz="half" idx="1"/>
          </p:nvPr>
        </p:nvSpPr>
        <p:spPr>
          <a:xfrm>
            <a:off x="1104900" y="2114868"/>
            <a:ext cx="13256559" cy="5289590"/>
          </a:xfrm>
        </p:spPr>
        <p:txBody>
          <a:bodyPr/>
          <a:lstStyle/>
          <a:p>
            <a:pPr marL="0" indent="0">
              <a:buNone/>
            </a:pPr>
            <a:endParaRPr lang="en-US" sz="2400" dirty="0"/>
          </a:p>
          <a:p>
            <a:pPr>
              <a:buFont typeface="+mj-lt"/>
              <a:buAutoNum type="arabicPeriod"/>
            </a:pPr>
            <a:r>
              <a:rPr lang="en-US" sz="2400" dirty="0"/>
              <a:t>Understand how and why EBM is useful to you as a trainee</a:t>
            </a:r>
          </a:p>
          <a:p>
            <a:pPr>
              <a:buFont typeface="+mj-lt"/>
              <a:buAutoNum type="arabicPeriod"/>
            </a:pPr>
            <a:r>
              <a:rPr lang="en-US" sz="2400" dirty="0"/>
              <a:t>Practice a structured approach to answering clinical questions</a:t>
            </a:r>
          </a:p>
          <a:p>
            <a:pPr>
              <a:buFont typeface="+mj-lt"/>
              <a:buAutoNum type="arabicPeriod"/>
            </a:pPr>
            <a:r>
              <a:rPr lang="en-US" sz="2400" dirty="0"/>
              <a:t>Understand Primary vs Secondary/Tertiary medical literature</a:t>
            </a:r>
          </a:p>
          <a:p>
            <a:pPr>
              <a:buFont typeface="+mj-lt"/>
              <a:buAutoNum type="arabicPeriod"/>
            </a:pPr>
            <a:r>
              <a:rPr lang="en-US" sz="2400" dirty="0"/>
              <a:t>Understand validity, and identify common threats to validity (Bias, Confounding, Chance)</a:t>
            </a:r>
          </a:p>
          <a:p>
            <a:pPr>
              <a:buFont typeface="+mj-lt"/>
              <a:buAutoNum type="arabicPeriod"/>
            </a:pPr>
            <a:r>
              <a:rPr lang="en-US" sz="2400" dirty="0"/>
              <a:t>Understand (in a non-mathy way) how Bayes Theorem can be applied to diagnosis</a:t>
            </a:r>
          </a:p>
          <a:p>
            <a:pPr>
              <a:buFont typeface="+mj-lt"/>
              <a:buAutoNum type="arabicPeriod"/>
            </a:pPr>
            <a:r>
              <a:rPr lang="en-US" sz="2400" b="1" dirty="0"/>
              <a:t>Understand relevant metrics to assess treatment effects.  </a:t>
            </a:r>
          </a:p>
          <a:p>
            <a:pPr>
              <a:buFont typeface="+mj-lt"/>
              <a:buAutoNum type="arabicPeriod"/>
            </a:pPr>
            <a:r>
              <a:rPr lang="en-US" sz="2400" dirty="0"/>
              <a:t>Be able to access several useful secondary literature sources quickly, at the point of care. </a:t>
            </a:r>
          </a:p>
          <a:p>
            <a:pPr marL="0" indent="0">
              <a:buNone/>
            </a:pPr>
            <a:endParaRPr lang="en-US" dirty="0"/>
          </a:p>
          <a:p>
            <a:endParaRPr lang="en-US" dirty="0"/>
          </a:p>
        </p:txBody>
      </p:sp>
      <p:sp>
        <p:nvSpPr>
          <p:cNvPr id="17" name="Text Placeholder 3">
            <a:extLst>
              <a:ext uri="{FF2B5EF4-FFF2-40B4-BE49-F238E27FC236}">
                <a16:creationId xmlns:a16="http://schemas.microsoft.com/office/drawing/2014/main" id="{358BC414-8EA2-0241-BB60-5DC77C4B285A}"/>
              </a:ext>
            </a:extLst>
          </p:cNvPr>
          <p:cNvSpPr>
            <a:spLocks noGrp="1"/>
          </p:cNvSpPr>
          <p:nvPr>
            <p:ph type="body" sz="quarter" idx="11"/>
          </p:nvPr>
        </p:nvSpPr>
        <p:spPr>
          <a:xfrm>
            <a:off x="2592763" y="7866925"/>
            <a:ext cx="1550842" cy="304800"/>
          </a:xfrm>
        </p:spPr>
        <p:txBody>
          <a:bodyPr/>
          <a:lstStyle/>
          <a:p>
            <a:r>
              <a:rPr lang="en-US" dirty="0"/>
              <a:t>@UtahIMCMRs</a:t>
            </a:r>
          </a:p>
        </p:txBody>
      </p:sp>
      <p:sp>
        <p:nvSpPr>
          <p:cNvPr id="18" name="Text Placeholder 4">
            <a:extLst>
              <a:ext uri="{FF2B5EF4-FFF2-40B4-BE49-F238E27FC236}">
                <a16:creationId xmlns:a16="http://schemas.microsoft.com/office/drawing/2014/main" id="{DCBF97DB-861D-8E49-A528-6630E2B7021C}"/>
              </a:ext>
            </a:extLst>
          </p:cNvPr>
          <p:cNvSpPr>
            <a:spLocks noGrp="1"/>
          </p:cNvSpPr>
          <p:nvPr>
            <p:ph type="body" sz="quarter" idx="12"/>
          </p:nvPr>
        </p:nvSpPr>
        <p:spPr>
          <a:xfrm>
            <a:off x="4143605" y="7866925"/>
            <a:ext cx="1191153" cy="304800"/>
          </a:xfrm>
        </p:spPr>
        <p:txBody>
          <a:bodyPr/>
          <a:lstStyle/>
          <a:p>
            <a:r>
              <a:rPr lang="en-US" dirty="0"/>
              <a:t>#EBM</a:t>
            </a:r>
          </a:p>
        </p:txBody>
      </p:sp>
    </p:spTree>
    <p:extLst>
      <p:ext uri="{BB962C8B-B14F-4D97-AF65-F5344CB8AC3E}">
        <p14:creationId xmlns:p14="http://schemas.microsoft.com/office/powerpoint/2010/main" val="2830881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 – </a:t>
            </a:r>
            <a:r>
              <a:rPr lang="en-US" sz="3600" dirty="0"/>
              <a:t>Treatment effects</a:t>
            </a:r>
          </a:p>
        </p:txBody>
      </p:sp>
      <p:sp>
        <p:nvSpPr>
          <p:cNvPr id="4" name="Content Placeholder 3"/>
          <p:cNvSpPr>
            <a:spLocks noGrp="1"/>
          </p:cNvSpPr>
          <p:nvPr>
            <p:ph sz="half" idx="1"/>
          </p:nvPr>
        </p:nvSpPr>
        <p:spPr/>
        <p:txBody>
          <a:bodyPr/>
          <a:lstStyle/>
          <a:p>
            <a:pPr lvl="0"/>
            <a:r>
              <a:rPr lang="en-US" sz="4000" dirty="0"/>
              <a:t>RR: Relative Risk </a:t>
            </a:r>
          </a:p>
          <a:p>
            <a:pPr lvl="0"/>
            <a:r>
              <a:rPr lang="en-US" sz="4000" dirty="0"/>
              <a:t>RRR: Relative Risk Reduction</a:t>
            </a:r>
          </a:p>
          <a:p>
            <a:pPr lvl="0"/>
            <a:r>
              <a:rPr lang="en-US" sz="4000" dirty="0"/>
              <a:t>ARR: Absolute Risk Reduction</a:t>
            </a:r>
          </a:p>
          <a:p>
            <a:pPr lvl="0"/>
            <a:r>
              <a:rPr lang="en-US" sz="4000" dirty="0"/>
              <a:t>NNT: Number needed to treat (1/ARR)</a:t>
            </a:r>
          </a:p>
        </p:txBody>
      </p:sp>
      <p:sp>
        <p:nvSpPr>
          <p:cNvPr id="10" name="Text Placeholder 9"/>
          <p:cNvSpPr>
            <a:spLocks noGrp="1"/>
          </p:cNvSpPr>
          <p:nvPr>
            <p:ph type="body" sz="quarter" idx="11"/>
          </p:nvPr>
        </p:nvSpPr>
        <p:spPr/>
        <p:txBody>
          <a:bodyPr/>
          <a:lstStyle/>
          <a:p>
            <a:endParaRPr lang="en-US" dirty="0"/>
          </a:p>
        </p:txBody>
      </p:sp>
      <p:sp>
        <p:nvSpPr>
          <p:cNvPr id="11" name="Text Placeholder 10"/>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45857732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 – </a:t>
            </a:r>
            <a:r>
              <a:rPr lang="en-US" sz="3600" dirty="0"/>
              <a:t>Treatment effects</a:t>
            </a:r>
          </a:p>
        </p:txBody>
      </p:sp>
      <p:pic>
        <p:nvPicPr>
          <p:cNvPr id="5" name="Content Placeholder 4">
            <a:extLst>
              <a:ext uri="{FF2B5EF4-FFF2-40B4-BE49-F238E27FC236}">
                <a16:creationId xmlns:a16="http://schemas.microsoft.com/office/drawing/2014/main" id="{1810BDB9-CEB0-944E-A313-55982E3AE074}"/>
              </a:ext>
            </a:extLst>
          </p:cNvPr>
          <p:cNvPicPr>
            <a:picLocks noGrp="1" noChangeAspect="1"/>
          </p:cNvPicPr>
          <p:nvPr>
            <p:ph sz="half" idx="1"/>
          </p:nvPr>
        </p:nvPicPr>
        <p:blipFill>
          <a:blip r:embed="rId3"/>
          <a:stretch>
            <a:fillRect/>
          </a:stretch>
        </p:blipFill>
        <p:spPr>
          <a:xfrm>
            <a:off x="2488102" y="1744556"/>
            <a:ext cx="9654196" cy="5351463"/>
          </a:xfrm>
        </p:spPr>
      </p:pic>
      <p:sp>
        <p:nvSpPr>
          <p:cNvPr id="10" name="Text Placeholder 9"/>
          <p:cNvSpPr>
            <a:spLocks noGrp="1"/>
          </p:cNvSpPr>
          <p:nvPr>
            <p:ph type="body" sz="quarter" idx="11"/>
          </p:nvPr>
        </p:nvSpPr>
        <p:spPr/>
        <p:txBody>
          <a:bodyPr/>
          <a:lstStyle/>
          <a:p>
            <a:endParaRPr lang="en-US" dirty="0"/>
          </a:p>
        </p:txBody>
      </p:sp>
      <p:sp>
        <p:nvSpPr>
          <p:cNvPr id="11" name="Text Placeholder 10"/>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408258752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 – </a:t>
            </a:r>
            <a:r>
              <a:rPr lang="en-US" sz="3600" dirty="0"/>
              <a:t>Treatment effects</a:t>
            </a:r>
          </a:p>
        </p:txBody>
      </p:sp>
      <p:sp>
        <p:nvSpPr>
          <p:cNvPr id="4" name="Content Placeholder 3"/>
          <p:cNvSpPr>
            <a:spLocks noGrp="1"/>
          </p:cNvSpPr>
          <p:nvPr>
            <p:ph sz="half" idx="1"/>
          </p:nvPr>
        </p:nvSpPr>
        <p:spPr/>
        <p:txBody>
          <a:bodyPr/>
          <a:lstStyle/>
          <a:p>
            <a:pPr marL="0" lvl="0" indent="0">
              <a:buNone/>
            </a:pPr>
            <a:r>
              <a:rPr lang="en-US" sz="4000" dirty="0"/>
              <a:t>Mortality: </a:t>
            </a:r>
          </a:p>
          <a:p>
            <a:pPr lvl="0"/>
            <a:r>
              <a:rPr lang="en-US" sz="4000" dirty="0"/>
              <a:t>RR: Relative Risk (~Hazard Ratio): 0.56</a:t>
            </a:r>
          </a:p>
          <a:p>
            <a:pPr lvl="0"/>
            <a:r>
              <a:rPr lang="en-US" sz="4000" dirty="0"/>
              <a:t>RRR: Relative Risk Reduction: 0.44  (or 44%)</a:t>
            </a:r>
          </a:p>
          <a:p>
            <a:pPr lvl="0"/>
            <a:r>
              <a:rPr lang="en-US" sz="4000" dirty="0"/>
              <a:t>ARR: Absolute Risk Reduction:</a:t>
            </a:r>
          </a:p>
          <a:p>
            <a:pPr lvl="1"/>
            <a:r>
              <a:rPr lang="en-US" sz="3360" dirty="0"/>
              <a:t> 1.36 – 0.77 = 0.59 per 100 person years</a:t>
            </a:r>
          </a:p>
          <a:p>
            <a:pPr lvl="0"/>
            <a:r>
              <a:rPr lang="en-US" sz="4000" dirty="0"/>
              <a:t>NNT: Number needed to treat (1/ARR)</a:t>
            </a:r>
          </a:p>
          <a:p>
            <a:pPr lvl="1"/>
            <a:r>
              <a:rPr lang="en-US" sz="3360" dirty="0"/>
              <a:t>Treat for 170 years to avoid 1 event (ACS, stroke, stent, or death)</a:t>
            </a:r>
          </a:p>
        </p:txBody>
      </p:sp>
      <p:sp>
        <p:nvSpPr>
          <p:cNvPr id="10" name="Text Placeholder 9"/>
          <p:cNvSpPr>
            <a:spLocks noGrp="1"/>
          </p:cNvSpPr>
          <p:nvPr>
            <p:ph type="body" sz="quarter" idx="11"/>
          </p:nvPr>
        </p:nvSpPr>
        <p:spPr/>
        <p:txBody>
          <a:bodyPr/>
          <a:lstStyle/>
          <a:p>
            <a:endParaRPr lang="en-US" dirty="0"/>
          </a:p>
        </p:txBody>
      </p:sp>
      <p:sp>
        <p:nvSpPr>
          <p:cNvPr id="11" name="Text Placeholder 10"/>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41873970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 – </a:t>
            </a:r>
            <a:r>
              <a:rPr lang="en-US" sz="3600" dirty="0"/>
              <a:t>Treatment effects</a:t>
            </a:r>
          </a:p>
        </p:txBody>
      </p:sp>
      <p:pic>
        <p:nvPicPr>
          <p:cNvPr id="5" name="Content Placeholder 4">
            <a:extLst>
              <a:ext uri="{FF2B5EF4-FFF2-40B4-BE49-F238E27FC236}">
                <a16:creationId xmlns:a16="http://schemas.microsoft.com/office/drawing/2014/main" id="{1810BDB9-CEB0-944E-A313-55982E3AE074}"/>
              </a:ext>
            </a:extLst>
          </p:cNvPr>
          <p:cNvPicPr>
            <a:picLocks noGrp="1" noChangeAspect="1"/>
          </p:cNvPicPr>
          <p:nvPr>
            <p:ph sz="half" idx="1"/>
          </p:nvPr>
        </p:nvPicPr>
        <p:blipFill>
          <a:blip r:embed="rId3"/>
          <a:stretch>
            <a:fillRect/>
          </a:stretch>
        </p:blipFill>
        <p:spPr>
          <a:xfrm>
            <a:off x="2488102" y="1744556"/>
            <a:ext cx="9654196" cy="5351463"/>
          </a:xfrm>
        </p:spPr>
      </p:pic>
      <p:sp>
        <p:nvSpPr>
          <p:cNvPr id="10" name="Text Placeholder 9"/>
          <p:cNvSpPr>
            <a:spLocks noGrp="1"/>
          </p:cNvSpPr>
          <p:nvPr>
            <p:ph type="body" sz="quarter" idx="11"/>
          </p:nvPr>
        </p:nvSpPr>
        <p:spPr/>
        <p:txBody>
          <a:bodyPr/>
          <a:lstStyle/>
          <a:p>
            <a:endParaRPr lang="en-US" dirty="0"/>
          </a:p>
        </p:txBody>
      </p:sp>
      <p:sp>
        <p:nvSpPr>
          <p:cNvPr id="11" name="Text Placeholder 10"/>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8444311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34FEA-A93D-C041-AB3C-E67960690CCB}"/>
              </a:ext>
            </a:extLst>
          </p:cNvPr>
          <p:cNvSpPr>
            <a:spLocks noGrp="1"/>
          </p:cNvSpPr>
          <p:nvPr>
            <p:ph type="title"/>
          </p:nvPr>
        </p:nvSpPr>
        <p:spPr/>
        <p:txBody>
          <a:bodyPr/>
          <a:lstStyle/>
          <a:p>
            <a:r>
              <a:rPr lang="en-US" dirty="0"/>
              <a:t>What about Intuition?</a:t>
            </a:r>
          </a:p>
        </p:txBody>
      </p:sp>
      <p:pic>
        <p:nvPicPr>
          <p:cNvPr id="11" name="Content Placeholder 10">
            <a:extLst>
              <a:ext uri="{FF2B5EF4-FFF2-40B4-BE49-F238E27FC236}">
                <a16:creationId xmlns:a16="http://schemas.microsoft.com/office/drawing/2014/main" id="{080B4AFC-1F67-694E-A572-2AC3CC7BDE58}"/>
              </a:ext>
            </a:extLst>
          </p:cNvPr>
          <p:cNvPicPr>
            <a:picLocks noGrp="1" noChangeAspect="1"/>
          </p:cNvPicPr>
          <p:nvPr>
            <p:ph sz="half" idx="1"/>
          </p:nvPr>
        </p:nvPicPr>
        <p:blipFill>
          <a:blip r:embed="rId3"/>
          <a:stretch>
            <a:fillRect/>
          </a:stretch>
        </p:blipFill>
        <p:spPr>
          <a:xfrm>
            <a:off x="7341914" y="1932210"/>
            <a:ext cx="6059488" cy="4695794"/>
          </a:xfrm>
        </p:spPr>
      </p:pic>
      <p:sp>
        <p:nvSpPr>
          <p:cNvPr id="4" name="Text Placeholder 3">
            <a:extLst>
              <a:ext uri="{FF2B5EF4-FFF2-40B4-BE49-F238E27FC236}">
                <a16:creationId xmlns:a16="http://schemas.microsoft.com/office/drawing/2014/main" id="{BD9FDFC3-FE69-DD47-BA78-9A592B34CE54}"/>
              </a:ext>
            </a:extLst>
          </p:cNvPr>
          <p:cNvSpPr>
            <a:spLocks noGrp="1"/>
          </p:cNvSpPr>
          <p:nvPr>
            <p:ph type="body" sz="quarter" idx="11"/>
          </p:nvPr>
        </p:nvSpPr>
        <p:spPr/>
        <p:txBody>
          <a:bodyPr/>
          <a:lstStyle/>
          <a:p>
            <a:endParaRPr lang="en-US" dirty="0"/>
          </a:p>
        </p:txBody>
      </p:sp>
      <p:sp>
        <p:nvSpPr>
          <p:cNvPr id="5" name="Text Placeholder 4">
            <a:extLst>
              <a:ext uri="{FF2B5EF4-FFF2-40B4-BE49-F238E27FC236}">
                <a16:creationId xmlns:a16="http://schemas.microsoft.com/office/drawing/2014/main" id="{1C3F757E-0063-684D-B91F-24DBF7995F1B}"/>
              </a:ext>
            </a:extLst>
          </p:cNvPr>
          <p:cNvSpPr>
            <a:spLocks noGrp="1"/>
          </p:cNvSpPr>
          <p:nvPr>
            <p:ph type="body" sz="quarter" idx="12"/>
          </p:nvPr>
        </p:nvSpPr>
        <p:spPr/>
        <p:txBody>
          <a:bodyPr/>
          <a:lstStyle/>
          <a:p>
            <a:endParaRPr lang="en-US" dirty="0"/>
          </a:p>
        </p:txBody>
      </p:sp>
      <p:pic>
        <p:nvPicPr>
          <p:cNvPr id="9" name="Content Placeholder 12">
            <a:extLst>
              <a:ext uri="{FF2B5EF4-FFF2-40B4-BE49-F238E27FC236}">
                <a16:creationId xmlns:a16="http://schemas.microsoft.com/office/drawing/2014/main" id="{288C5B76-48DD-C24A-B9F3-7A23F5171560}"/>
              </a:ext>
            </a:extLst>
          </p:cNvPr>
          <p:cNvPicPr>
            <a:picLocks noGrp="1" noChangeAspect="1"/>
          </p:cNvPicPr>
          <p:nvPr>
            <p:ph sz="half" idx="15"/>
          </p:nvPr>
        </p:nvPicPr>
        <p:blipFill>
          <a:blip r:embed="rId4">
            <a:extLst>
              <a:ext uri="{28A0092B-C50C-407E-A947-70E740481C1C}">
                <a14:useLocalDpi xmlns:a14="http://schemas.microsoft.com/office/drawing/2010/main"/>
              </a:ext>
            </a:extLst>
          </a:blip>
          <a:stretch>
            <a:fillRect/>
          </a:stretch>
        </p:blipFill>
        <p:spPr>
          <a:xfrm>
            <a:off x="1228998" y="1923204"/>
            <a:ext cx="3574777" cy="5351463"/>
          </a:xfrm>
        </p:spPr>
      </p:pic>
    </p:spTree>
    <p:extLst>
      <p:ext uri="{BB962C8B-B14F-4D97-AF65-F5344CB8AC3E}">
        <p14:creationId xmlns:p14="http://schemas.microsoft.com/office/powerpoint/2010/main" val="228011376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 – </a:t>
            </a:r>
            <a:r>
              <a:rPr lang="en-US" sz="3600" dirty="0"/>
              <a:t>Treatment effects</a:t>
            </a:r>
          </a:p>
        </p:txBody>
      </p:sp>
      <p:sp>
        <p:nvSpPr>
          <p:cNvPr id="4" name="Content Placeholder 3"/>
          <p:cNvSpPr>
            <a:spLocks noGrp="1"/>
          </p:cNvSpPr>
          <p:nvPr>
            <p:ph sz="half" idx="1"/>
          </p:nvPr>
        </p:nvSpPr>
        <p:spPr/>
        <p:txBody>
          <a:bodyPr/>
          <a:lstStyle/>
          <a:p>
            <a:pPr marL="0" lvl="0" indent="0">
              <a:buNone/>
            </a:pPr>
            <a:r>
              <a:rPr lang="en-US" sz="4000" dirty="0"/>
              <a:t>Mortality: </a:t>
            </a:r>
          </a:p>
          <a:p>
            <a:pPr lvl="0"/>
            <a:r>
              <a:rPr lang="en-US" sz="4000" dirty="0"/>
              <a:t>RR: Relative Risk: 0.8</a:t>
            </a:r>
          </a:p>
          <a:p>
            <a:pPr lvl="0"/>
            <a:r>
              <a:rPr lang="en-US" sz="4000" dirty="0"/>
              <a:t>RRR: Relative Risk Reduction: 0.2  (or 20%)</a:t>
            </a:r>
          </a:p>
          <a:p>
            <a:pPr lvl="0"/>
            <a:r>
              <a:rPr lang="en-US" sz="4000" dirty="0"/>
              <a:t>ARR: Absolute Risk Reduction:</a:t>
            </a:r>
          </a:p>
          <a:p>
            <a:pPr lvl="1"/>
            <a:r>
              <a:rPr lang="en-US" sz="3360" dirty="0"/>
              <a:t> 1.25 – 1.00 = 0.25 per 100 person years</a:t>
            </a:r>
          </a:p>
          <a:p>
            <a:pPr lvl="0"/>
            <a:r>
              <a:rPr lang="en-US" sz="4000" dirty="0"/>
              <a:t>NNT: Number needed to treat (1/ARR)</a:t>
            </a:r>
          </a:p>
          <a:p>
            <a:pPr lvl="1"/>
            <a:r>
              <a:rPr lang="en-US" sz="3360" dirty="0"/>
              <a:t>Treat for 400 years to avoid 1 event (death)</a:t>
            </a:r>
          </a:p>
        </p:txBody>
      </p:sp>
      <p:sp>
        <p:nvSpPr>
          <p:cNvPr id="10" name="Text Placeholder 9"/>
          <p:cNvSpPr>
            <a:spLocks noGrp="1"/>
          </p:cNvSpPr>
          <p:nvPr>
            <p:ph type="body" sz="quarter" idx="11"/>
          </p:nvPr>
        </p:nvSpPr>
        <p:spPr/>
        <p:txBody>
          <a:bodyPr/>
          <a:lstStyle/>
          <a:p>
            <a:endParaRPr lang="en-US" dirty="0"/>
          </a:p>
        </p:txBody>
      </p:sp>
      <p:sp>
        <p:nvSpPr>
          <p:cNvPr id="11" name="Text Placeholder 10"/>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7008076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 Roadmap</a:t>
            </a:r>
            <a:endParaRPr lang="en-US" sz="3200" dirty="0"/>
          </a:p>
        </p:txBody>
      </p:sp>
      <p:sp>
        <p:nvSpPr>
          <p:cNvPr id="3" name="Content Placeholder 2"/>
          <p:cNvSpPr>
            <a:spLocks noGrp="1"/>
          </p:cNvSpPr>
          <p:nvPr>
            <p:ph sz="half" idx="1"/>
          </p:nvPr>
        </p:nvSpPr>
        <p:spPr/>
        <p:txBody>
          <a:bodyPr/>
          <a:lstStyle/>
          <a:p>
            <a:r>
              <a:rPr lang="en-US" dirty="0"/>
              <a:t>Diagnosis using Bayes</a:t>
            </a:r>
          </a:p>
          <a:p>
            <a:r>
              <a:rPr lang="en-US" dirty="0"/>
              <a:t>Workup guided by Bayes</a:t>
            </a:r>
          </a:p>
          <a:p>
            <a:r>
              <a:rPr lang="en-US" dirty="0"/>
              <a:t>Treatment using absolute measures of effect size</a:t>
            </a:r>
          </a:p>
          <a:p>
            <a:r>
              <a:rPr lang="en-US" b="1" dirty="0"/>
              <a:t>Shared decision making</a:t>
            </a:r>
          </a:p>
        </p:txBody>
      </p:sp>
      <p:sp>
        <p:nvSpPr>
          <p:cNvPr id="5" name="Text Placeholder 4"/>
          <p:cNvSpPr>
            <a:spLocks noGrp="1"/>
          </p:cNvSpPr>
          <p:nvPr>
            <p:ph type="body" sz="quarter" idx="11"/>
          </p:nvPr>
        </p:nvSpPr>
        <p:spPr/>
        <p:txBody>
          <a:bodyPr/>
          <a:lstStyle/>
          <a:p>
            <a:endParaRPr lang="en-US"/>
          </a:p>
        </p:txBody>
      </p:sp>
      <p:sp>
        <p:nvSpPr>
          <p:cNvPr id="6" name="Text Placeholder 5"/>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169893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 – </a:t>
            </a:r>
            <a:r>
              <a:rPr lang="en-US" sz="3600" dirty="0"/>
              <a:t>Shared decision making</a:t>
            </a:r>
          </a:p>
        </p:txBody>
      </p:sp>
      <p:sp>
        <p:nvSpPr>
          <p:cNvPr id="4" name="Content Placeholder 3"/>
          <p:cNvSpPr>
            <a:spLocks noGrp="1"/>
          </p:cNvSpPr>
          <p:nvPr>
            <p:ph sz="half" idx="1"/>
          </p:nvPr>
        </p:nvSpPr>
        <p:spPr>
          <a:xfrm>
            <a:off x="1104900" y="1708468"/>
            <a:ext cx="12676414" cy="5350804"/>
          </a:xfrm>
        </p:spPr>
        <p:txBody>
          <a:bodyPr/>
          <a:lstStyle/>
          <a:p>
            <a:pPr marL="0" lvl="0" indent="0">
              <a:buNone/>
            </a:pPr>
            <a:r>
              <a:rPr lang="en-US" sz="3360" dirty="0"/>
              <a:t>Outline particular values, as well as risks, benefits, and consequences of different decisions (JAMA 2019) </a:t>
            </a:r>
          </a:p>
        </p:txBody>
      </p:sp>
      <p:sp>
        <p:nvSpPr>
          <p:cNvPr id="10" name="Text Placeholder 9"/>
          <p:cNvSpPr>
            <a:spLocks noGrp="1"/>
          </p:cNvSpPr>
          <p:nvPr>
            <p:ph type="body" sz="quarter" idx="11"/>
          </p:nvPr>
        </p:nvSpPr>
        <p:spPr/>
        <p:txBody>
          <a:bodyPr/>
          <a:lstStyle/>
          <a:p>
            <a:endParaRPr lang="en-US" dirty="0"/>
          </a:p>
        </p:txBody>
      </p:sp>
      <p:sp>
        <p:nvSpPr>
          <p:cNvPr id="11" name="Text Placeholder 10"/>
          <p:cNvSpPr>
            <a:spLocks noGrp="1"/>
          </p:cNvSpPr>
          <p:nvPr>
            <p:ph type="body" sz="quarter" idx="12"/>
          </p:nvPr>
        </p:nvSpPr>
        <p:spPr/>
        <p:txBody>
          <a:bodyPr/>
          <a:lstStyle/>
          <a:p>
            <a:endParaRPr lang="en-US" dirty="0"/>
          </a:p>
        </p:txBody>
      </p:sp>
      <p:pic>
        <p:nvPicPr>
          <p:cNvPr id="6" name="Content Placeholder 9">
            <a:extLst>
              <a:ext uri="{FF2B5EF4-FFF2-40B4-BE49-F238E27FC236}">
                <a16:creationId xmlns:a16="http://schemas.microsoft.com/office/drawing/2014/main" id="{054D2775-14D3-7F44-A4A3-5F8BC884F0F6}"/>
              </a:ext>
            </a:extLst>
          </p:cNvPr>
          <p:cNvPicPr>
            <a:picLocks noChangeAspect="1"/>
          </p:cNvPicPr>
          <p:nvPr/>
        </p:nvPicPr>
        <p:blipFill>
          <a:blip r:embed="rId3"/>
          <a:stretch>
            <a:fillRect/>
          </a:stretch>
        </p:blipFill>
        <p:spPr>
          <a:xfrm>
            <a:off x="4145514" y="2871399"/>
            <a:ext cx="6059488" cy="4794899"/>
          </a:xfrm>
          <a:prstGeom prst="rect">
            <a:avLst/>
          </a:prstGeom>
        </p:spPr>
      </p:pic>
    </p:spTree>
    <p:extLst>
      <p:ext uri="{BB962C8B-B14F-4D97-AF65-F5344CB8AC3E}">
        <p14:creationId xmlns:p14="http://schemas.microsoft.com/office/powerpoint/2010/main" val="27412769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 – </a:t>
            </a:r>
            <a:r>
              <a:rPr lang="en-US" sz="3600" dirty="0"/>
              <a:t>Decision Aids</a:t>
            </a:r>
          </a:p>
        </p:txBody>
      </p:sp>
      <p:sp>
        <p:nvSpPr>
          <p:cNvPr id="10" name="Text Placeholder 9"/>
          <p:cNvSpPr>
            <a:spLocks noGrp="1"/>
          </p:cNvSpPr>
          <p:nvPr>
            <p:ph type="body" sz="quarter" idx="11"/>
          </p:nvPr>
        </p:nvSpPr>
        <p:spPr/>
        <p:txBody>
          <a:bodyPr/>
          <a:lstStyle/>
          <a:p>
            <a:endParaRPr lang="en-US" dirty="0"/>
          </a:p>
        </p:txBody>
      </p:sp>
      <p:sp>
        <p:nvSpPr>
          <p:cNvPr id="11" name="Text Placeholder 10"/>
          <p:cNvSpPr>
            <a:spLocks noGrp="1"/>
          </p:cNvSpPr>
          <p:nvPr>
            <p:ph type="body" sz="quarter" idx="12"/>
          </p:nvPr>
        </p:nvSpPr>
        <p:spPr/>
        <p:txBody>
          <a:bodyPr/>
          <a:lstStyle/>
          <a:p>
            <a:endParaRPr lang="en-US" dirty="0"/>
          </a:p>
        </p:txBody>
      </p:sp>
      <p:pic>
        <p:nvPicPr>
          <p:cNvPr id="8" name="Content Placeholder 7">
            <a:extLst>
              <a:ext uri="{FF2B5EF4-FFF2-40B4-BE49-F238E27FC236}">
                <a16:creationId xmlns:a16="http://schemas.microsoft.com/office/drawing/2014/main" id="{25576EB7-FB31-394D-956E-D8373CEC32CD}"/>
              </a:ext>
            </a:extLst>
          </p:cNvPr>
          <p:cNvPicPr>
            <a:picLocks noGrp="1" noChangeAspect="1"/>
          </p:cNvPicPr>
          <p:nvPr>
            <p:ph sz="half" idx="1"/>
          </p:nvPr>
        </p:nvPicPr>
        <p:blipFill>
          <a:blip r:embed="rId3"/>
          <a:stretch>
            <a:fillRect/>
          </a:stretch>
        </p:blipFill>
        <p:spPr>
          <a:xfrm>
            <a:off x="6922208" y="629816"/>
            <a:ext cx="4087576" cy="6969969"/>
          </a:xfrm>
        </p:spPr>
      </p:pic>
      <p:pic>
        <p:nvPicPr>
          <p:cNvPr id="12" name="Picture 11">
            <a:extLst>
              <a:ext uri="{FF2B5EF4-FFF2-40B4-BE49-F238E27FC236}">
                <a16:creationId xmlns:a16="http://schemas.microsoft.com/office/drawing/2014/main" id="{BA172AE6-84E3-3E4D-B406-18AFB2CFAA28}"/>
              </a:ext>
            </a:extLst>
          </p:cNvPr>
          <p:cNvPicPr>
            <a:picLocks noChangeAspect="1"/>
          </p:cNvPicPr>
          <p:nvPr/>
        </p:nvPicPr>
        <p:blipFill>
          <a:blip r:embed="rId4"/>
          <a:stretch>
            <a:fillRect/>
          </a:stretch>
        </p:blipFill>
        <p:spPr>
          <a:xfrm>
            <a:off x="10681408" y="629816"/>
            <a:ext cx="3812804" cy="6969968"/>
          </a:xfrm>
          <a:prstGeom prst="rect">
            <a:avLst/>
          </a:prstGeom>
        </p:spPr>
      </p:pic>
      <p:sp>
        <p:nvSpPr>
          <p:cNvPr id="13" name="Content Placeholder 3">
            <a:extLst>
              <a:ext uri="{FF2B5EF4-FFF2-40B4-BE49-F238E27FC236}">
                <a16:creationId xmlns:a16="http://schemas.microsoft.com/office/drawing/2014/main" id="{8AC67C77-468D-474F-AFDD-0DC392D3F9AA}"/>
              </a:ext>
            </a:extLst>
          </p:cNvPr>
          <p:cNvSpPr txBox="1">
            <a:spLocks/>
          </p:cNvSpPr>
          <p:nvPr/>
        </p:nvSpPr>
        <p:spPr>
          <a:xfrm>
            <a:off x="1104900" y="3034880"/>
            <a:ext cx="5334000" cy="5136832"/>
          </a:xfrm>
          <a:prstGeom prst="rect">
            <a:avLst/>
          </a:prstGeom>
        </p:spPr>
        <p:txBody>
          <a:bodyPr/>
          <a:lstStyle>
            <a:lvl1pPr marL="548640" indent="-548640" algn="l" defTabSz="731520" rtl="0" eaLnBrk="1" latinLnBrk="0" hangingPunct="1">
              <a:spcBef>
                <a:spcPct val="20000"/>
              </a:spcBef>
              <a:buFont typeface="Arial"/>
              <a:buChar char="•"/>
              <a:defRPr sz="4480" b="0" i="0" kern="1200" baseline="0">
                <a:solidFill>
                  <a:schemeClr val="tx1">
                    <a:lumMod val="65000"/>
                    <a:lumOff val="35000"/>
                  </a:schemeClr>
                </a:solidFill>
                <a:latin typeface="Century Gothic" charset="0"/>
                <a:ea typeface="+mn-ea"/>
                <a:cs typeface="Avenir Roman"/>
              </a:defRPr>
            </a:lvl1pPr>
            <a:lvl2pPr marL="1188720" indent="-457200" algn="l" defTabSz="731520" rtl="0" eaLnBrk="1" latinLnBrk="0" hangingPunct="1">
              <a:spcBef>
                <a:spcPct val="20000"/>
              </a:spcBef>
              <a:buFont typeface="Arial"/>
              <a:buChar char="–"/>
              <a:defRPr sz="3840" b="0" i="0" kern="1200" baseline="0">
                <a:solidFill>
                  <a:schemeClr val="tx1">
                    <a:lumMod val="65000"/>
                    <a:lumOff val="35000"/>
                  </a:schemeClr>
                </a:solidFill>
                <a:latin typeface="Century Gothic" charset="0"/>
                <a:ea typeface="+mn-ea"/>
                <a:cs typeface="Avenir Roman"/>
              </a:defRPr>
            </a:lvl2pPr>
            <a:lvl3pPr marL="1828800" indent="-365760" algn="l" defTabSz="731520" rtl="0" eaLnBrk="1" latinLnBrk="0" hangingPunct="1">
              <a:spcBef>
                <a:spcPct val="20000"/>
              </a:spcBef>
              <a:buFont typeface="Arial"/>
              <a:buChar char="•"/>
              <a:defRPr sz="3200" b="0" i="0" kern="1200" baseline="0">
                <a:solidFill>
                  <a:schemeClr val="tx1">
                    <a:lumMod val="65000"/>
                    <a:lumOff val="35000"/>
                  </a:schemeClr>
                </a:solidFill>
                <a:latin typeface="Century Gothic" charset="0"/>
                <a:ea typeface="Century Gothic" charset="0"/>
                <a:cs typeface="Century Gothic" charset="0"/>
              </a:defRPr>
            </a:lvl3pPr>
            <a:lvl4pPr marL="2560320" indent="-365760" algn="l" defTabSz="731520" rtl="0" eaLnBrk="1" latinLnBrk="0" hangingPunct="1">
              <a:spcBef>
                <a:spcPct val="20000"/>
              </a:spcBef>
              <a:buFont typeface="Arial"/>
              <a:buChar char="–"/>
              <a:defRPr sz="2880" b="0" i="0" kern="1200" baseline="0">
                <a:solidFill>
                  <a:schemeClr val="tx1">
                    <a:lumMod val="65000"/>
                    <a:lumOff val="35000"/>
                  </a:schemeClr>
                </a:solidFill>
                <a:latin typeface="Century Gothic" charset="0"/>
                <a:ea typeface="+mn-ea"/>
                <a:cs typeface="Avenir Roman"/>
              </a:defRPr>
            </a:lvl4pPr>
            <a:lvl5pPr marL="3291840" indent="-365760" algn="l" defTabSz="731520" rtl="0" eaLnBrk="1" latinLnBrk="0" hangingPunct="1">
              <a:spcBef>
                <a:spcPct val="20000"/>
              </a:spcBef>
              <a:buFont typeface="Arial"/>
              <a:buChar char="»"/>
              <a:defRPr sz="2880" b="0" i="0" kern="1200" baseline="0">
                <a:solidFill>
                  <a:schemeClr val="tx1">
                    <a:lumMod val="65000"/>
                    <a:lumOff val="35000"/>
                  </a:schemeClr>
                </a:solidFill>
                <a:latin typeface="Century Gothic" charset="0"/>
                <a:ea typeface="+mn-ea"/>
                <a:cs typeface="Avenir Roman"/>
              </a:defRPr>
            </a:lvl5pPr>
            <a:lvl6pPr marL="4023360" indent="-365760" algn="l" defTabSz="731520" rtl="0" eaLnBrk="1" latinLnBrk="0" hangingPunct="1">
              <a:spcBef>
                <a:spcPct val="20000"/>
              </a:spcBef>
              <a:buFont typeface="Arial"/>
              <a:buChar char="•"/>
              <a:defRPr sz="288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288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288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2880" kern="1200">
                <a:solidFill>
                  <a:schemeClr val="tx1"/>
                </a:solidFill>
                <a:latin typeface="+mn-lt"/>
                <a:ea typeface="+mn-ea"/>
                <a:cs typeface="+mn-cs"/>
              </a:defRPr>
            </a:lvl9pPr>
          </a:lstStyle>
          <a:p>
            <a:pPr marL="0" indent="0">
              <a:buNone/>
            </a:pPr>
            <a:r>
              <a:rPr lang="en-US" sz="3360" dirty="0"/>
              <a:t>Low dose CT Lung Cancer Screening:  </a:t>
            </a:r>
            <a:r>
              <a:rPr lang="en-US" sz="1200" dirty="0">
                <a:hlinkClick r:id="rId5"/>
              </a:rPr>
              <a:t>https://effectivehealthcare.ahrq.gov/decision-aids/lung-cancer-screening/home.html</a:t>
            </a:r>
            <a:endParaRPr lang="en-US" sz="1200" dirty="0"/>
          </a:p>
          <a:p>
            <a:pPr marL="0" indent="0">
              <a:buFont typeface="Arial"/>
              <a:buNone/>
            </a:pPr>
            <a:endParaRPr lang="en-US" sz="3360" dirty="0"/>
          </a:p>
        </p:txBody>
      </p:sp>
    </p:spTree>
    <p:extLst>
      <p:ext uri="{BB962C8B-B14F-4D97-AF65-F5344CB8AC3E}">
        <p14:creationId xmlns:p14="http://schemas.microsoft.com/office/powerpoint/2010/main" val="121598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endParaRPr lang="en-US" dirty="0">
              <a:solidFill>
                <a:schemeClr val="bg1">
                  <a:lumMod val="50000"/>
                </a:schemeClr>
              </a:solidFill>
            </a:endParaRPr>
          </a:p>
        </p:txBody>
      </p:sp>
      <p:sp>
        <p:nvSpPr>
          <p:cNvPr id="9" name="Content Placeholder 8">
            <a:extLst>
              <a:ext uri="{FF2B5EF4-FFF2-40B4-BE49-F238E27FC236}">
                <a16:creationId xmlns:a16="http://schemas.microsoft.com/office/drawing/2014/main" id="{D4C98F1D-F4BA-8A46-891B-D4AE93774CCF}"/>
              </a:ext>
            </a:extLst>
          </p:cNvPr>
          <p:cNvSpPr>
            <a:spLocks noGrp="1"/>
          </p:cNvSpPr>
          <p:nvPr>
            <p:ph sz="half" idx="1"/>
          </p:nvPr>
        </p:nvSpPr>
        <p:spPr>
          <a:xfrm>
            <a:off x="1104900" y="2114868"/>
            <a:ext cx="13256559" cy="5289590"/>
          </a:xfrm>
        </p:spPr>
        <p:txBody>
          <a:bodyPr/>
          <a:lstStyle/>
          <a:p>
            <a:pPr marL="0" indent="0">
              <a:buNone/>
            </a:pPr>
            <a:endParaRPr lang="en-US" sz="2400" dirty="0"/>
          </a:p>
          <a:p>
            <a:pPr>
              <a:buFont typeface="+mj-lt"/>
              <a:buAutoNum type="arabicPeriod"/>
            </a:pPr>
            <a:r>
              <a:rPr lang="en-US" sz="2400" dirty="0"/>
              <a:t>Understand how and why EBM is useful to you as a trainee </a:t>
            </a:r>
          </a:p>
          <a:p>
            <a:pPr>
              <a:buFont typeface="+mj-lt"/>
              <a:buAutoNum type="arabicPeriod"/>
            </a:pPr>
            <a:r>
              <a:rPr lang="en-US" sz="2400" dirty="0"/>
              <a:t>Practice a structured approach to answering clinical questions</a:t>
            </a:r>
          </a:p>
          <a:p>
            <a:pPr>
              <a:buFont typeface="+mj-lt"/>
              <a:buAutoNum type="arabicPeriod"/>
            </a:pPr>
            <a:r>
              <a:rPr lang="en-US" sz="2400" dirty="0"/>
              <a:t>Understand Primary vs Secondary/Tertiary medical literature</a:t>
            </a:r>
          </a:p>
          <a:p>
            <a:pPr>
              <a:buFont typeface="+mj-lt"/>
              <a:buAutoNum type="arabicPeriod"/>
            </a:pPr>
            <a:r>
              <a:rPr lang="en-US" sz="2400" dirty="0"/>
              <a:t>Understand validity, and identify common threats to validity (Bias, Confounding, Chance)</a:t>
            </a:r>
          </a:p>
          <a:p>
            <a:pPr>
              <a:buFont typeface="+mj-lt"/>
              <a:buAutoNum type="arabicPeriod"/>
            </a:pPr>
            <a:r>
              <a:rPr lang="en-US" sz="2400" dirty="0"/>
              <a:t>Understand (in a non-mathy way) how Bayes Theorem can be applied to diagnosis</a:t>
            </a:r>
          </a:p>
          <a:p>
            <a:pPr>
              <a:buFont typeface="+mj-lt"/>
              <a:buAutoNum type="arabicPeriod"/>
            </a:pPr>
            <a:r>
              <a:rPr lang="en-US" sz="2400" dirty="0"/>
              <a:t>Understand relevant metrics to assess treatment effects.  </a:t>
            </a:r>
          </a:p>
          <a:p>
            <a:pPr>
              <a:buFont typeface="+mj-lt"/>
              <a:buAutoNum type="arabicPeriod"/>
            </a:pPr>
            <a:r>
              <a:rPr lang="en-US" sz="2400" dirty="0"/>
              <a:t>Be able to access several useful secondary literature sources quickly, at the point of care. </a:t>
            </a:r>
          </a:p>
        </p:txBody>
      </p:sp>
      <p:sp>
        <p:nvSpPr>
          <p:cNvPr id="4" name="Text Placeholder 3">
            <a:extLst>
              <a:ext uri="{FF2B5EF4-FFF2-40B4-BE49-F238E27FC236}">
                <a16:creationId xmlns:a16="http://schemas.microsoft.com/office/drawing/2014/main" id="{09C73080-951B-F647-86AC-EFAFEAB04436}"/>
              </a:ext>
            </a:extLst>
          </p:cNvPr>
          <p:cNvSpPr>
            <a:spLocks noGrp="1"/>
          </p:cNvSpPr>
          <p:nvPr>
            <p:ph type="body" sz="quarter" idx="16"/>
          </p:nvPr>
        </p:nvSpPr>
        <p:spPr/>
        <p:txBody>
          <a:bodyPr/>
          <a:lstStyle/>
          <a:p>
            <a:endParaRPr lang="en-US" dirty="0"/>
          </a:p>
        </p:txBody>
      </p:sp>
    </p:spTree>
    <p:extLst>
      <p:ext uri="{BB962C8B-B14F-4D97-AF65-F5344CB8AC3E}">
        <p14:creationId xmlns:p14="http://schemas.microsoft.com/office/powerpoint/2010/main" val="40482253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580843.jp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89207" y="0"/>
            <a:ext cx="14658013" cy="8229600"/>
          </a:xfrm>
          <a:prstGeom prst="rect">
            <a:avLst/>
          </a:prstGeom>
        </p:spPr>
      </p:pic>
      <p:sp>
        <p:nvSpPr>
          <p:cNvPr id="4" name="Rectangle 3"/>
          <p:cNvSpPr/>
          <p:nvPr/>
        </p:nvSpPr>
        <p:spPr>
          <a:xfrm>
            <a:off x="0" y="0"/>
            <a:ext cx="178414" cy="8229600"/>
          </a:xfrm>
          <a:prstGeom prst="rect">
            <a:avLst/>
          </a:prstGeom>
          <a:solidFill>
            <a:srgbClr val="B01C32">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Tree>
    <p:extLst>
      <p:ext uri="{BB962C8B-B14F-4D97-AF65-F5344CB8AC3E}">
        <p14:creationId xmlns:p14="http://schemas.microsoft.com/office/powerpoint/2010/main" val="18891619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902063" y="1533972"/>
            <a:ext cx="12839700" cy="5883970"/>
          </a:xfrm>
        </p:spPr>
        <p:txBody>
          <a:bodyPr/>
          <a:lstStyle/>
          <a:p>
            <a:r>
              <a:rPr lang="en-US" sz="4200" dirty="0"/>
              <a:t>A 42 year old woman with episodic headache, palpitations, and sweating. She comes in after one such episode. BP 180/70. </a:t>
            </a:r>
          </a:p>
        </p:txBody>
      </p:sp>
      <p:sp>
        <p:nvSpPr>
          <p:cNvPr id="2" name="Title 1"/>
          <p:cNvSpPr>
            <a:spLocks noGrp="1"/>
          </p:cNvSpPr>
          <p:nvPr>
            <p:ph type="title" idx="4294967295"/>
          </p:nvPr>
        </p:nvSpPr>
        <p:spPr>
          <a:xfrm>
            <a:off x="1836738" y="693738"/>
            <a:ext cx="12793662" cy="660400"/>
          </a:xfrm>
          <a:prstGeom prst="rect">
            <a:avLst/>
          </a:prstGeom>
        </p:spPr>
        <p:txBody>
          <a:bodyPr/>
          <a:lstStyle/>
          <a:p>
            <a:r>
              <a:rPr lang="en-US" dirty="0"/>
              <a:t>EBCP </a:t>
            </a:r>
            <a:r>
              <a:rPr lang="en-US" dirty="0">
                <a:solidFill>
                  <a:schemeClr val="bg1">
                    <a:lumMod val="50000"/>
                  </a:schemeClr>
                </a:solidFill>
              </a:rPr>
              <a:t>in action</a:t>
            </a:r>
          </a:p>
        </p:txBody>
      </p:sp>
    </p:spTree>
    <p:extLst>
      <p:ext uri="{BB962C8B-B14F-4D97-AF65-F5344CB8AC3E}">
        <p14:creationId xmlns:p14="http://schemas.microsoft.com/office/powerpoint/2010/main" val="96162162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B8CD38EB-63EC-0A4D-92DF-FD7815C0EE03}"/>
              </a:ext>
            </a:extLst>
          </p:cNvPr>
          <p:cNvSpPr>
            <a:spLocks noGrp="1"/>
          </p:cNvSpPr>
          <p:nvPr>
            <p:ph sz="half" idx="1"/>
          </p:nvPr>
        </p:nvSpPr>
        <p:spPr/>
        <p:txBody>
          <a:bodyPr/>
          <a:lstStyle/>
          <a:p>
            <a:r>
              <a:rPr lang="en-US" sz="3840" dirty="0"/>
              <a:t>Pheochromocytoma</a:t>
            </a:r>
          </a:p>
          <a:p>
            <a:pPr lvl="1"/>
            <a:r>
              <a:rPr lang="en-US" dirty="0"/>
              <a:t>0.8 per 100,000 person years</a:t>
            </a:r>
          </a:p>
        </p:txBody>
      </p:sp>
      <p:sp>
        <p:nvSpPr>
          <p:cNvPr id="2" name="Title 1">
            <a:extLst>
              <a:ext uri="{FF2B5EF4-FFF2-40B4-BE49-F238E27FC236}">
                <a16:creationId xmlns:a16="http://schemas.microsoft.com/office/drawing/2014/main" id="{A2A34FEA-A93D-C041-AB3C-E67960690CCB}"/>
              </a:ext>
            </a:extLst>
          </p:cNvPr>
          <p:cNvSpPr>
            <a:spLocks noGrp="1"/>
          </p:cNvSpPr>
          <p:nvPr>
            <p:ph type="title"/>
          </p:nvPr>
        </p:nvSpPr>
        <p:spPr/>
        <p:txBody>
          <a:bodyPr/>
          <a:lstStyle/>
          <a:p>
            <a:r>
              <a:rPr lang="en-US" dirty="0"/>
              <a:t>What about Intuition?</a:t>
            </a:r>
          </a:p>
        </p:txBody>
      </p:sp>
      <p:sp>
        <p:nvSpPr>
          <p:cNvPr id="4" name="Text Placeholder 3">
            <a:extLst>
              <a:ext uri="{FF2B5EF4-FFF2-40B4-BE49-F238E27FC236}">
                <a16:creationId xmlns:a16="http://schemas.microsoft.com/office/drawing/2014/main" id="{BD9FDFC3-FE69-DD47-BA78-9A592B34CE54}"/>
              </a:ext>
            </a:extLst>
          </p:cNvPr>
          <p:cNvSpPr>
            <a:spLocks noGrp="1"/>
          </p:cNvSpPr>
          <p:nvPr>
            <p:ph type="body" sz="quarter" idx="11"/>
          </p:nvPr>
        </p:nvSpPr>
        <p:spPr/>
        <p:txBody>
          <a:bodyPr/>
          <a:lstStyle/>
          <a:p>
            <a:endParaRPr lang="en-US" dirty="0"/>
          </a:p>
        </p:txBody>
      </p:sp>
      <p:sp>
        <p:nvSpPr>
          <p:cNvPr id="5" name="Text Placeholder 4">
            <a:extLst>
              <a:ext uri="{FF2B5EF4-FFF2-40B4-BE49-F238E27FC236}">
                <a16:creationId xmlns:a16="http://schemas.microsoft.com/office/drawing/2014/main" id="{1C3F757E-0063-684D-B91F-24DBF7995F1B}"/>
              </a:ext>
            </a:extLst>
          </p:cNvPr>
          <p:cNvSpPr>
            <a:spLocks noGrp="1"/>
          </p:cNvSpPr>
          <p:nvPr>
            <p:ph type="body" sz="quarter" idx="12"/>
          </p:nvPr>
        </p:nvSpPr>
        <p:spPr/>
        <p:txBody>
          <a:bodyPr/>
          <a:lstStyle/>
          <a:p>
            <a:endParaRPr lang="en-US" dirty="0"/>
          </a:p>
        </p:txBody>
      </p:sp>
      <p:sp>
        <p:nvSpPr>
          <p:cNvPr id="6" name="Content Placeholder 5">
            <a:extLst>
              <a:ext uri="{FF2B5EF4-FFF2-40B4-BE49-F238E27FC236}">
                <a16:creationId xmlns:a16="http://schemas.microsoft.com/office/drawing/2014/main" id="{93086718-E0D1-0F43-9ABD-6970E6799517}"/>
              </a:ext>
            </a:extLst>
          </p:cNvPr>
          <p:cNvSpPr>
            <a:spLocks noGrp="1"/>
          </p:cNvSpPr>
          <p:nvPr>
            <p:ph sz="half" idx="15"/>
          </p:nvPr>
        </p:nvSpPr>
        <p:spPr/>
        <p:txBody>
          <a:bodyPr/>
          <a:lstStyle/>
          <a:p>
            <a:r>
              <a:rPr lang="en-US" sz="3840" dirty="0"/>
              <a:t>Cocaine/Meth use </a:t>
            </a:r>
          </a:p>
          <a:p>
            <a:r>
              <a:rPr lang="en-US" sz="3840" dirty="0"/>
              <a:t>Panic attacks</a:t>
            </a:r>
          </a:p>
          <a:p>
            <a:r>
              <a:rPr lang="en-US" sz="3840" dirty="0"/>
              <a:t>Hyperthyroidism</a:t>
            </a:r>
          </a:p>
          <a:p>
            <a:r>
              <a:rPr lang="en-US" sz="3840" dirty="0"/>
              <a:t>Etc.</a:t>
            </a:r>
          </a:p>
          <a:p>
            <a:pPr marL="0" indent="0">
              <a:buNone/>
            </a:pPr>
            <a:endParaRPr lang="en-US" dirty="0"/>
          </a:p>
        </p:txBody>
      </p:sp>
      <p:sp>
        <p:nvSpPr>
          <p:cNvPr id="13" name="TextBox 12">
            <a:extLst>
              <a:ext uri="{FF2B5EF4-FFF2-40B4-BE49-F238E27FC236}">
                <a16:creationId xmlns:a16="http://schemas.microsoft.com/office/drawing/2014/main" id="{419EDBF6-23D7-954F-A541-97E25FDAA7CE}"/>
              </a:ext>
            </a:extLst>
          </p:cNvPr>
          <p:cNvSpPr txBox="1"/>
          <p:nvPr/>
        </p:nvSpPr>
        <p:spPr>
          <a:xfrm>
            <a:off x="6602331" y="3224623"/>
            <a:ext cx="562398" cy="535531"/>
          </a:xfrm>
          <a:prstGeom prst="rect">
            <a:avLst/>
          </a:prstGeom>
          <a:noFill/>
        </p:spPr>
        <p:txBody>
          <a:bodyPr wrap="none" rtlCol="0">
            <a:spAutoFit/>
          </a:bodyPr>
          <a:lstStyle/>
          <a:p>
            <a:r>
              <a:rPr lang="en-US" dirty="0"/>
              <a:t>VS</a:t>
            </a:r>
          </a:p>
        </p:txBody>
      </p:sp>
    </p:spTree>
    <p:extLst>
      <p:ext uri="{BB962C8B-B14F-4D97-AF65-F5344CB8AC3E}">
        <p14:creationId xmlns:p14="http://schemas.microsoft.com/office/powerpoint/2010/main" val="357964059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34FEA-A93D-C041-AB3C-E67960690CCB}"/>
              </a:ext>
            </a:extLst>
          </p:cNvPr>
          <p:cNvSpPr>
            <a:spLocks noGrp="1"/>
          </p:cNvSpPr>
          <p:nvPr>
            <p:ph type="title"/>
          </p:nvPr>
        </p:nvSpPr>
        <p:spPr/>
        <p:txBody>
          <a:bodyPr/>
          <a:lstStyle/>
          <a:p>
            <a:r>
              <a:rPr lang="en-US" dirty="0"/>
              <a:t>Bias in clinical reasoning?</a:t>
            </a:r>
          </a:p>
        </p:txBody>
      </p:sp>
      <p:sp>
        <p:nvSpPr>
          <p:cNvPr id="4" name="Text Placeholder 3">
            <a:extLst>
              <a:ext uri="{FF2B5EF4-FFF2-40B4-BE49-F238E27FC236}">
                <a16:creationId xmlns:a16="http://schemas.microsoft.com/office/drawing/2014/main" id="{BD9FDFC3-FE69-DD47-BA78-9A592B34CE54}"/>
              </a:ext>
            </a:extLst>
          </p:cNvPr>
          <p:cNvSpPr>
            <a:spLocks noGrp="1"/>
          </p:cNvSpPr>
          <p:nvPr>
            <p:ph type="body" sz="quarter" idx="11"/>
          </p:nvPr>
        </p:nvSpPr>
        <p:spPr/>
        <p:txBody>
          <a:bodyPr/>
          <a:lstStyle/>
          <a:p>
            <a:endParaRPr lang="en-US" dirty="0"/>
          </a:p>
        </p:txBody>
      </p:sp>
      <p:sp>
        <p:nvSpPr>
          <p:cNvPr id="5" name="Text Placeholder 4">
            <a:extLst>
              <a:ext uri="{FF2B5EF4-FFF2-40B4-BE49-F238E27FC236}">
                <a16:creationId xmlns:a16="http://schemas.microsoft.com/office/drawing/2014/main" id="{1C3F757E-0063-684D-B91F-24DBF7995F1B}"/>
              </a:ext>
            </a:extLst>
          </p:cNvPr>
          <p:cNvSpPr>
            <a:spLocks noGrp="1"/>
          </p:cNvSpPr>
          <p:nvPr>
            <p:ph type="body" sz="quarter" idx="12"/>
          </p:nvPr>
        </p:nvSpPr>
        <p:spPr/>
        <p:txBody>
          <a:bodyPr/>
          <a:lstStyle/>
          <a:p>
            <a:endParaRPr lang="en-US" dirty="0"/>
          </a:p>
        </p:txBody>
      </p:sp>
      <p:sp>
        <p:nvSpPr>
          <p:cNvPr id="8" name="TextBox 7">
            <a:extLst>
              <a:ext uri="{FF2B5EF4-FFF2-40B4-BE49-F238E27FC236}">
                <a16:creationId xmlns:a16="http://schemas.microsoft.com/office/drawing/2014/main" id="{E9C32C02-2959-7A44-B9B1-556F2A6ED6A7}"/>
              </a:ext>
            </a:extLst>
          </p:cNvPr>
          <p:cNvSpPr txBox="1"/>
          <p:nvPr/>
        </p:nvSpPr>
        <p:spPr>
          <a:xfrm>
            <a:off x="1441938" y="1805354"/>
            <a:ext cx="184731" cy="535531"/>
          </a:xfrm>
          <a:prstGeom prst="rect">
            <a:avLst/>
          </a:prstGeom>
          <a:noFill/>
        </p:spPr>
        <p:txBody>
          <a:bodyPr wrap="none" rtlCol="0">
            <a:spAutoFit/>
          </a:bodyPr>
          <a:lstStyle/>
          <a:p>
            <a:endParaRPr lang="en-US" dirty="0"/>
          </a:p>
        </p:txBody>
      </p:sp>
      <p:graphicFrame>
        <p:nvGraphicFramePr>
          <p:cNvPr id="9" name="Table 8">
            <a:extLst>
              <a:ext uri="{FF2B5EF4-FFF2-40B4-BE49-F238E27FC236}">
                <a16:creationId xmlns:a16="http://schemas.microsoft.com/office/drawing/2014/main" id="{83082CFB-1CB5-C742-BAF7-14CEF190CDD7}"/>
              </a:ext>
            </a:extLst>
          </p:cNvPr>
          <p:cNvGraphicFramePr>
            <a:graphicFrameLocks noGrp="1"/>
          </p:cNvGraphicFramePr>
          <p:nvPr>
            <p:extLst>
              <p:ext uri="{D42A27DB-BD31-4B8C-83A1-F6EECF244321}">
                <p14:modId xmlns:p14="http://schemas.microsoft.com/office/powerpoint/2010/main" val="882413381"/>
              </p:ext>
            </p:extLst>
          </p:nvPr>
        </p:nvGraphicFramePr>
        <p:xfrm>
          <a:off x="1104900" y="2332891"/>
          <a:ext cx="12242400" cy="4138246"/>
        </p:xfrm>
        <a:graphic>
          <a:graphicData uri="http://schemas.openxmlformats.org/drawingml/2006/table">
            <a:tbl>
              <a:tblPr/>
              <a:tblGrid>
                <a:gridCol w="3443654">
                  <a:extLst>
                    <a:ext uri="{9D8B030D-6E8A-4147-A177-3AD203B41FA5}">
                      <a16:colId xmlns:a16="http://schemas.microsoft.com/office/drawing/2014/main" val="3701683083"/>
                    </a:ext>
                  </a:extLst>
                </a:gridCol>
                <a:gridCol w="8798746">
                  <a:extLst>
                    <a:ext uri="{9D8B030D-6E8A-4147-A177-3AD203B41FA5}">
                      <a16:colId xmlns:a16="http://schemas.microsoft.com/office/drawing/2014/main" val="756263557"/>
                    </a:ext>
                  </a:extLst>
                </a:gridCol>
              </a:tblGrid>
              <a:tr h="444349">
                <a:tc>
                  <a:txBody>
                    <a:bodyPr/>
                    <a:lstStyle/>
                    <a:p>
                      <a:r>
                        <a:rPr lang="en-US" sz="2800" b="1" dirty="0">
                          <a:solidFill>
                            <a:schemeClr val="tx1">
                              <a:lumMod val="65000"/>
                              <a:lumOff val="35000"/>
                            </a:schemeClr>
                          </a:solidFill>
                          <a:effectLst/>
                          <a:latin typeface="Century Gothic" panose="020B0502020202020204" pitchFamily="34" charset="0"/>
                        </a:rPr>
                        <a:t>Name of Bias</a:t>
                      </a:r>
                      <a:endParaRPr lang="en-US" sz="2800" dirty="0">
                        <a:solidFill>
                          <a:schemeClr val="tx1">
                            <a:lumMod val="65000"/>
                            <a:lumOff val="35000"/>
                          </a:schemeClr>
                        </a:solidFill>
                        <a:effectLst/>
                        <a:latin typeface="Century Gothic" panose="020B0502020202020204" pitchFamily="34" charset="0"/>
                      </a:endParaRPr>
                    </a:p>
                  </a:txBody>
                  <a:tcPr marL="46209" marR="46209" marT="9242" marB="9242">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r>
                        <a:rPr lang="en-US" sz="2800" b="1">
                          <a:solidFill>
                            <a:schemeClr val="tx1">
                              <a:lumMod val="65000"/>
                              <a:lumOff val="35000"/>
                            </a:schemeClr>
                          </a:solidFill>
                          <a:effectLst/>
                          <a:latin typeface="Century Gothic" panose="020B0502020202020204" pitchFamily="34" charset="0"/>
                        </a:rPr>
                        <a:t>Description</a:t>
                      </a:r>
                      <a:endParaRPr lang="en-US" sz="2800">
                        <a:solidFill>
                          <a:schemeClr val="tx1">
                            <a:lumMod val="65000"/>
                            <a:lumOff val="35000"/>
                          </a:schemeClr>
                        </a:solidFill>
                        <a:effectLst/>
                        <a:latin typeface="Century Gothic" panose="020B0502020202020204" pitchFamily="34" charset="0"/>
                      </a:endParaRPr>
                    </a:p>
                  </a:txBody>
                  <a:tcPr marL="46209" marR="46209" marT="9242" marB="9242">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extLst>
                  <a:ext uri="{0D108BD9-81ED-4DB2-BD59-A6C34878D82A}">
                    <a16:rowId xmlns:a16="http://schemas.microsoft.com/office/drawing/2014/main" val="3937413578"/>
                  </a:ext>
                </a:extLst>
              </a:tr>
              <a:tr h="902950">
                <a:tc>
                  <a:txBody>
                    <a:bodyPr/>
                    <a:lstStyle/>
                    <a:p>
                      <a:r>
                        <a:rPr lang="en-US" sz="2800">
                          <a:solidFill>
                            <a:schemeClr val="tx1">
                              <a:lumMod val="65000"/>
                              <a:lumOff val="35000"/>
                            </a:schemeClr>
                          </a:solidFill>
                          <a:effectLst/>
                          <a:latin typeface="Century Gothic" panose="020B0502020202020204" pitchFamily="34" charset="0"/>
                        </a:rPr>
                        <a:t>Availability</a:t>
                      </a:r>
                    </a:p>
                  </a:txBody>
                  <a:tcPr marL="46209" marR="46209" marT="9242" marB="9242">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r>
                        <a:rPr lang="en-US" sz="2800" dirty="0">
                          <a:solidFill>
                            <a:schemeClr val="tx1">
                              <a:lumMod val="65000"/>
                              <a:lumOff val="35000"/>
                            </a:schemeClr>
                          </a:solidFill>
                          <a:effectLst/>
                          <a:latin typeface="Century Gothic" panose="020B0502020202020204" pitchFamily="34" charset="0"/>
                        </a:rPr>
                        <a:t>Considering easily remembered diagnoses more likely irrespective of prevalence</a:t>
                      </a:r>
                    </a:p>
                  </a:txBody>
                  <a:tcPr marL="46209" marR="46209" marT="9242" marB="9242">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extLst>
                  <a:ext uri="{0D108BD9-81ED-4DB2-BD59-A6C34878D82A}">
                    <a16:rowId xmlns:a16="http://schemas.microsoft.com/office/drawing/2014/main" val="3068117884"/>
                  </a:ext>
                </a:extLst>
              </a:tr>
              <a:tr h="444349">
                <a:tc>
                  <a:txBody>
                    <a:bodyPr/>
                    <a:lstStyle/>
                    <a:p>
                      <a:r>
                        <a:rPr lang="en-US" sz="2800">
                          <a:solidFill>
                            <a:schemeClr val="tx1">
                              <a:lumMod val="65000"/>
                              <a:lumOff val="35000"/>
                            </a:schemeClr>
                          </a:solidFill>
                          <a:effectLst/>
                          <a:latin typeface="Century Gothic" panose="020B0502020202020204" pitchFamily="34" charset="0"/>
                        </a:rPr>
                        <a:t>Base rate neglect</a:t>
                      </a:r>
                    </a:p>
                  </a:txBody>
                  <a:tcPr marL="46209" marR="46209" marT="9242" marB="9242">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r>
                        <a:rPr lang="en-US" sz="2800">
                          <a:solidFill>
                            <a:schemeClr val="tx1">
                              <a:lumMod val="65000"/>
                              <a:lumOff val="35000"/>
                            </a:schemeClr>
                          </a:solidFill>
                          <a:effectLst/>
                          <a:latin typeface="Century Gothic" panose="020B0502020202020204" pitchFamily="34" charset="0"/>
                        </a:rPr>
                        <a:t>Pursuing “zebras”</a:t>
                      </a:r>
                    </a:p>
                  </a:txBody>
                  <a:tcPr marL="46209" marR="46209" marT="9242" marB="9242">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extLst>
                  <a:ext uri="{0D108BD9-81ED-4DB2-BD59-A6C34878D82A}">
                    <a16:rowId xmlns:a16="http://schemas.microsoft.com/office/drawing/2014/main" val="3217204423"/>
                  </a:ext>
                </a:extLst>
              </a:tr>
              <a:tr h="914673">
                <a:tc>
                  <a:txBody>
                    <a:bodyPr/>
                    <a:lstStyle/>
                    <a:p>
                      <a:r>
                        <a:rPr lang="en-US" sz="2800">
                          <a:solidFill>
                            <a:schemeClr val="tx1">
                              <a:lumMod val="65000"/>
                              <a:lumOff val="35000"/>
                            </a:schemeClr>
                          </a:solidFill>
                          <a:effectLst/>
                          <a:latin typeface="Century Gothic" panose="020B0502020202020204" pitchFamily="34" charset="0"/>
                        </a:rPr>
                        <a:t>Representativeness</a:t>
                      </a:r>
                    </a:p>
                  </a:txBody>
                  <a:tcPr marL="46209" marR="46209" marT="9242" marB="9242">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r>
                        <a:rPr lang="en-US" sz="2800">
                          <a:solidFill>
                            <a:schemeClr val="tx1">
                              <a:lumMod val="65000"/>
                              <a:lumOff val="35000"/>
                            </a:schemeClr>
                          </a:solidFill>
                          <a:effectLst/>
                          <a:latin typeface="Century Gothic" panose="020B0502020202020204" pitchFamily="34" charset="0"/>
                        </a:rPr>
                        <a:t>Ignoring atypical features that are inconsistent with the favored diagnosis</a:t>
                      </a:r>
                    </a:p>
                  </a:txBody>
                  <a:tcPr marL="46209" marR="46209" marT="9242" marB="9242">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extLst>
                  <a:ext uri="{0D108BD9-81ED-4DB2-BD59-A6C34878D82A}">
                    <a16:rowId xmlns:a16="http://schemas.microsoft.com/office/drawing/2014/main" val="314518824"/>
                  </a:ext>
                </a:extLst>
              </a:tr>
              <a:tr h="870215">
                <a:tc>
                  <a:txBody>
                    <a:bodyPr/>
                    <a:lstStyle/>
                    <a:p>
                      <a:r>
                        <a:rPr lang="en-US" sz="2800">
                          <a:solidFill>
                            <a:schemeClr val="tx1">
                              <a:lumMod val="65000"/>
                              <a:lumOff val="35000"/>
                            </a:schemeClr>
                          </a:solidFill>
                          <a:effectLst/>
                          <a:latin typeface="Century Gothic" panose="020B0502020202020204" pitchFamily="34" charset="0"/>
                        </a:rPr>
                        <a:t>Confirmation bias</a:t>
                      </a:r>
                    </a:p>
                  </a:txBody>
                  <a:tcPr marL="46209" marR="46209" marT="9242" marB="9242">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r>
                        <a:rPr lang="en-US" sz="2800">
                          <a:solidFill>
                            <a:schemeClr val="tx1">
                              <a:lumMod val="65000"/>
                              <a:lumOff val="35000"/>
                            </a:schemeClr>
                          </a:solidFill>
                          <a:effectLst/>
                          <a:latin typeface="Century Gothic" panose="020B0502020202020204" pitchFamily="34" charset="0"/>
                        </a:rPr>
                        <a:t>Seeking data to confirm, rather than refute the initial hypothesis</a:t>
                      </a:r>
                    </a:p>
                  </a:txBody>
                  <a:tcPr marL="46209" marR="46209" marT="9242" marB="9242">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extLst>
                  <a:ext uri="{0D108BD9-81ED-4DB2-BD59-A6C34878D82A}">
                    <a16:rowId xmlns:a16="http://schemas.microsoft.com/office/drawing/2014/main" val="3092383444"/>
                  </a:ext>
                </a:extLst>
              </a:tr>
              <a:tr h="558291">
                <a:tc>
                  <a:txBody>
                    <a:bodyPr/>
                    <a:lstStyle/>
                    <a:p>
                      <a:r>
                        <a:rPr lang="en-US" sz="2800" dirty="0">
                          <a:solidFill>
                            <a:schemeClr val="tx1">
                              <a:lumMod val="65000"/>
                              <a:lumOff val="35000"/>
                            </a:schemeClr>
                          </a:solidFill>
                          <a:effectLst/>
                          <a:latin typeface="Century Gothic" panose="020B0502020202020204" pitchFamily="34" charset="0"/>
                        </a:rPr>
                        <a:t>Premature closure</a:t>
                      </a:r>
                    </a:p>
                  </a:txBody>
                  <a:tcPr marL="46209" marR="46209" marT="9242" marB="9242">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r>
                        <a:rPr lang="en-US" sz="2800" dirty="0">
                          <a:solidFill>
                            <a:schemeClr val="tx1">
                              <a:lumMod val="65000"/>
                              <a:lumOff val="35000"/>
                            </a:schemeClr>
                          </a:solidFill>
                          <a:effectLst/>
                          <a:latin typeface="Century Gothic" panose="020B0502020202020204" pitchFamily="34" charset="0"/>
                        </a:rPr>
                        <a:t>Stopping the diagnostic process too soon</a:t>
                      </a:r>
                    </a:p>
                  </a:txBody>
                  <a:tcPr marL="46209" marR="46209" marT="9242" marB="9242">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extLst>
                  <a:ext uri="{0D108BD9-81ED-4DB2-BD59-A6C34878D82A}">
                    <a16:rowId xmlns:a16="http://schemas.microsoft.com/office/drawing/2014/main" val="2714863739"/>
                  </a:ext>
                </a:extLst>
              </a:tr>
            </a:tbl>
          </a:graphicData>
        </a:graphic>
      </p:graphicFrame>
    </p:spTree>
    <p:extLst>
      <p:ext uri="{BB962C8B-B14F-4D97-AF65-F5344CB8AC3E}">
        <p14:creationId xmlns:p14="http://schemas.microsoft.com/office/powerpoint/2010/main" val="224453588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9EEF6-3DCB-B247-A806-E65E0B82B095}"/>
              </a:ext>
            </a:extLst>
          </p:cNvPr>
          <p:cNvSpPr>
            <a:spLocks noGrp="1"/>
          </p:cNvSpPr>
          <p:nvPr>
            <p:ph type="title"/>
          </p:nvPr>
        </p:nvSpPr>
        <p:spPr/>
        <p:txBody>
          <a:bodyPr/>
          <a:lstStyle/>
          <a:p>
            <a:r>
              <a:rPr lang="en-US" dirty="0"/>
              <a:t>What about Intuition?</a:t>
            </a:r>
          </a:p>
        </p:txBody>
      </p:sp>
      <p:pic>
        <p:nvPicPr>
          <p:cNvPr id="9" name="Content Placeholder 8">
            <a:extLst>
              <a:ext uri="{FF2B5EF4-FFF2-40B4-BE49-F238E27FC236}">
                <a16:creationId xmlns:a16="http://schemas.microsoft.com/office/drawing/2014/main" id="{697D306E-1596-2C4C-9AEB-90F54EA482BA}"/>
              </a:ext>
            </a:extLst>
          </p:cNvPr>
          <p:cNvPicPr>
            <a:picLocks noGrp="1" noChangeAspect="1"/>
          </p:cNvPicPr>
          <p:nvPr>
            <p:ph sz="half" idx="1"/>
          </p:nvPr>
        </p:nvPicPr>
        <p:blipFill>
          <a:blip r:embed="rId3"/>
          <a:stretch>
            <a:fillRect/>
          </a:stretch>
        </p:blipFill>
        <p:spPr>
          <a:xfrm>
            <a:off x="1198647" y="1818470"/>
            <a:ext cx="4495800" cy="2971800"/>
          </a:xfrm>
          <a:prstGeom prst="rect">
            <a:avLst/>
          </a:prstGeom>
        </p:spPr>
      </p:pic>
      <p:sp>
        <p:nvSpPr>
          <p:cNvPr id="4" name="Text Placeholder 3">
            <a:extLst>
              <a:ext uri="{FF2B5EF4-FFF2-40B4-BE49-F238E27FC236}">
                <a16:creationId xmlns:a16="http://schemas.microsoft.com/office/drawing/2014/main" id="{851C9A73-FCA2-F24F-9FF1-15D1C54C2136}"/>
              </a:ext>
            </a:extLst>
          </p:cNvPr>
          <p:cNvSpPr>
            <a:spLocks noGrp="1"/>
          </p:cNvSpPr>
          <p:nvPr>
            <p:ph type="body" sz="quarter" idx="11"/>
          </p:nvPr>
        </p:nvSpPr>
        <p:spPr/>
        <p:txBody>
          <a:bodyPr/>
          <a:lstStyle/>
          <a:p>
            <a:endParaRPr lang="en-US" dirty="0"/>
          </a:p>
        </p:txBody>
      </p:sp>
      <p:sp>
        <p:nvSpPr>
          <p:cNvPr id="5" name="Text Placeholder 4">
            <a:extLst>
              <a:ext uri="{FF2B5EF4-FFF2-40B4-BE49-F238E27FC236}">
                <a16:creationId xmlns:a16="http://schemas.microsoft.com/office/drawing/2014/main" id="{28C383B0-7434-E646-8D9B-5AD815E01614}"/>
              </a:ext>
            </a:extLst>
          </p:cNvPr>
          <p:cNvSpPr>
            <a:spLocks noGrp="1"/>
          </p:cNvSpPr>
          <p:nvPr>
            <p:ph type="body" sz="quarter" idx="12"/>
          </p:nvPr>
        </p:nvSpPr>
        <p:spPr/>
        <p:txBody>
          <a:bodyPr/>
          <a:lstStyle/>
          <a:p>
            <a:endParaRPr lang="en-US" dirty="0"/>
          </a:p>
        </p:txBody>
      </p:sp>
      <p:pic>
        <p:nvPicPr>
          <p:cNvPr id="11" name="Picture 10">
            <a:extLst>
              <a:ext uri="{FF2B5EF4-FFF2-40B4-BE49-F238E27FC236}">
                <a16:creationId xmlns:a16="http://schemas.microsoft.com/office/drawing/2014/main" id="{ADC8EBAA-C76E-294C-9514-222EFCE6E746}"/>
              </a:ext>
            </a:extLst>
          </p:cNvPr>
          <p:cNvPicPr>
            <a:picLocks noChangeAspect="1"/>
          </p:cNvPicPr>
          <p:nvPr/>
        </p:nvPicPr>
        <p:blipFill>
          <a:blip r:embed="rId4"/>
          <a:stretch>
            <a:fillRect/>
          </a:stretch>
        </p:blipFill>
        <p:spPr>
          <a:xfrm>
            <a:off x="6737562" y="2059770"/>
            <a:ext cx="6286500" cy="2730500"/>
          </a:xfrm>
          <a:prstGeom prst="rect">
            <a:avLst/>
          </a:prstGeom>
        </p:spPr>
      </p:pic>
      <p:pic>
        <p:nvPicPr>
          <p:cNvPr id="12" name="Picture 11">
            <a:extLst>
              <a:ext uri="{FF2B5EF4-FFF2-40B4-BE49-F238E27FC236}">
                <a16:creationId xmlns:a16="http://schemas.microsoft.com/office/drawing/2014/main" id="{E0AF988C-5C69-B443-8682-3587EECF5DCF}"/>
              </a:ext>
            </a:extLst>
          </p:cNvPr>
          <p:cNvPicPr>
            <a:picLocks noChangeAspect="1"/>
          </p:cNvPicPr>
          <p:nvPr/>
        </p:nvPicPr>
        <p:blipFill>
          <a:blip r:embed="rId5"/>
          <a:stretch>
            <a:fillRect/>
          </a:stretch>
        </p:blipFill>
        <p:spPr>
          <a:xfrm>
            <a:off x="931947" y="4803774"/>
            <a:ext cx="5029200" cy="304800"/>
          </a:xfrm>
          <a:prstGeom prst="rect">
            <a:avLst/>
          </a:prstGeom>
        </p:spPr>
      </p:pic>
      <p:sp>
        <p:nvSpPr>
          <p:cNvPr id="13" name="TextBox 12">
            <a:extLst>
              <a:ext uri="{FF2B5EF4-FFF2-40B4-BE49-F238E27FC236}">
                <a16:creationId xmlns:a16="http://schemas.microsoft.com/office/drawing/2014/main" id="{0BE438BF-D6F0-8A48-AAF6-2ABC03431AF7}"/>
              </a:ext>
            </a:extLst>
          </p:cNvPr>
          <p:cNvSpPr txBox="1"/>
          <p:nvPr/>
        </p:nvSpPr>
        <p:spPr>
          <a:xfrm>
            <a:off x="2403509" y="5815548"/>
            <a:ext cx="9199955" cy="978729"/>
          </a:xfrm>
          <a:prstGeom prst="rect">
            <a:avLst/>
          </a:prstGeom>
          <a:noFill/>
        </p:spPr>
        <p:txBody>
          <a:bodyPr wrap="none" rtlCol="0">
            <a:spAutoFit/>
          </a:bodyPr>
          <a:lstStyle/>
          <a:p>
            <a:pPr algn="ctr"/>
            <a:r>
              <a:rPr lang="en-US" dirty="0">
                <a:solidFill>
                  <a:schemeClr val="tx1">
                    <a:lumMod val="65000"/>
                    <a:lumOff val="35000"/>
                  </a:schemeClr>
                </a:solidFill>
                <a:latin typeface="Century Gothic" panose="020B0502020202020204" pitchFamily="34" charset="0"/>
              </a:rPr>
              <a:t>NNH 94 for adverse kidney event</a:t>
            </a:r>
          </a:p>
          <a:p>
            <a:pPr algn="ctr"/>
            <a:r>
              <a:rPr lang="en-US" b="1" dirty="0">
                <a:solidFill>
                  <a:schemeClr val="tx1">
                    <a:lumMod val="65000"/>
                    <a:lumOff val="35000"/>
                  </a:schemeClr>
                </a:solidFill>
                <a:latin typeface="Century Gothic" panose="020B0502020202020204" pitchFamily="34" charset="0"/>
              </a:rPr>
              <a:t>Being wrong and being right feel exactly the same</a:t>
            </a:r>
          </a:p>
        </p:txBody>
      </p:sp>
    </p:spTree>
    <p:extLst>
      <p:ext uri="{BB962C8B-B14F-4D97-AF65-F5344CB8AC3E}">
        <p14:creationId xmlns:p14="http://schemas.microsoft.com/office/powerpoint/2010/main" val="27375414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p:cNvSpPr>
            <a:spLocks noGrp="1"/>
          </p:cNvSpPr>
          <p:nvPr>
            <p:ph type="body" sz="quarter" idx="10"/>
          </p:nvPr>
        </p:nvSpPr>
        <p:spPr>
          <a:xfrm>
            <a:off x="3582988" y="3146516"/>
            <a:ext cx="7491412" cy="1724025"/>
          </a:xfrm>
        </p:spPr>
        <p:txBody>
          <a:bodyPr/>
          <a:lstStyle/>
          <a:p>
            <a:r>
              <a:rPr lang="en-US" dirty="0"/>
              <a:t>What is EBCP?</a:t>
            </a:r>
          </a:p>
        </p:txBody>
      </p:sp>
      <p:sp>
        <p:nvSpPr>
          <p:cNvPr id="3" name="Text Placeholder 1">
            <a:extLst>
              <a:ext uri="{FF2B5EF4-FFF2-40B4-BE49-F238E27FC236}">
                <a16:creationId xmlns:a16="http://schemas.microsoft.com/office/drawing/2014/main" id="{65D49060-8373-2646-893F-E88D698B943F}"/>
              </a:ext>
            </a:extLst>
          </p:cNvPr>
          <p:cNvSpPr>
            <a:spLocks noGrp="1"/>
          </p:cNvSpPr>
          <p:nvPr>
            <p:ph type="body" sz="quarter" idx="11"/>
          </p:nvPr>
        </p:nvSpPr>
        <p:spPr>
          <a:xfrm>
            <a:off x="2592763" y="7866925"/>
            <a:ext cx="1550842" cy="304800"/>
          </a:xfrm>
        </p:spPr>
        <p:txBody>
          <a:bodyPr/>
          <a:lstStyle/>
          <a:p>
            <a:endParaRPr lang="en-US" dirty="0"/>
          </a:p>
        </p:txBody>
      </p:sp>
      <p:sp>
        <p:nvSpPr>
          <p:cNvPr id="4" name="Text Placeholder 2">
            <a:extLst>
              <a:ext uri="{FF2B5EF4-FFF2-40B4-BE49-F238E27FC236}">
                <a16:creationId xmlns:a16="http://schemas.microsoft.com/office/drawing/2014/main" id="{720DCC27-56CD-B041-9330-58E9C94AD203}"/>
              </a:ext>
            </a:extLst>
          </p:cNvPr>
          <p:cNvSpPr>
            <a:spLocks noGrp="1"/>
          </p:cNvSpPr>
          <p:nvPr>
            <p:ph type="body" sz="quarter" idx="12"/>
          </p:nvPr>
        </p:nvSpPr>
        <p:spPr>
          <a:xfrm>
            <a:off x="4143605" y="7866925"/>
            <a:ext cx="1191153" cy="304800"/>
          </a:xfrm>
        </p:spPr>
        <p:txBody>
          <a:bodyPr/>
          <a:lstStyle/>
          <a:p>
            <a:endParaRPr lang="en-US" dirty="0"/>
          </a:p>
        </p:txBody>
      </p:sp>
    </p:spTree>
    <p:extLst>
      <p:ext uri="{BB962C8B-B14F-4D97-AF65-F5344CB8AC3E}">
        <p14:creationId xmlns:p14="http://schemas.microsoft.com/office/powerpoint/2010/main" val="193187918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ABAC2-B23F-EC49-937F-3C2FAE45E214}"/>
              </a:ext>
            </a:extLst>
          </p:cNvPr>
          <p:cNvSpPr>
            <a:spLocks noGrp="1"/>
          </p:cNvSpPr>
          <p:nvPr>
            <p:ph type="title"/>
          </p:nvPr>
        </p:nvSpPr>
        <p:spPr/>
        <p:txBody>
          <a:bodyPr/>
          <a:lstStyle/>
          <a:p>
            <a:r>
              <a:rPr lang="en-US" dirty="0"/>
              <a:t>EBM / EBCP – Asking clinical questions</a:t>
            </a:r>
          </a:p>
        </p:txBody>
      </p:sp>
      <p:pic>
        <p:nvPicPr>
          <p:cNvPr id="10" name="Content Placeholder 9">
            <a:extLst>
              <a:ext uri="{FF2B5EF4-FFF2-40B4-BE49-F238E27FC236}">
                <a16:creationId xmlns:a16="http://schemas.microsoft.com/office/drawing/2014/main" id="{7B21E310-E554-F34C-890A-380E08130E33}"/>
              </a:ext>
            </a:extLst>
          </p:cNvPr>
          <p:cNvPicPr>
            <a:picLocks noGrp="1" noChangeAspect="1"/>
          </p:cNvPicPr>
          <p:nvPr>
            <p:ph sz="half" idx="1"/>
          </p:nvPr>
        </p:nvPicPr>
        <p:blipFill>
          <a:blip r:embed="rId3"/>
          <a:stretch>
            <a:fillRect/>
          </a:stretch>
        </p:blipFill>
        <p:spPr>
          <a:xfrm>
            <a:off x="1104900" y="2392832"/>
            <a:ext cx="6059488" cy="4794899"/>
          </a:xfrm>
        </p:spPr>
      </p:pic>
      <p:sp>
        <p:nvSpPr>
          <p:cNvPr id="4" name="Text Placeholder 3">
            <a:extLst>
              <a:ext uri="{FF2B5EF4-FFF2-40B4-BE49-F238E27FC236}">
                <a16:creationId xmlns:a16="http://schemas.microsoft.com/office/drawing/2014/main" id="{5CAEB415-8B59-E543-96F4-9D27ECE53AC1}"/>
              </a:ext>
            </a:extLst>
          </p:cNvPr>
          <p:cNvSpPr>
            <a:spLocks noGrp="1"/>
          </p:cNvSpPr>
          <p:nvPr>
            <p:ph type="body" sz="quarter" idx="11"/>
          </p:nvPr>
        </p:nvSpPr>
        <p:spPr/>
        <p:txBody>
          <a:bodyPr/>
          <a:lstStyle/>
          <a:p>
            <a:endParaRPr lang="en-US" dirty="0"/>
          </a:p>
        </p:txBody>
      </p:sp>
      <p:sp>
        <p:nvSpPr>
          <p:cNvPr id="5" name="Text Placeholder 4">
            <a:extLst>
              <a:ext uri="{FF2B5EF4-FFF2-40B4-BE49-F238E27FC236}">
                <a16:creationId xmlns:a16="http://schemas.microsoft.com/office/drawing/2014/main" id="{A0DC073D-0986-E34A-BC0A-A444C1B9569E}"/>
              </a:ext>
            </a:extLst>
          </p:cNvPr>
          <p:cNvSpPr>
            <a:spLocks noGrp="1"/>
          </p:cNvSpPr>
          <p:nvPr>
            <p:ph type="body" sz="quarter" idx="12"/>
          </p:nvPr>
        </p:nvSpPr>
        <p:spPr/>
        <p:txBody>
          <a:bodyPr/>
          <a:lstStyle/>
          <a:p>
            <a:endParaRPr lang="en-US" dirty="0"/>
          </a:p>
        </p:txBody>
      </p:sp>
      <p:sp>
        <p:nvSpPr>
          <p:cNvPr id="7" name="Content Placeholder 6">
            <a:extLst>
              <a:ext uri="{FF2B5EF4-FFF2-40B4-BE49-F238E27FC236}">
                <a16:creationId xmlns:a16="http://schemas.microsoft.com/office/drawing/2014/main" id="{F6F65358-0E7B-3044-8351-B81998B2ABCE}"/>
              </a:ext>
            </a:extLst>
          </p:cNvPr>
          <p:cNvSpPr>
            <a:spLocks noGrp="1"/>
          </p:cNvSpPr>
          <p:nvPr>
            <p:ph sz="half" idx="15"/>
          </p:nvPr>
        </p:nvSpPr>
        <p:spPr>
          <a:xfrm>
            <a:off x="9273402" y="2114868"/>
            <a:ext cx="3456478" cy="4794899"/>
          </a:xfrm>
        </p:spPr>
        <p:txBody>
          <a:bodyPr/>
          <a:lstStyle/>
          <a:p>
            <a:pPr marL="0" indent="0">
              <a:buNone/>
            </a:pPr>
            <a:r>
              <a:rPr lang="en-US" dirty="0"/>
              <a:t>4 A’s</a:t>
            </a:r>
          </a:p>
          <a:p>
            <a:pPr lvl="0"/>
            <a:r>
              <a:rPr lang="en-US" dirty="0"/>
              <a:t>Ask</a:t>
            </a:r>
          </a:p>
          <a:p>
            <a:pPr lvl="0"/>
            <a:r>
              <a:rPr lang="en-US" dirty="0"/>
              <a:t>Acquire</a:t>
            </a:r>
          </a:p>
          <a:p>
            <a:pPr lvl="0"/>
            <a:r>
              <a:rPr lang="en-US" dirty="0"/>
              <a:t>Assess</a:t>
            </a:r>
          </a:p>
          <a:p>
            <a:pPr lvl="0"/>
            <a:r>
              <a:rPr lang="en-US" dirty="0"/>
              <a:t>Apply</a:t>
            </a:r>
          </a:p>
          <a:p>
            <a:pPr marL="0" indent="0">
              <a:buNone/>
            </a:pPr>
            <a:endParaRPr lang="en-US" dirty="0"/>
          </a:p>
        </p:txBody>
      </p:sp>
      <p:sp>
        <p:nvSpPr>
          <p:cNvPr id="8" name="Text Placeholder 7">
            <a:extLst>
              <a:ext uri="{FF2B5EF4-FFF2-40B4-BE49-F238E27FC236}">
                <a16:creationId xmlns:a16="http://schemas.microsoft.com/office/drawing/2014/main" id="{982355F4-DEC9-C34B-A854-A52B8BFE40BE}"/>
              </a:ext>
            </a:extLst>
          </p:cNvPr>
          <p:cNvSpPr>
            <a:spLocks noGrp="1"/>
          </p:cNvSpPr>
          <p:nvPr>
            <p:ph type="body" sz="quarter" idx="16"/>
          </p:nvPr>
        </p:nvSpPr>
        <p:spPr>
          <a:xfrm>
            <a:off x="6867672" y="7379076"/>
            <a:ext cx="7744800" cy="369888"/>
          </a:xfrm>
        </p:spPr>
        <p:txBody>
          <a:bodyPr/>
          <a:lstStyle/>
          <a:p>
            <a:r>
              <a:rPr lang="en-US" dirty="0"/>
              <a:t>Source: </a:t>
            </a:r>
            <a:r>
              <a:rPr lang="en-US" i="1" dirty="0">
                <a:solidFill>
                  <a:schemeClr val="tx1"/>
                </a:solidFill>
                <a:hlinkClick r:id="rId4"/>
              </a:rPr>
              <a:t>Rosenberg W, Donald A. Evidence based medicine: An approach to clinical problem-solving. BMJ. 1995;310:1122-1126</a:t>
            </a:r>
            <a:endParaRPr lang="en-US" dirty="0"/>
          </a:p>
        </p:txBody>
      </p:sp>
    </p:spTree>
    <p:extLst>
      <p:ext uri="{BB962C8B-B14F-4D97-AF65-F5344CB8AC3E}">
        <p14:creationId xmlns:p14="http://schemas.microsoft.com/office/powerpoint/2010/main" val="188039048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endParaRPr lang="en-US" dirty="0">
              <a:solidFill>
                <a:schemeClr val="bg1">
                  <a:lumMod val="50000"/>
                </a:schemeClr>
              </a:solidFill>
            </a:endParaRPr>
          </a:p>
        </p:txBody>
      </p:sp>
      <p:sp>
        <p:nvSpPr>
          <p:cNvPr id="9" name="Content Placeholder 8">
            <a:extLst>
              <a:ext uri="{FF2B5EF4-FFF2-40B4-BE49-F238E27FC236}">
                <a16:creationId xmlns:a16="http://schemas.microsoft.com/office/drawing/2014/main" id="{D4C98F1D-F4BA-8A46-891B-D4AE93774CCF}"/>
              </a:ext>
            </a:extLst>
          </p:cNvPr>
          <p:cNvSpPr>
            <a:spLocks noGrp="1"/>
          </p:cNvSpPr>
          <p:nvPr>
            <p:ph sz="half" idx="1"/>
          </p:nvPr>
        </p:nvSpPr>
        <p:spPr>
          <a:xfrm>
            <a:off x="1104900" y="2114868"/>
            <a:ext cx="13256559" cy="5289590"/>
          </a:xfrm>
        </p:spPr>
        <p:txBody>
          <a:bodyPr/>
          <a:lstStyle/>
          <a:p>
            <a:pPr marL="0" indent="0">
              <a:buNone/>
            </a:pPr>
            <a:endParaRPr lang="en-US" sz="2400" dirty="0"/>
          </a:p>
          <a:p>
            <a:pPr>
              <a:buFont typeface="+mj-lt"/>
              <a:buAutoNum type="arabicPeriod"/>
            </a:pPr>
            <a:r>
              <a:rPr lang="en-US" sz="2400" dirty="0"/>
              <a:t>Understand how and why EBM is useful to you as a trainee</a:t>
            </a:r>
          </a:p>
          <a:p>
            <a:pPr>
              <a:buFont typeface="+mj-lt"/>
              <a:buAutoNum type="arabicPeriod"/>
            </a:pPr>
            <a:r>
              <a:rPr lang="en-US" sz="2400" b="1" dirty="0"/>
              <a:t>Practice a structured approach to answering clinical questions</a:t>
            </a:r>
          </a:p>
          <a:p>
            <a:pPr>
              <a:buFont typeface="+mj-lt"/>
              <a:buAutoNum type="arabicPeriod"/>
            </a:pPr>
            <a:r>
              <a:rPr lang="en-US" sz="2400" dirty="0"/>
              <a:t>Understand Primary vs Secondary/Tertiary medical literature</a:t>
            </a:r>
          </a:p>
          <a:p>
            <a:pPr>
              <a:buFont typeface="+mj-lt"/>
              <a:buAutoNum type="arabicPeriod"/>
            </a:pPr>
            <a:r>
              <a:rPr lang="en-US" sz="2400" dirty="0"/>
              <a:t>Understand validity, and identify common threats to validity (Bias, Confounding, Chance)</a:t>
            </a:r>
          </a:p>
          <a:p>
            <a:pPr>
              <a:buFont typeface="+mj-lt"/>
              <a:buAutoNum type="arabicPeriod"/>
            </a:pPr>
            <a:r>
              <a:rPr lang="en-US" sz="2400" dirty="0"/>
              <a:t>Understand (in a non-mathy way) how Bayes Theorem can be applied to diagnosis</a:t>
            </a:r>
          </a:p>
          <a:p>
            <a:pPr>
              <a:buFont typeface="+mj-lt"/>
              <a:buAutoNum type="arabicPeriod"/>
            </a:pPr>
            <a:r>
              <a:rPr lang="en-US" sz="2400" dirty="0"/>
              <a:t>Understand relevant metrics to assess treatment effects.  </a:t>
            </a:r>
          </a:p>
          <a:p>
            <a:pPr>
              <a:buFont typeface="+mj-lt"/>
              <a:buAutoNum type="arabicPeriod"/>
            </a:pPr>
            <a:r>
              <a:rPr lang="en-US" sz="2400" dirty="0"/>
              <a:t>Be able to access several useful secondary literature sources quickly, at the point of care. </a:t>
            </a:r>
          </a:p>
          <a:p>
            <a:pPr marL="0" indent="0">
              <a:buNone/>
            </a:pPr>
            <a:endParaRPr lang="en-US" dirty="0"/>
          </a:p>
          <a:p>
            <a:endParaRPr lang="en-US" dirty="0"/>
          </a:p>
        </p:txBody>
      </p:sp>
      <p:sp>
        <p:nvSpPr>
          <p:cNvPr id="17" name="Text Placeholder 3">
            <a:extLst>
              <a:ext uri="{FF2B5EF4-FFF2-40B4-BE49-F238E27FC236}">
                <a16:creationId xmlns:a16="http://schemas.microsoft.com/office/drawing/2014/main" id="{358BC414-8EA2-0241-BB60-5DC77C4B285A}"/>
              </a:ext>
            </a:extLst>
          </p:cNvPr>
          <p:cNvSpPr>
            <a:spLocks noGrp="1"/>
          </p:cNvSpPr>
          <p:nvPr>
            <p:ph type="body" sz="quarter" idx="11"/>
          </p:nvPr>
        </p:nvSpPr>
        <p:spPr>
          <a:xfrm>
            <a:off x="2592763" y="7866925"/>
            <a:ext cx="1550842" cy="304800"/>
          </a:xfrm>
        </p:spPr>
        <p:txBody>
          <a:bodyPr/>
          <a:lstStyle/>
          <a:p>
            <a:r>
              <a:rPr lang="en-US" dirty="0"/>
              <a:t>@UtahIMCMRs</a:t>
            </a:r>
          </a:p>
        </p:txBody>
      </p:sp>
      <p:sp>
        <p:nvSpPr>
          <p:cNvPr id="18" name="Text Placeholder 4">
            <a:extLst>
              <a:ext uri="{FF2B5EF4-FFF2-40B4-BE49-F238E27FC236}">
                <a16:creationId xmlns:a16="http://schemas.microsoft.com/office/drawing/2014/main" id="{DCBF97DB-861D-8E49-A528-6630E2B7021C}"/>
              </a:ext>
            </a:extLst>
          </p:cNvPr>
          <p:cNvSpPr>
            <a:spLocks noGrp="1"/>
          </p:cNvSpPr>
          <p:nvPr>
            <p:ph type="body" sz="quarter" idx="12"/>
          </p:nvPr>
        </p:nvSpPr>
        <p:spPr>
          <a:xfrm>
            <a:off x="4143605" y="7866925"/>
            <a:ext cx="1191153" cy="304800"/>
          </a:xfrm>
        </p:spPr>
        <p:txBody>
          <a:bodyPr/>
          <a:lstStyle/>
          <a:p>
            <a:r>
              <a:rPr lang="en-US" dirty="0"/>
              <a:t>#EBM</a:t>
            </a:r>
          </a:p>
        </p:txBody>
      </p:sp>
    </p:spTree>
    <p:extLst>
      <p:ext uri="{BB962C8B-B14F-4D97-AF65-F5344CB8AC3E}">
        <p14:creationId xmlns:p14="http://schemas.microsoft.com/office/powerpoint/2010/main" val="354311370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33788" y="974816"/>
            <a:ext cx="7315200" cy="3762284"/>
          </a:xfrm>
        </p:spPr>
        <p:txBody>
          <a:bodyPr/>
          <a:lstStyle/>
          <a:p>
            <a:r>
              <a:rPr lang="en-US" dirty="0"/>
              <a:t>Evidence- Based Medicine</a:t>
            </a:r>
          </a:p>
        </p:txBody>
      </p:sp>
      <p:sp>
        <p:nvSpPr>
          <p:cNvPr id="3" name="Text Placeholder 1">
            <a:extLst>
              <a:ext uri="{FF2B5EF4-FFF2-40B4-BE49-F238E27FC236}">
                <a16:creationId xmlns:a16="http://schemas.microsoft.com/office/drawing/2014/main" id="{AEC228D8-3385-1647-AFA8-8659F6C046D3}"/>
              </a:ext>
            </a:extLst>
          </p:cNvPr>
          <p:cNvSpPr>
            <a:spLocks noGrp="1"/>
          </p:cNvSpPr>
          <p:nvPr>
            <p:ph type="body" sz="quarter" idx="11"/>
          </p:nvPr>
        </p:nvSpPr>
        <p:spPr>
          <a:xfrm>
            <a:off x="2592763" y="7866925"/>
            <a:ext cx="1550842" cy="304800"/>
          </a:xfrm>
        </p:spPr>
        <p:txBody>
          <a:bodyPr/>
          <a:lstStyle/>
          <a:p>
            <a:endParaRPr lang="en-US" dirty="0"/>
          </a:p>
        </p:txBody>
      </p:sp>
      <p:sp>
        <p:nvSpPr>
          <p:cNvPr id="4" name="Text Placeholder 2">
            <a:extLst>
              <a:ext uri="{FF2B5EF4-FFF2-40B4-BE49-F238E27FC236}">
                <a16:creationId xmlns:a16="http://schemas.microsoft.com/office/drawing/2014/main" id="{7B82453D-C5B2-A642-AFF1-63AC61E6374B}"/>
              </a:ext>
            </a:extLst>
          </p:cNvPr>
          <p:cNvSpPr>
            <a:spLocks noGrp="1"/>
          </p:cNvSpPr>
          <p:nvPr>
            <p:ph type="body" sz="quarter" idx="12"/>
          </p:nvPr>
        </p:nvSpPr>
        <p:spPr>
          <a:xfrm>
            <a:off x="4143605" y="7866925"/>
            <a:ext cx="1191153" cy="304800"/>
          </a:xfrm>
        </p:spPr>
        <p:txBody>
          <a:bodyPr/>
          <a:lstStyle/>
          <a:p>
            <a:endParaRPr lang="en-US" dirty="0"/>
          </a:p>
        </p:txBody>
      </p:sp>
    </p:spTree>
    <p:extLst>
      <p:ext uri="{BB962C8B-B14F-4D97-AF65-F5344CB8AC3E}">
        <p14:creationId xmlns:p14="http://schemas.microsoft.com/office/powerpoint/2010/main" val="55646389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p:cNvSpPr>
            <a:spLocks noGrp="1"/>
          </p:cNvSpPr>
          <p:nvPr>
            <p:ph type="body" sz="quarter" idx="10"/>
          </p:nvPr>
        </p:nvSpPr>
        <p:spPr/>
        <p:txBody>
          <a:bodyPr/>
          <a:lstStyle/>
          <a:p>
            <a:r>
              <a:rPr lang="en-US" dirty="0"/>
              <a:t>ASK</a:t>
            </a:r>
          </a:p>
        </p:txBody>
      </p:sp>
      <p:sp>
        <p:nvSpPr>
          <p:cNvPr id="2" name="Text Placeholder 1"/>
          <p:cNvSpPr>
            <a:spLocks noGrp="1"/>
          </p:cNvSpPr>
          <p:nvPr>
            <p:ph type="body" sz="quarter" idx="11"/>
          </p:nvPr>
        </p:nvSpPr>
        <p:spPr/>
        <p:txBody>
          <a:bodyPr/>
          <a:lstStyle/>
          <a:p>
            <a:endParaRPr lang="en-US" dirty="0"/>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43846635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ASK – How do I ask a clinical question?</a:t>
            </a:r>
            <a:endParaRPr lang="en-US" dirty="0">
              <a:solidFill>
                <a:schemeClr val="bg1">
                  <a:lumMod val="50000"/>
                </a:schemeClr>
              </a:solidFill>
            </a:endParaRPr>
          </a:p>
        </p:txBody>
      </p:sp>
      <p:sp>
        <p:nvSpPr>
          <p:cNvPr id="7" name="Text Placeholder 6"/>
          <p:cNvSpPr>
            <a:spLocks noGrp="1"/>
          </p:cNvSpPr>
          <p:nvPr>
            <p:ph type="body" sz="quarter" idx="15"/>
          </p:nvPr>
        </p:nvSpPr>
        <p:spPr>
          <a:xfrm>
            <a:off x="6885601" y="7394184"/>
            <a:ext cx="7744800" cy="369888"/>
          </a:xfrm>
        </p:spPr>
        <p:txBody>
          <a:bodyPr/>
          <a:lstStyle/>
          <a:p>
            <a:r>
              <a:rPr lang="en-US" dirty="0">
                <a:hlinkClick r:id="rId3"/>
              </a:rPr>
              <a:t>http://mcw.libguides.com/EBM/PICO</a:t>
            </a:r>
            <a:endParaRPr lang="en-US" dirty="0"/>
          </a:p>
        </p:txBody>
      </p:sp>
      <p:pic>
        <p:nvPicPr>
          <p:cNvPr id="8" name="Content Placeholder 7">
            <a:extLst>
              <a:ext uri="{FF2B5EF4-FFF2-40B4-BE49-F238E27FC236}">
                <a16:creationId xmlns:a16="http://schemas.microsoft.com/office/drawing/2014/main" id="{382D3687-B6B2-C243-ACA6-65F4A1DB6FB6}"/>
              </a:ext>
            </a:extLst>
          </p:cNvPr>
          <p:cNvPicPr>
            <a:picLocks noGrp="1" noChangeAspect="1"/>
          </p:cNvPicPr>
          <p:nvPr>
            <p:ph sz="half" idx="1"/>
          </p:nvPr>
        </p:nvPicPr>
        <p:blipFill>
          <a:blip r:embed="rId4"/>
          <a:stretch>
            <a:fillRect/>
          </a:stretch>
        </p:blipFill>
        <p:spPr>
          <a:xfrm>
            <a:off x="2942340" y="1969022"/>
            <a:ext cx="8140700" cy="4889500"/>
          </a:xfrm>
        </p:spPr>
      </p:pic>
      <p:sp>
        <p:nvSpPr>
          <p:cNvPr id="9" name="Text Placeholder 3">
            <a:extLst>
              <a:ext uri="{FF2B5EF4-FFF2-40B4-BE49-F238E27FC236}">
                <a16:creationId xmlns:a16="http://schemas.microsoft.com/office/drawing/2014/main" id="{FB4D2C31-2C99-1744-B218-83582FE71F17}"/>
              </a:ext>
            </a:extLst>
          </p:cNvPr>
          <p:cNvSpPr>
            <a:spLocks noGrp="1"/>
          </p:cNvSpPr>
          <p:nvPr>
            <p:ph type="body" sz="quarter" idx="11"/>
          </p:nvPr>
        </p:nvSpPr>
        <p:spPr>
          <a:xfrm>
            <a:off x="2592763" y="7866925"/>
            <a:ext cx="1550842" cy="304800"/>
          </a:xfrm>
        </p:spPr>
        <p:txBody>
          <a:bodyPr/>
          <a:lstStyle/>
          <a:p>
            <a:r>
              <a:rPr lang="en-US" dirty="0"/>
              <a:t>@UtahIMCMRs</a:t>
            </a:r>
          </a:p>
        </p:txBody>
      </p:sp>
      <p:sp>
        <p:nvSpPr>
          <p:cNvPr id="10" name="Text Placeholder 4">
            <a:extLst>
              <a:ext uri="{FF2B5EF4-FFF2-40B4-BE49-F238E27FC236}">
                <a16:creationId xmlns:a16="http://schemas.microsoft.com/office/drawing/2014/main" id="{3E07DAD3-FE79-5644-9D36-AA7B523A9C44}"/>
              </a:ext>
            </a:extLst>
          </p:cNvPr>
          <p:cNvSpPr>
            <a:spLocks noGrp="1"/>
          </p:cNvSpPr>
          <p:nvPr>
            <p:ph type="body" sz="quarter" idx="12"/>
          </p:nvPr>
        </p:nvSpPr>
        <p:spPr>
          <a:xfrm>
            <a:off x="4143605" y="7866925"/>
            <a:ext cx="1191153" cy="304800"/>
          </a:xfrm>
        </p:spPr>
        <p:txBody>
          <a:bodyPr/>
          <a:lstStyle/>
          <a:p>
            <a:r>
              <a:rPr lang="en-US" dirty="0"/>
              <a:t>#EBM</a:t>
            </a:r>
          </a:p>
        </p:txBody>
      </p:sp>
    </p:spTree>
    <p:extLst>
      <p:ext uri="{BB962C8B-B14F-4D97-AF65-F5344CB8AC3E}">
        <p14:creationId xmlns:p14="http://schemas.microsoft.com/office/powerpoint/2010/main" val="271911938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ASK – </a:t>
            </a:r>
            <a:r>
              <a:rPr lang="en-US" sz="3600" dirty="0"/>
              <a:t>categories of (Foreground) questions?</a:t>
            </a:r>
            <a:endParaRPr lang="en-US" sz="3600" dirty="0">
              <a:solidFill>
                <a:schemeClr val="bg1">
                  <a:lumMod val="50000"/>
                </a:schemeClr>
              </a:solidFill>
            </a:endParaRPr>
          </a:p>
        </p:txBody>
      </p:sp>
      <p:sp>
        <p:nvSpPr>
          <p:cNvPr id="4" name="Content Placeholder 3"/>
          <p:cNvSpPr>
            <a:spLocks noGrp="1"/>
          </p:cNvSpPr>
          <p:nvPr>
            <p:ph sz="half" idx="1"/>
          </p:nvPr>
        </p:nvSpPr>
        <p:spPr/>
        <p:txBody>
          <a:bodyPr/>
          <a:lstStyle/>
          <a:p>
            <a:pPr lvl="0"/>
            <a:r>
              <a:rPr lang="en-US" dirty="0"/>
              <a:t>Differential Diagnosis</a:t>
            </a:r>
          </a:p>
          <a:p>
            <a:pPr lvl="0"/>
            <a:r>
              <a:rPr lang="en-US" dirty="0"/>
              <a:t>Diagnosis </a:t>
            </a:r>
            <a:r>
              <a:rPr lang="en-US" sz="2400" dirty="0"/>
              <a:t>(PEO – Patient, exposure/test, outcome/gold std.)</a:t>
            </a:r>
          </a:p>
          <a:p>
            <a:pPr lvl="0"/>
            <a:r>
              <a:rPr lang="en-US" dirty="0"/>
              <a:t>Prognosis </a:t>
            </a:r>
            <a:r>
              <a:rPr lang="en-US" sz="2400" dirty="0"/>
              <a:t>(PEO – Patient, exposure/time, outcome)</a:t>
            </a:r>
          </a:p>
          <a:p>
            <a:pPr lvl="0"/>
            <a:r>
              <a:rPr lang="en-US" dirty="0"/>
              <a:t>Therapy </a:t>
            </a:r>
            <a:r>
              <a:rPr lang="en-US" sz="2400" dirty="0"/>
              <a:t>(PICO- Patient, Intervention, Comparison, Outcome)</a:t>
            </a:r>
          </a:p>
          <a:p>
            <a:pPr lvl="0"/>
            <a:r>
              <a:rPr lang="en-US" dirty="0"/>
              <a:t>Harm</a:t>
            </a:r>
          </a:p>
        </p:txBody>
      </p:sp>
      <p:sp>
        <p:nvSpPr>
          <p:cNvPr id="9" name="Text Placeholder 3">
            <a:extLst>
              <a:ext uri="{FF2B5EF4-FFF2-40B4-BE49-F238E27FC236}">
                <a16:creationId xmlns:a16="http://schemas.microsoft.com/office/drawing/2014/main" id="{05604025-AFA8-BE44-BF95-CAD5F3BF29FA}"/>
              </a:ext>
            </a:extLst>
          </p:cNvPr>
          <p:cNvSpPr>
            <a:spLocks noGrp="1"/>
          </p:cNvSpPr>
          <p:nvPr>
            <p:ph type="body" sz="quarter" idx="11"/>
          </p:nvPr>
        </p:nvSpPr>
        <p:spPr>
          <a:xfrm>
            <a:off x="2592763" y="7866925"/>
            <a:ext cx="1550842" cy="304800"/>
          </a:xfrm>
        </p:spPr>
        <p:txBody>
          <a:bodyPr/>
          <a:lstStyle/>
          <a:p>
            <a:r>
              <a:rPr lang="en-US" dirty="0"/>
              <a:t>@UtahIMCMRs</a:t>
            </a:r>
          </a:p>
        </p:txBody>
      </p:sp>
      <p:sp>
        <p:nvSpPr>
          <p:cNvPr id="10" name="Text Placeholder 4">
            <a:extLst>
              <a:ext uri="{FF2B5EF4-FFF2-40B4-BE49-F238E27FC236}">
                <a16:creationId xmlns:a16="http://schemas.microsoft.com/office/drawing/2014/main" id="{5E78696C-95AE-2445-BDB1-C15C50EAB36C}"/>
              </a:ext>
            </a:extLst>
          </p:cNvPr>
          <p:cNvSpPr>
            <a:spLocks noGrp="1"/>
          </p:cNvSpPr>
          <p:nvPr>
            <p:ph type="body" sz="quarter" idx="12"/>
          </p:nvPr>
        </p:nvSpPr>
        <p:spPr>
          <a:xfrm>
            <a:off x="4143605" y="7866925"/>
            <a:ext cx="1191153" cy="304800"/>
          </a:xfrm>
        </p:spPr>
        <p:txBody>
          <a:bodyPr/>
          <a:lstStyle/>
          <a:p>
            <a:r>
              <a:rPr lang="en-US" dirty="0"/>
              <a:t>#EBM</a:t>
            </a:r>
          </a:p>
        </p:txBody>
      </p:sp>
    </p:spTree>
    <p:extLst>
      <p:ext uri="{BB962C8B-B14F-4D97-AF65-F5344CB8AC3E}">
        <p14:creationId xmlns:p14="http://schemas.microsoft.com/office/powerpoint/2010/main" val="3547636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902063" y="1533972"/>
            <a:ext cx="12839700" cy="5883970"/>
          </a:xfrm>
        </p:spPr>
        <p:txBody>
          <a:bodyPr/>
          <a:lstStyle/>
          <a:p>
            <a:r>
              <a:rPr lang="en-US" sz="4200" dirty="0"/>
              <a:t>A 60 YOM without prior OA presents with concerns of his chronic right knee pain.  He states he was recently seen by an orthopedic surgeon. They obtained an MRI that showed a degenerative meniscal tear. The surgeon informed your patient he could improve the patient’s knee pain with a simple arthroscopic procedure.  The patient you asks if you would place a referral for the procedure?</a:t>
            </a:r>
          </a:p>
        </p:txBody>
      </p:sp>
      <p:sp>
        <p:nvSpPr>
          <p:cNvPr id="2" name="Title 1"/>
          <p:cNvSpPr>
            <a:spLocks noGrp="1"/>
          </p:cNvSpPr>
          <p:nvPr>
            <p:ph type="title" idx="4294967295"/>
          </p:nvPr>
        </p:nvSpPr>
        <p:spPr>
          <a:xfrm>
            <a:off x="1836738" y="693738"/>
            <a:ext cx="12793662" cy="660400"/>
          </a:xfrm>
          <a:prstGeom prst="rect">
            <a:avLst/>
          </a:prstGeom>
        </p:spPr>
        <p:txBody>
          <a:bodyPr/>
          <a:lstStyle/>
          <a:p>
            <a:r>
              <a:rPr lang="en-US" dirty="0"/>
              <a:t>EBCP </a:t>
            </a:r>
            <a:r>
              <a:rPr lang="en-US" dirty="0">
                <a:solidFill>
                  <a:schemeClr val="bg1">
                    <a:lumMod val="50000"/>
                  </a:schemeClr>
                </a:solidFill>
              </a:rPr>
              <a:t>in action</a:t>
            </a:r>
          </a:p>
        </p:txBody>
      </p:sp>
    </p:spTree>
    <p:extLst>
      <p:ext uri="{BB962C8B-B14F-4D97-AF65-F5344CB8AC3E}">
        <p14:creationId xmlns:p14="http://schemas.microsoft.com/office/powerpoint/2010/main" val="35368015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p:cNvSpPr>
            <a:spLocks noGrp="1"/>
          </p:cNvSpPr>
          <p:nvPr>
            <p:ph type="body" sz="quarter" idx="10"/>
          </p:nvPr>
        </p:nvSpPr>
        <p:spPr/>
        <p:txBody>
          <a:bodyPr/>
          <a:lstStyle/>
          <a:p>
            <a:r>
              <a:rPr lang="en-US" dirty="0"/>
              <a:t>ACQUIRE</a:t>
            </a:r>
          </a:p>
        </p:txBody>
      </p:sp>
      <p:sp>
        <p:nvSpPr>
          <p:cNvPr id="2" name="Text Placeholder 1"/>
          <p:cNvSpPr>
            <a:spLocks noGrp="1"/>
          </p:cNvSpPr>
          <p:nvPr>
            <p:ph type="body" sz="quarter" idx="11"/>
          </p:nvPr>
        </p:nvSpPr>
        <p:spPr/>
        <p:txBody>
          <a:bodyPr/>
          <a:lstStyle/>
          <a:p>
            <a:endParaRPr lang="en-US" dirty="0"/>
          </a:p>
        </p:txBody>
      </p:sp>
      <p:sp>
        <p:nvSpPr>
          <p:cNvPr id="3" name="Text Placeholder 2"/>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08061051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ASK – </a:t>
            </a:r>
            <a:r>
              <a:rPr lang="en-US" sz="3600" dirty="0"/>
              <a:t>Target your search based on question type</a:t>
            </a:r>
            <a:endParaRPr lang="en-US" sz="3600" dirty="0">
              <a:solidFill>
                <a:schemeClr val="bg1">
                  <a:lumMod val="50000"/>
                </a:schemeClr>
              </a:solidFill>
            </a:endParaRPr>
          </a:p>
        </p:txBody>
      </p:sp>
      <p:sp>
        <p:nvSpPr>
          <p:cNvPr id="4" name="Content Placeholder 3"/>
          <p:cNvSpPr>
            <a:spLocks noGrp="1"/>
          </p:cNvSpPr>
          <p:nvPr>
            <p:ph sz="half" idx="1"/>
          </p:nvPr>
        </p:nvSpPr>
        <p:spPr/>
        <p:txBody>
          <a:bodyPr/>
          <a:lstStyle/>
          <a:p>
            <a:pPr lvl="0"/>
            <a:r>
              <a:rPr lang="en-US" dirty="0"/>
              <a:t>Differential Diagnosis</a:t>
            </a:r>
          </a:p>
          <a:p>
            <a:pPr lvl="0"/>
            <a:r>
              <a:rPr lang="en-US" dirty="0"/>
              <a:t>Diagnosis</a:t>
            </a:r>
          </a:p>
          <a:p>
            <a:pPr lvl="0"/>
            <a:r>
              <a:rPr lang="en-US" dirty="0"/>
              <a:t>Prognosis</a:t>
            </a:r>
          </a:p>
          <a:p>
            <a:pPr lvl="0"/>
            <a:r>
              <a:rPr lang="en-US" b="1" dirty="0"/>
              <a:t>Therapy (=&gt;RCT)</a:t>
            </a:r>
          </a:p>
          <a:p>
            <a:pPr lvl="0"/>
            <a:r>
              <a:rPr lang="en-US" dirty="0"/>
              <a:t>Harm</a:t>
            </a:r>
          </a:p>
        </p:txBody>
      </p:sp>
      <p:pic>
        <p:nvPicPr>
          <p:cNvPr id="3" name="Picture 2">
            <a:extLst>
              <a:ext uri="{FF2B5EF4-FFF2-40B4-BE49-F238E27FC236}">
                <a16:creationId xmlns:a16="http://schemas.microsoft.com/office/drawing/2014/main" id="{ABD0A5E2-3D04-4145-80D7-5522899FA2C9}"/>
              </a:ext>
            </a:extLst>
          </p:cNvPr>
          <p:cNvPicPr>
            <a:picLocks noChangeAspect="1"/>
          </p:cNvPicPr>
          <p:nvPr/>
        </p:nvPicPr>
        <p:blipFill>
          <a:blip r:embed="rId3"/>
          <a:stretch>
            <a:fillRect/>
          </a:stretch>
        </p:blipFill>
        <p:spPr>
          <a:xfrm>
            <a:off x="7501890" y="2114868"/>
            <a:ext cx="6279424" cy="4794316"/>
          </a:xfrm>
          <a:prstGeom prst="rect">
            <a:avLst/>
          </a:prstGeom>
        </p:spPr>
      </p:pic>
      <p:sp>
        <p:nvSpPr>
          <p:cNvPr id="6" name="Text Placeholder 6">
            <a:extLst>
              <a:ext uri="{FF2B5EF4-FFF2-40B4-BE49-F238E27FC236}">
                <a16:creationId xmlns:a16="http://schemas.microsoft.com/office/drawing/2014/main" id="{3B56AD00-0A0B-1641-887D-F3E307A5B150}"/>
              </a:ext>
            </a:extLst>
          </p:cNvPr>
          <p:cNvSpPr>
            <a:spLocks noGrp="1"/>
          </p:cNvSpPr>
          <p:nvPr>
            <p:ph type="body" sz="quarter" idx="15"/>
          </p:nvPr>
        </p:nvSpPr>
        <p:spPr>
          <a:xfrm>
            <a:off x="6884988" y="7394575"/>
            <a:ext cx="7745412" cy="369888"/>
          </a:xfrm>
        </p:spPr>
        <p:txBody>
          <a:bodyPr/>
          <a:lstStyle/>
          <a:p>
            <a:r>
              <a:rPr lang="en-US" dirty="0"/>
              <a:t>Source: https://guides.dml.georgetown.edu/ebm</a:t>
            </a:r>
          </a:p>
        </p:txBody>
      </p:sp>
      <p:sp>
        <p:nvSpPr>
          <p:cNvPr id="7" name="Text Placeholder 3">
            <a:extLst>
              <a:ext uri="{FF2B5EF4-FFF2-40B4-BE49-F238E27FC236}">
                <a16:creationId xmlns:a16="http://schemas.microsoft.com/office/drawing/2014/main" id="{AF0055EE-ECCF-5F4A-B9E6-AC1AA059C6F4}"/>
              </a:ext>
            </a:extLst>
          </p:cNvPr>
          <p:cNvSpPr>
            <a:spLocks noGrp="1"/>
          </p:cNvSpPr>
          <p:nvPr>
            <p:ph type="body" sz="quarter" idx="11"/>
          </p:nvPr>
        </p:nvSpPr>
        <p:spPr>
          <a:xfrm>
            <a:off x="2592763" y="7866925"/>
            <a:ext cx="1550842" cy="304800"/>
          </a:xfrm>
        </p:spPr>
        <p:txBody>
          <a:bodyPr/>
          <a:lstStyle/>
          <a:p>
            <a:r>
              <a:rPr lang="en-US" dirty="0"/>
              <a:t>@UtahIMCMRs</a:t>
            </a:r>
          </a:p>
        </p:txBody>
      </p:sp>
      <p:sp>
        <p:nvSpPr>
          <p:cNvPr id="8" name="Text Placeholder 4">
            <a:extLst>
              <a:ext uri="{FF2B5EF4-FFF2-40B4-BE49-F238E27FC236}">
                <a16:creationId xmlns:a16="http://schemas.microsoft.com/office/drawing/2014/main" id="{DA654355-49FE-9046-B281-4216D0D81D15}"/>
              </a:ext>
            </a:extLst>
          </p:cNvPr>
          <p:cNvSpPr>
            <a:spLocks noGrp="1"/>
          </p:cNvSpPr>
          <p:nvPr>
            <p:ph type="body" sz="quarter" idx="12"/>
          </p:nvPr>
        </p:nvSpPr>
        <p:spPr>
          <a:xfrm>
            <a:off x="4143605" y="7866925"/>
            <a:ext cx="1191153" cy="304800"/>
          </a:xfrm>
        </p:spPr>
        <p:txBody>
          <a:bodyPr/>
          <a:lstStyle/>
          <a:p>
            <a:r>
              <a:rPr lang="en-US" dirty="0"/>
              <a:t>#EBM</a:t>
            </a:r>
          </a:p>
        </p:txBody>
      </p:sp>
    </p:spTree>
    <p:extLst>
      <p:ext uri="{BB962C8B-B14F-4D97-AF65-F5344CB8AC3E}">
        <p14:creationId xmlns:p14="http://schemas.microsoft.com/office/powerpoint/2010/main" val="259002029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11A5E-130D-084F-A9CB-B6C9B18C5B5B}"/>
              </a:ext>
            </a:extLst>
          </p:cNvPr>
          <p:cNvSpPr>
            <a:spLocks noGrp="1"/>
          </p:cNvSpPr>
          <p:nvPr>
            <p:ph type="title"/>
          </p:nvPr>
        </p:nvSpPr>
        <p:spPr/>
        <p:txBody>
          <a:bodyPr/>
          <a:lstStyle/>
          <a:p>
            <a:r>
              <a:rPr lang="en-US" dirty="0"/>
              <a:t>Meniscal tear</a:t>
            </a:r>
          </a:p>
        </p:txBody>
      </p:sp>
      <p:pic>
        <p:nvPicPr>
          <p:cNvPr id="9" name="Content Placeholder 8">
            <a:extLst>
              <a:ext uri="{FF2B5EF4-FFF2-40B4-BE49-F238E27FC236}">
                <a16:creationId xmlns:a16="http://schemas.microsoft.com/office/drawing/2014/main" id="{E6B8651D-91B2-3F4D-8A5A-261471F80CE6}"/>
              </a:ext>
            </a:extLst>
          </p:cNvPr>
          <p:cNvPicPr>
            <a:picLocks noGrp="1" noChangeAspect="1"/>
          </p:cNvPicPr>
          <p:nvPr>
            <p:ph sz="half" idx="1"/>
          </p:nvPr>
        </p:nvPicPr>
        <p:blipFill>
          <a:blip r:embed="rId3"/>
          <a:stretch>
            <a:fillRect/>
          </a:stretch>
        </p:blipFill>
        <p:spPr>
          <a:xfrm>
            <a:off x="1158687" y="1809121"/>
            <a:ext cx="5981700" cy="2857500"/>
          </a:xfrm>
        </p:spPr>
      </p:pic>
      <p:sp>
        <p:nvSpPr>
          <p:cNvPr id="4" name="Text Placeholder 3">
            <a:extLst>
              <a:ext uri="{FF2B5EF4-FFF2-40B4-BE49-F238E27FC236}">
                <a16:creationId xmlns:a16="http://schemas.microsoft.com/office/drawing/2014/main" id="{54482513-ADC8-4049-8885-3A94411395DA}"/>
              </a:ext>
            </a:extLst>
          </p:cNvPr>
          <p:cNvSpPr>
            <a:spLocks noGrp="1"/>
          </p:cNvSpPr>
          <p:nvPr>
            <p:ph type="body" sz="quarter" idx="11"/>
          </p:nvPr>
        </p:nvSpPr>
        <p:spPr/>
        <p:txBody>
          <a:bodyPr/>
          <a:lstStyle/>
          <a:p>
            <a:endParaRPr lang="en-US" dirty="0"/>
          </a:p>
        </p:txBody>
      </p:sp>
      <p:sp>
        <p:nvSpPr>
          <p:cNvPr id="5" name="Text Placeholder 4">
            <a:extLst>
              <a:ext uri="{FF2B5EF4-FFF2-40B4-BE49-F238E27FC236}">
                <a16:creationId xmlns:a16="http://schemas.microsoft.com/office/drawing/2014/main" id="{DB3F7597-7AFA-9749-BC87-374E26C89523}"/>
              </a:ext>
            </a:extLst>
          </p:cNvPr>
          <p:cNvSpPr>
            <a:spLocks noGrp="1"/>
          </p:cNvSpPr>
          <p:nvPr>
            <p:ph type="body" sz="quarter" idx="12"/>
          </p:nvPr>
        </p:nvSpPr>
        <p:spPr/>
        <p:txBody>
          <a:bodyPr/>
          <a:lstStyle/>
          <a:p>
            <a:endParaRPr lang="en-US" dirty="0"/>
          </a:p>
        </p:txBody>
      </p:sp>
      <p:pic>
        <p:nvPicPr>
          <p:cNvPr id="11" name="Picture 10">
            <a:extLst>
              <a:ext uri="{FF2B5EF4-FFF2-40B4-BE49-F238E27FC236}">
                <a16:creationId xmlns:a16="http://schemas.microsoft.com/office/drawing/2014/main" id="{1A09F5DF-45F6-9846-A10A-A00A28F3F650}"/>
              </a:ext>
            </a:extLst>
          </p:cNvPr>
          <p:cNvPicPr>
            <a:picLocks noChangeAspect="1"/>
          </p:cNvPicPr>
          <p:nvPr/>
        </p:nvPicPr>
        <p:blipFill>
          <a:blip r:embed="rId4"/>
          <a:stretch>
            <a:fillRect/>
          </a:stretch>
        </p:blipFill>
        <p:spPr>
          <a:xfrm>
            <a:off x="1189316" y="4902248"/>
            <a:ext cx="5969000" cy="1968500"/>
          </a:xfrm>
          <a:prstGeom prst="rect">
            <a:avLst/>
          </a:prstGeom>
        </p:spPr>
      </p:pic>
      <p:pic>
        <p:nvPicPr>
          <p:cNvPr id="13" name="Picture 12">
            <a:extLst>
              <a:ext uri="{FF2B5EF4-FFF2-40B4-BE49-F238E27FC236}">
                <a16:creationId xmlns:a16="http://schemas.microsoft.com/office/drawing/2014/main" id="{C18C20C8-437A-1349-BB6C-294D6F6E5557}"/>
              </a:ext>
            </a:extLst>
          </p:cNvPr>
          <p:cNvPicPr>
            <a:picLocks noChangeAspect="1"/>
          </p:cNvPicPr>
          <p:nvPr/>
        </p:nvPicPr>
        <p:blipFill>
          <a:blip r:embed="rId5"/>
          <a:stretch>
            <a:fillRect/>
          </a:stretch>
        </p:blipFill>
        <p:spPr>
          <a:xfrm>
            <a:off x="8826500" y="1244600"/>
            <a:ext cx="4686300" cy="5740400"/>
          </a:xfrm>
          <a:prstGeom prst="rect">
            <a:avLst/>
          </a:prstGeom>
        </p:spPr>
      </p:pic>
    </p:spTree>
    <p:extLst>
      <p:ext uri="{BB962C8B-B14F-4D97-AF65-F5344CB8AC3E}">
        <p14:creationId xmlns:p14="http://schemas.microsoft.com/office/powerpoint/2010/main" val="36449613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902063" y="1533972"/>
            <a:ext cx="12839700" cy="5883970"/>
          </a:xfrm>
        </p:spPr>
        <p:txBody>
          <a:bodyPr/>
          <a:lstStyle/>
          <a:p>
            <a:r>
              <a:rPr lang="en-US" sz="4200" dirty="0"/>
              <a:t>A 60 YOM without prior OA presents with concerns of his chronic right knee pain.  He states he was recently seen by an orthopedic surgeon. They obtained an MRI that showed a degenerative meniscal tear. </a:t>
            </a:r>
            <a:r>
              <a:rPr lang="en-US" sz="4200" b="1" dirty="0"/>
              <a:t>He asks you what the recovery would be like if he has surgery</a:t>
            </a:r>
            <a:r>
              <a:rPr lang="en-US" sz="4200" dirty="0"/>
              <a:t>?</a:t>
            </a:r>
          </a:p>
        </p:txBody>
      </p:sp>
      <p:sp>
        <p:nvSpPr>
          <p:cNvPr id="2" name="Title 1"/>
          <p:cNvSpPr>
            <a:spLocks noGrp="1"/>
          </p:cNvSpPr>
          <p:nvPr>
            <p:ph type="title" idx="4294967295"/>
          </p:nvPr>
        </p:nvSpPr>
        <p:spPr>
          <a:xfrm>
            <a:off x="1836738" y="693738"/>
            <a:ext cx="12793662" cy="660400"/>
          </a:xfrm>
          <a:prstGeom prst="rect">
            <a:avLst/>
          </a:prstGeom>
        </p:spPr>
        <p:txBody>
          <a:bodyPr/>
          <a:lstStyle/>
          <a:p>
            <a:r>
              <a:rPr lang="en-US" dirty="0"/>
              <a:t>EBCP </a:t>
            </a:r>
            <a:r>
              <a:rPr lang="en-US" dirty="0">
                <a:solidFill>
                  <a:schemeClr val="bg1">
                    <a:lumMod val="50000"/>
                  </a:schemeClr>
                </a:solidFill>
              </a:rPr>
              <a:t>in action</a:t>
            </a:r>
          </a:p>
        </p:txBody>
      </p:sp>
    </p:spTree>
    <p:extLst>
      <p:ext uri="{BB962C8B-B14F-4D97-AF65-F5344CB8AC3E}">
        <p14:creationId xmlns:p14="http://schemas.microsoft.com/office/powerpoint/2010/main" val="72367363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ASK – </a:t>
            </a:r>
            <a:r>
              <a:rPr lang="en-US" sz="3600" dirty="0"/>
              <a:t>What are some categories of questions?</a:t>
            </a:r>
            <a:endParaRPr lang="en-US" sz="3600" dirty="0">
              <a:solidFill>
                <a:schemeClr val="bg1">
                  <a:lumMod val="50000"/>
                </a:schemeClr>
              </a:solidFill>
            </a:endParaRPr>
          </a:p>
        </p:txBody>
      </p:sp>
      <p:sp>
        <p:nvSpPr>
          <p:cNvPr id="4" name="Content Placeholder 3"/>
          <p:cNvSpPr>
            <a:spLocks noGrp="1"/>
          </p:cNvSpPr>
          <p:nvPr>
            <p:ph sz="half" idx="1"/>
          </p:nvPr>
        </p:nvSpPr>
        <p:spPr/>
        <p:txBody>
          <a:bodyPr/>
          <a:lstStyle/>
          <a:p>
            <a:pPr lvl="0"/>
            <a:r>
              <a:rPr lang="en-US" dirty="0"/>
              <a:t>Differential Diagnosis</a:t>
            </a:r>
          </a:p>
          <a:p>
            <a:pPr lvl="0"/>
            <a:r>
              <a:rPr lang="en-US" dirty="0"/>
              <a:t>Diagnosis</a:t>
            </a:r>
          </a:p>
          <a:p>
            <a:pPr lvl="0"/>
            <a:r>
              <a:rPr lang="en-US" b="1" dirty="0"/>
              <a:t>Prognosis (=&gt;Cohort)</a:t>
            </a:r>
          </a:p>
          <a:p>
            <a:pPr lvl="0"/>
            <a:r>
              <a:rPr lang="en-US" dirty="0"/>
              <a:t>Therapy</a:t>
            </a:r>
          </a:p>
          <a:p>
            <a:pPr lvl="0"/>
            <a:r>
              <a:rPr lang="en-US" dirty="0"/>
              <a:t>Harm</a:t>
            </a:r>
          </a:p>
        </p:txBody>
      </p:sp>
      <p:pic>
        <p:nvPicPr>
          <p:cNvPr id="3" name="Picture 2">
            <a:extLst>
              <a:ext uri="{FF2B5EF4-FFF2-40B4-BE49-F238E27FC236}">
                <a16:creationId xmlns:a16="http://schemas.microsoft.com/office/drawing/2014/main" id="{ABD0A5E2-3D04-4145-80D7-5522899FA2C9}"/>
              </a:ext>
            </a:extLst>
          </p:cNvPr>
          <p:cNvPicPr>
            <a:picLocks noChangeAspect="1"/>
          </p:cNvPicPr>
          <p:nvPr/>
        </p:nvPicPr>
        <p:blipFill>
          <a:blip r:embed="rId3"/>
          <a:stretch>
            <a:fillRect/>
          </a:stretch>
        </p:blipFill>
        <p:spPr>
          <a:xfrm>
            <a:off x="7501890" y="2114868"/>
            <a:ext cx="6279424" cy="4794316"/>
          </a:xfrm>
          <a:prstGeom prst="rect">
            <a:avLst/>
          </a:prstGeom>
        </p:spPr>
      </p:pic>
      <p:sp>
        <p:nvSpPr>
          <p:cNvPr id="6" name="Text Placeholder 6">
            <a:extLst>
              <a:ext uri="{FF2B5EF4-FFF2-40B4-BE49-F238E27FC236}">
                <a16:creationId xmlns:a16="http://schemas.microsoft.com/office/drawing/2014/main" id="{3B56AD00-0A0B-1641-887D-F3E307A5B150}"/>
              </a:ext>
            </a:extLst>
          </p:cNvPr>
          <p:cNvSpPr>
            <a:spLocks noGrp="1"/>
          </p:cNvSpPr>
          <p:nvPr>
            <p:ph type="body" sz="quarter" idx="15"/>
          </p:nvPr>
        </p:nvSpPr>
        <p:spPr>
          <a:xfrm>
            <a:off x="6884988" y="7394575"/>
            <a:ext cx="7745412" cy="369888"/>
          </a:xfrm>
        </p:spPr>
        <p:txBody>
          <a:bodyPr/>
          <a:lstStyle/>
          <a:p>
            <a:r>
              <a:rPr lang="en-US" dirty="0"/>
              <a:t>Source: https://guides.dml.georgetown.edu/ebm</a:t>
            </a:r>
          </a:p>
        </p:txBody>
      </p:sp>
      <p:sp>
        <p:nvSpPr>
          <p:cNvPr id="7" name="Text Placeholder 3">
            <a:extLst>
              <a:ext uri="{FF2B5EF4-FFF2-40B4-BE49-F238E27FC236}">
                <a16:creationId xmlns:a16="http://schemas.microsoft.com/office/drawing/2014/main" id="{750A459C-A1F4-4E43-998F-7C30CD37F6BC}"/>
              </a:ext>
            </a:extLst>
          </p:cNvPr>
          <p:cNvSpPr>
            <a:spLocks noGrp="1"/>
          </p:cNvSpPr>
          <p:nvPr>
            <p:ph type="body" sz="quarter" idx="11"/>
          </p:nvPr>
        </p:nvSpPr>
        <p:spPr>
          <a:xfrm>
            <a:off x="2592763" y="7866925"/>
            <a:ext cx="1550842" cy="304800"/>
          </a:xfrm>
        </p:spPr>
        <p:txBody>
          <a:bodyPr/>
          <a:lstStyle/>
          <a:p>
            <a:r>
              <a:rPr lang="en-US" dirty="0"/>
              <a:t>@UtahIMCMRs</a:t>
            </a:r>
          </a:p>
        </p:txBody>
      </p:sp>
      <p:sp>
        <p:nvSpPr>
          <p:cNvPr id="8" name="Text Placeholder 4">
            <a:extLst>
              <a:ext uri="{FF2B5EF4-FFF2-40B4-BE49-F238E27FC236}">
                <a16:creationId xmlns:a16="http://schemas.microsoft.com/office/drawing/2014/main" id="{8389B978-2716-834D-AACA-ECF72B02E60E}"/>
              </a:ext>
            </a:extLst>
          </p:cNvPr>
          <p:cNvSpPr>
            <a:spLocks noGrp="1"/>
          </p:cNvSpPr>
          <p:nvPr>
            <p:ph type="body" sz="quarter" idx="12"/>
          </p:nvPr>
        </p:nvSpPr>
        <p:spPr>
          <a:xfrm>
            <a:off x="4143605" y="7866925"/>
            <a:ext cx="1191153" cy="304800"/>
          </a:xfrm>
        </p:spPr>
        <p:txBody>
          <a:bodyPr/>
          <a:lstStyle/>
          <a:p>
            <a:r>
              <a:rPr lang="en-US" dirty="0"/>
              <a:t>#EBM</a:t>
            </a:r>
          </a:p>
        </p:txBody>
      </p:sp>
    </p:spTree>
    <p:extLst>
      <p:ext uri="{BB962C8B-B14F-4D97-AF65-F5344CB8AC3E}">
        <p14:creationId xmlns:p14="http://schemas.microsoft.com/office/powerpoint/2010/main" val="14145658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11A5E-130D-084F-A9CB-B6C9B18C5B5B}"/>
              </a:ext>
            </a:extLst>
          </p:cNvPr>
          <p:cNvSpPr>
            <a:spLocks noGrp="1"/>
          </p:cNvSpPr>
          <p:nvPr>
            <p:ph type="title"/>
          </p:nvPr>
        </p:nvSpPr>
        <p:spPr/>
        <p:txBody>
          <a:bodyPr/>
          <a:lstStyle/>
          <a:p>
            <a:r>
              <a:rPr lang="en-US" dirty="0"/>
              <a:t>Meniscal tear</a:t>
            </a:r>
          </a:p>
        </p:txBody>
      </p:sp>
      <p:sp>
        <p:nvSpPr>
          <p:cNvPr id="4" name="Text Placeholder 3">
            <a:extLst>
              <a:ext uri="{FF2B5EF4-FFF2-40B4-BE49-F238E27FC236}">
                <a16:creationId xmlns:a16="http://schemas.microsoft.com/office/drawing/2014/main" id="{54482513-ADC8-4049-8885-3A94411395DA}"/>
              </a:ext>
            </a:extLst>
          </p:cNvPr>
          <p:cNvSpPr>
            <a:spLocks noGrp="1"/>
          </p:cNvSpPr>
          <p:nvPr>
            <p:ph type="body" sz="quarter" idx="11"/>
          </p:nvPr>
        </p:nvSpPr>
        <p:spPr/>
        <p:txBody>
          <a:bodyPr/>
          <a:lstStyle/>
          <a:p>
            <a:endParaRPr lang="en-US" dirty="0"/>
          </a:p>
        </p:txBody>
      </p:sp>
      <p:sp>
        <p:nvSpPr>
          <p:cNvPr id="5" name="Text Placeholder 4">
            <a:extLst>
              <a:ext uri="{FF2B5EF4-FFF2-40B4-BE49-F238E27FC236}">
                <a16:creationId xmlns:a16="http://schemas.microsoft.com/office/drawing/2014/main" id="{DB3F7597-7AFA-9749-BC87-374E26C89523}"/>
              </a:ext>
            </a:extLst>
          </p:cNvPr>
          <p:cNvSpPr>
            <a:spLocks noGrp="1"/>
          </p:cNvSpPr>
          <p:nvPr>
            <p:ph type="body" sz="quarter" idx="12"/>
          </p:nvPr>
        </p:nvSpPr>
        <p:spPr/>
        <p:txBody>
          <a:bodyPr/>
          <a:lstStyle/>
          <a:p>
            <a:endParaRPr lang="en-US" dirty="0"/>
          </a:p>
        </p:txBody>
      </p:sp>
      <p:pic>
        <p:nvPicPr>
          <p:cNvPr id="12" name="Content Placeholder 11">
            <a:extLst>
              <a:ext uri="{FF2B5EF4-FFF2-40B4-BE49-F238E27FC236}">
                <a16:creationId xmlns:a16="http://schemas.microsoft.com/office/drawing/2014/main" id="{466609B4-7103-9E4A-B4B8-0ABB723D023D}"/>
              </a:ext>
            </a:extLst>
          </p:cNvPr>
          <p:cNvPicPr>
            <a:picLocks noGrp="1" noChangeAspect="1"/>
          </p:cNvPicPr>
          <p:nvPr>
            <p:ph sz="half" idx="1"/>
          </p:nvPr>
        </p:nvPicPr>
        <p:blipFill>
          <a:blip r:embed="rId3"/>
          <a:stretch>
            <a:fillRect/>
          </a:stretch>
        </p:blipFill>
        <p:spPr>
          <a:xfrm>
            <a:off x="774747" y="1820050"/>
            <a:ext cx="7670800" cy="3263900"/>
          </a:xfrm>
        </p:spPr>
      </p:pic>
      <p:pic>
        <p:nvPicPr>
          <p:cNvPr id="15" name="Picture 14">
            <a:extLst>
              <a:ext uri="{FF2B5EF4-FFF2-40B4-BE49-F238E27FC236}">
                <a16:creationId xmlns:a16="http://schemas.microsoft.com/office/drawing/2014/main" id="{B2195CD4-AC87-4144-A498-D09B3AC71A2B}"/>
              </a:ext>
            </a:extLst>
          </p:cNvPr>
          <p:cNvPicPr>
            <a:picLocks noChangeAspect="1"/>
          </p:cNvPicPr>
          <p:nvPr/>
        </p:nvPicPr>
        <p:blipFill>
          <a:blip r:embed="rId4"/>
          <a:stretch>
            <a:fillRect/>
          </a:stretch>
        </p:blipFill>
        <p:spPr>
          <a:xfrm>
            <a:off x="1593166" y="5160150"/>
            <a:ext cx="4381500" cy="1625600"/>
          </a:xfrm>
          <a:prstGeom prst="rect">
            <a:avLst/>
          </a:prstGeom>
        </p:spPr>
      </p:pic>
      <p:pic>
        <p:nvPicPr>
          <p:cNvPr id="17" name="Picture 16">
            <a:extLst>
              <a:ext uri="{FF2B5EF4-FFF2-40B4-BE49-F238E27FC236}">
                <a16:creationId xmlns:a16="http://schemas.microsoft.com/office/drawing/2014/main" id="{119970CB-27ED-A048-A542-2A0EA5D41DE1}"/>
              </a:ext>
            </a:extLst>
          </p:cNvPr>
          <p:cNvPicPr>
            <a:picLocks noChangeAspect="1"/>
          </p:cNvPicPr>
          <p:nvPr/>
        </p:nvPicPr>
        <p:blipFill>
          <a:blip r:embed="rId5"/>
          <a:stretch>
            <a:fillRect/>
          </a:stretch>
        </p:blipFill>
        <p:spPr>
          <a:xfrm>
            <a:off x="8512304" y="1551145"/>
            <a:ext cx="5863712" cy="5431824"/>
          </a:xfrm>
          <a:prstGeom prst="rect">
            <a:avLst/>
          </a:prstGeom>
        </p:spPr>
      </p:pic>
    </p:spTree>
    <p:extLst>
      <p:ext uri="{BB962C8B-B14F-4D97-AF65-F5344CB8AC3E}">
        <p14:creationId xmlns:p14="http://schemas.microsoft.com/office/powerpoint/2010/main" val="285010962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33788" y="1831428"/>
            <a:ext cx="7315200" cy="2704713"/>
          </a:xfrm>
        </p:spPr>
        <p:txBody>
          <a:bodyPr/>
          <a:lstStyle/>
          <a:p>
            <a:r>
              <a:rPr lang="en-US" sz="4600" dirty="0"/>
              <a:t>How to use the medical literature to make better clinical decisions.</a:t>
            </a:r>
          </a:p>
        </p:txBody>
      </p:sp>
      <p:sp>
        <p:nvSpPr>
          <p:cNvPr id="3" name="Text Placeholder 1">
            <a:extLst>
              <a:ext uri="{FF2B5EF4-FFF2-40B4-BE49-F238E27FC236}">
                <a16:creationId xmlns:a16="http://schemas.microsoft.com/office/drawing/2014/main" id="{4EAF632B-1C1B-444B-BBD3-4117EDCF3FD5}"/>
              </a:ext>
            </a:extLst>
          </p:cNvPr>
          <p:cNvSpPr>
            <a:spLocks noGrp="1"/>
          </p:cNvSpPr>
          <p:nvPr>
            <p:ph type="body" sz="quarter" idx="11"/>
          </p:nvPr>
        </p:nvSpPr>
        <p:spPr>
          <a:xfrm>
            <a:off x="2592763" y="7866925"/>
            <a:ext cx="1550842" cy="304800"/>
          </a:xfrm>
        </p:spPr>
        <p:txBody>
          <a:bodyPr/>
          <a:lstStyle/>
          <a:p>
            <a:endParaRPr lang="en-US" dirty="0"/>
          </a:p>
        </p:txBody>
      </p:sp>
      <p:sp>
        <p:nvSpPr>
          <p:cNvPr id="4" name="Text Placeholder 2">
            <a:extLst>
              <a:ext uri="{FF2B5EF4-FFF2-40B4-BE49-F238E27FC236}">
                <a16:creationId xmlns:a16="http://schemas.microsoft.com/office/drawing/2014/main" id="{0F8287C4-D28E-CB47-963D-B983D23913FA}"/>
              </a:ext>
            </a:extLst>
          </p:cNvPr>
          <p:cNvSpPr>
            <a:spLocks noGrp="1"/>
          </p:cNvSpPr>
          <p:nvPr>
            <p:ph type="body" sz="quarter" idx="12"/>
          </p:nvPr>
        </p:nvSpPr>
        <p:spPr>
          <a:xfrm>
            <a:off x="4143605" y="7866925"/>
            <a:ext cx="1191153" cy="304800"/>
          </a:xfrm>
        </p:spPr>
        <p:txBody>
          <a:bodyPr/>
          <a:lstStyle/>
          <a:p>
            <a:endParaRPr lang="en-US" dirty="0"/>
          </a:p>
        </p:txBody>
      </p:sp>
    </p:spTree>
    <p:extLst>
      <p:ext uri="{BB962C8B-B14F-4D97-AF65-F5344CB8AC3E}">
        <p14:creationId xmlns:p14="http://schemas.microsoft.com/office/powerpoint/2010/main" val="24761263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11A5E-130D-084F-A9CB-B6C9B18C5B5B}"/>
              </a:ext>
            </a:extLst>
          </p:cNvPr>
          <p:cNvSpPr>
            <a:spLocks noGrp="1"/>
          </p:cNvSpPr>
          <p:nvPr>
            <p:ph type="title"/>
          </p:nvPr>
        </p:nvSpPr>
        <p:spPr/>
        <p:txBody>
          <a:bodyPr/>
          <a:lstStyle/>
          <a:p>
            <a:r>
              <a:rPr lang="en-US" dirty="0"/>
              <a:t>Meniscal tear</a:t>
            </a:r>
          </a:p>
        </p:txBody>
      </p:sp>
      <p:pic>
        <p:nvPicPr>
          <p:cNvPr id="9" name="Content Placeholder 8">
            <a:extLst>
              <a:ext uri="{FF2B5EF4-FFF2-40B4-BE49-F238E27FC236}">
                <a16:creationId xmlns:a16="http://schemas.microsoft.com/office/drawing/2014/main" id="{E6B8651D-91B2-3F4D-8A5A-261471F80CE6}"/>
              </a:ext>
            </a:extLst>
          </p:cNvPr>
          <p:cNvPicPr>
            <a:picLocks noGrp="1" noChangeAspect="1"/>
          </p:cNvPicPr>
          <p:nvPr>
            <p:ph sz="half" idx="1"/>
          </p:nvPr>
        </p:nvPicPr>
        <p:blipFill>
          <a:blip r:embed="rId3"/>
          <a:stretch>
            <a:fillRect/>
          </a:stretch>
        </p:blipFill>
        <p:spPr>
          <a:xfrm>
            <a:off x="1158687" y="1809121"/>
            <a:ext cx="5981700" cy="2857500"/>
          </a:xfrm>
        </p:spPr>
      </p:pic>
      <p:sp>
        <p:nvSpPr>
          <p:cNvPr id="4" name="Text Placeholder 3">
            <a:extLst>
              <a:ext uri="{FF2B5EF4-FFF2-40B4-BE49-F238E27FC236}">
                <a16:creationId xmlns:a16="http://schemas.microsoft.com/office/drawing/2014/main" id="{54482513-ADC8-4049-8885-3A94411395DA}"/>
              </a:ext>
            </a:extLst>
          </p:cNvPr>
          <p:cNvSpPr>
            <a:spLocks noGrp="1"/>
          </p:cNvSpPr>
          <p:nvPr>
            <p:ph type="body" sz="quarter" idx="11"/>
          </p:nvPr>
        </p:nvSpPr>
        <p:spPr/>
        <p:txBody>
          <a:bodyPr/>
          <a:lstStyle/>
          <a:p>
            <a:endParaRPr lang="en-US" dirty="0"/>
          </a:p>
        </p:txBody>
      </p:sp>
      <p:sp>
        <p:nvSpPr>
          <p:cNvPr id="5" name="Text Placeholder 4">
            <a:extLst>
              <a:ext uri="{FF2B5EF4-FFF2-40B4-BE49-F238E27FC236}">
                <a16:creationId xmlns:a16="http://schemas.microsoft.com/office/drawing/2014/main" id="{DB3F7597-7AFA-9749-BC87-374E26C89523}"/>
              </a:ext>
            </a:extLst>
          </p:cNvPr>
          <p:cNvSpPr>
            <a:spLocks noGrp="1"/>
          </p:cNvSpPr>
          <p:nvPr>
            <p:ph type="body" sz="quarter" idx="12"/>
          </p:nvPr>
        </p:nvSpPr>
        <p:spPr/>
        <p:txBody>
          <a:bodyPr/>
          <a:lstStyle/>
          <a:p>
            <a:endParaRPr lang="en-US" dirty="0"/>
          </a:p>
        </p:txBody>
      </p:sp>
      <p:pic>
        <p:nvPicPr>
          <p:cNvPr id="11" name="Picture 10">
            <a:extLst>
              <a:ext uri="{FF2B5EF4-FFF2-40B4-BE49-F238E27FC236}">
                <a16:creationId xmlns:a16="http://schemas.microsoft.com/office/drawing/2014/main" id="{1A09F5DF-45F6-9846-A10A-A00A28F3F650}"/>
              </a:ext>
            </a:extLst>
          </p:cNvPr>
          <p:cNvPicPr>
            <a:picLocks noChangeAspect="1"/>
          </p:cNvPicPr>
          <p:nvPr/>
        </p:nvPicPr>
        <p:blipFill>
          <a:blip r:embed="rId4"/>
          <a:stretch>
            <a:fillRect/>
          </a:stretch>
        </p:blipFill>
        <p:spPr>
          <a:xfrm>
            <a:off x="1189316" y="4902248"/>
            <a:ext cx="5969000" cy="1968500"/>
          </a:xfrm>
          <a:prstGeom prst="rect">
            <a:avLst/>
          </a:prstGeom>
        </p:spPr>
      </p:pic>
      <p:pic>
        <p:nvPicPr>
          <p:cNvPr id="13" name="Picture 12">
            <a:extLst>
              <a:ext uri="{FF2B5EF4-FFF2-40B4-BE49-F238E27FC236}">
                <a16:creationId xmlns:a16="http://schemas.microsoft.com/office/drawing/2014/main" id="{C18C20C8-437A-1349-BB6C-294D6F6E5557}"/>
              </a:ext>
            </a:extLst>
          </p:cNvPr>
          <p:cNvPicPr>
            <a:picLocks noChangeAspect="1"/>
          </p:cNvPicPr>
          <p:nvPr/>
        </p:nvPicPr>
        <p:blipFill>
          <a:blip r:embed="rId5"/>
          <a:stretch>
            <a:fillRect/>
          </a:stretch>
        </p:blipFill>
        <p:spPr>
          <a:xfrm>
            <a:off x="8826500" y="1244600"/>
            <a:ext cx="4686300" cy="5740400"/>
          </a:xfrm>
          <a:prstGeom prst="rect">
            <a:avLst/>
          </a:prstGeom>
        </p:spPr>
      </p:pic>
    </p:spTree>
    <p:extLst>
      <p:ext uri="{BB962C8B-B14F-4D97-AF65-F5344CB8AC3E}">
        <p14:creationId xmlns:p14="http://schemas.microsoft.com/office/powerpoint/2010/main" val="15344978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ASK – </a:t>
            </a:r>
            <a:r>
              <a:rPr lang="en-US" sz="3600" dirty="0"/>
              <a:t>What are some categories of questions?</a:t>
            </a:r>
            <a:endParaRPr lang="en-US" sz="3600" dirty="0">
              <a:solidFill>
                <a:schemeClr val="bg1">
                  <a:lumMod val="50000"/>
                </a:schemeClr>
              </a:solidFill>
            </a:endParaRPr>
          </a:p>
        </p:txBody>
      </p:sp>
      <p:sp>
        <p:nvSpPr>
          <p:cNvPr id="6" name="Text Placeholder 6">
            <a:extLst>
              <a:ext uri="{FF2B5EF4-FFF2-40B4-BE49-F238E27FC236}">
                <a16:creationId xmlns:a16="http://schemas.microsoft.com/office/drawing/2014/main" id="{3B56AD00-0A0B-1641-887D-F3E307A5B150}"/>
              </a:ext>
            </a:extLst>
          </p:cNvPr>
          <p:cNvSpPr>
            <a:spLocks noGrp="1"/>
          </p:cNvSpPr>
          <p:nvPr>
            <p:ph type="body" sz="quarter" idx="15"/>
          </p:nvPr>
        </p:nvSpPr>
        <p:spPr>
          <a:xfrm>
            <a:off x="6884988" y="7394575"/>
            <a:ext cx="7745412" cy="369888"/>
          </a:xfrm>
        </p:spPr>
        <p:txBody>
          <a:bodyPr/>
          <a:lstStyle/>
          <a:p>
            <a:r>
              <a:rPr lang="en-US" dirty="0"/>
              <a:t>Source: USA Today</a:t>
            </a:r>
          </a:p>
        </p:txBody>
      </p:sp>
      <p:pic>
        <p:nvPicPr>
          <p:cNvPr id="9" name="Content Placeholder 8">
            <a:extLst>
              <a:ext uri="{FF2B5EF4-FFF2-40B4-BE49-F238E27FC236}">
                <a16:creationId xmlns:a16="http://schemas.microsoft.com/office/drawing/2014/main" id="{2153D808-6168-E547-A276-91E0543DEF0B}"/>
              </a:ext>
            </a:extLst>
          </p:cNvPr>
          <p:cNvPicPr>
            <a:picLocks noGrp="1" noChangeAspect="1"/>
          </p:cNvPicPr>
          <p:nvPr>
            <p:ph sz="half" idx="1"/>
          </p:nvPr>
        </p:nvPicPr>
        <p:blipFill>
          <a:blip r:embed="rId3"/>
          <a:stretch>
            <a:fillRect/>
          </a:stretch>
        </p:blipFill>
        <p:spPr>
          <a:xfrm>
            <a:off x="1470660" y="1471118"/>
            <a:ext cx="11315700" cy="1485900"/>
          </a:xfrm>
        </p:spPr>
      </p:pic>
      <p:pic>
        <p:nvPicPr>
          <p:cNvPr id="11" name="Picture 10">
            <a:extLst>
              <a:ext uri="{FF2B5EF4-FFF2-40B4-BE49-F238E27FC236}">
                <a16:creationId xmlns:a16="http://schemas.microsoft.com/office/drawing/2014/main" id="{42F5B8BE-02BA-2B47-A209-2A633762A37B}"/>
              </a:ext>
            </a:extLst>
          </p:cNvPr>
          <p:cNvPicPr>
            <a:picLocks noChangeAspect="1"/>
          </p:cNvPicPr>
          <p:nvPr/>
        </p:nvPicPr>
        <p:blipFill>
          <a:blip r:embed="rId4"/>
          <a:stretch>
            <a:fillRect/>
          </a:stretch>
        </p:blipFill>
        <p:spPr>
          <a:xfrm>
            <a:off x="4179762" y="3074211"/>
            <a:ext cx="5897497" cy="3963543"/>
          </a:xfrm>
          <a:prstGeom prst="rect">
            <a:avLst/>
          </a:prstGeom>
        </p:spPr>
      </p:pic>
      <p:sp>
        <p:nvSpPr>
          <p:cNvPr id="7" name="Text Placeholder 3">
            <a:extLst>
              <a:ext uri="{FF2B5EF4-FFF2-40B4-BE49-F238E27FC236}">
                <a16:creationId xmlns:a16="http://schemas.microsoft.com/office/drawing/2014/main" id="{580FCBE9-A8A3-784A-9773-4122449E4A83}"/>
              </a:ext>
            </a:extLst>
          </p:cNvPr>
          <p:cNvSpPr>
            <a:spLocks noGrp="1"/>
          </p:cNvSpPr>
          <p:nvPr>
            <p:ph type="body" sz="quarter" idx="11"/>
          </p:nvPr>
        </p:nvSpPr>
        <p:spPr>
          <a:xfrm>
            <a:off x="2592763" y="7866925"/>
            <a:ext cx="1550842" cy="304800"/>
          </a:xfrm>
        </p:spPr>
        <p:txBody>
          <a:bodyPr/>
          <a:lstStyle/>
          <a:p>
            <a:r>
              <a:rPr lang="en-US" dirty="0"/>
              <a:t>@UtahIMCMRs</a:t>
            </a:r>
          </a:p>
        </p:txBody>
      </p:sp>
      <p:sp>
        <p:nvSpPr>
          <p:cNvPr id="8" name="Text Placeholder 4">
            <a:extLst>
              <a:ext uri="{FF2B5EF4-FFF2-40B4-BE49-F238E27FC236}">
                <a16:creationId xmlns:a16="http://schemas.microsoft.com/office/drawing/2014/main" id="{5C6DA9F6-C634-E446-BD5F-6941F5EB874C}"/>
              </a:ext>
            </a:extLst>
          </p:cNvPr>
          <p:cNvSpPr>
            <a:spLocks noGrp="1"/>
          </p:cNvSpPr>
          <p:nvPr>
            <p:ph type="body" sz="quarter" idx="12"/>
          </p:nvPr>
        </p:nvSpPr>
        <p:spPr>
          <a:xfrm>
            <a:off x="4143605" y="7866925"/>
            <a:ext cx="1191153" cy="304800"/>
          </a:xfrm>
        </p:spPr>
        <p:txBody>
          <a:bodyPr/>
          <a:lstStyle/>
          <a:p>
            <a:r>
              <a:rPr lang="en-US" dirty="0"/>
              <a:t>#EBM</a:t>
            </a:r>
          </a:p>
        </p:txBody>
      </p:sp>
    </p:spTree>
    <p:extLst>
      <p:ext uri="{BB962C8B-B14F-4D97-AF65-F5344CB8AC3E}">
        <p14:creationId xmlns:p14="http://schemas.microsoft.com/office/powerpoint/2010/main" val="318264551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ASK – </a:t>
            </a:r>
            <a:r>
              <a:rPr lang="en-US" sz="3600" dirty="0"/>
              <a:t>What are some categories of questions?</a:t>
            </a:r>
            <a:endParaRPr lang="en-US" sz="3600" dirty="0">
              <a:solidFill>
                <a:schemeClr val="bg1">
                  <a:lumMod val="50000"/>
                </a:schemeClr>
              </a:solidFill>
            </a:endParaRPr>
          </a:p>
        </p:txBody>
      </p:sp>
      <p:sp>
        <p:nvSpPr>
          <p:cNvPr id="4" name="Content Placeholder 3"/>
          <p:cNvSpPr>
            <a:spLocks noGrp="1"/>
          </p:cNvSpPr>
          <p:nvPr>
            <p:ph sz="half" idx="1"/>
          </p:nvPr>
        </p:nvSpPr>
        <p:spPr/>
        <p:txBody>
          <a:bodyPr/>
          <a:lstStyle/>
          <a:p>
            <a:pPr lvl="0"/>
            <a:r>
              <a:rPr lang="en-US" dirty="0"/>
              <a:t>Differential Diagnosis</a:t>
            </a:r>
          </a:p>
          <a:p>
            <a:pPr lvl="0"/>
            <a:r>
              <a:rPr lang="en-US" dirty="0"/>
              <a:t>Diagnosis</a:t>
            </a:r>
          </a:p>
          <a:p>
            <a:pPr lvl="0"/>
            <a:r>
              <a:rPr lang="en-US" dirty="0"/>
              <a:t>Prognosis</a:t>
            </a:r>
          </a:p>
          <a:p>
            <a:pPr lvl="0"/>
            <a:r>
              <a:rPr lang="en-US" b="1" i="1" dirty="0"/>
              <a:t>Therapy (Cohort?)</a:t>
            </a:r>
          </a:p>
          <a:p>
            <a:pPr lvl="0"/>
            <a:r>
              <a:rPr lang="en-US" dirty="0"/>
              <a:t>Harm</a:t>
            </a:r>
          </a:p>
        </p:txBody>
      </p:sp>
      <p:pic>
        <p:nvPicPr>
          <p:cNvPr id="3" name="Picture 2">
            <a:extLst>
              <a:ext uri="{FF2B5EF4-FFF2-40B4-BE49-F238E27FC236}">
                <a16:creationId xmlns:a16="http://schemas.microsoft.com/office/drawing/2014/main" id="{ABD0A5E2-3D04-4145-80D7-5522899FA2C9}"/>
              </a:ext>
            </a:extLst>
          </p:cNvPr>
          <p:cNvPicPr>
            <a:picLocks noChangeAspect="1"/>
          </p:cNvPicPr>
          <p:nvPr/>
        </p:nvPicPr>
        <p:blipFill>
          <a:blip r:embed="rId3"/>
          <a:stretch>
            <a:fillRect/>
          </a:stretch>
        </p:blipFill>
        <p:spPr>
          <a:xfrm>
            <a:off x="7501890" y="2114868"/>
            <a:ext cx="6279424" cy="4794316"/>
          </a:xfrm>
          <a:prstGeom prst="rect">
            <a:avLst/>
          </a:prstGeom>
        </p:spPr>
      </p:pic>
      <p:sp>
        <p:nvSpPr>
          <p:cNvPr id="6" name="Text Placeholder 6">
            <a:extLst>
              <a:ext uri="{FF2B5EF4-FFF2-40B4-BE49-F238E27FC236}">
                <a16:creationId xmlns:a16="http://schemas.microsoft.com/office/drawing/2014/main" id="{3B56AD00-0A0B-1641-887D-F3E307A5B150}"/>
              </a:ext>
            </a:extLst>
          </p:cNvPr>
          <p:cNvSpPr>
            <a:spLocks noGrp="1"/>
          </p:cNvSpPr>
          <p:nvPr>
            <p:ph type="body" sz="quarter" idx="15"/>
          </p:nvPr>
        </p:nvSpPr>
        <p:spPr>
          <a:xfrm>
            <a:off x="6884988" y="7394575"/>
            <a:ext cx="7745412" cy="369888"/>
          </a:xfrm>
        </p:spPr>
        <p:txBody>
          <a:bodyPr/>
          <a:lstStyle/>
          <a:p>
            <a:r>
              <a:rPr lang="en-US" dirty="0"/>
              <a:t>Source: https://guides.dml.georgetown.edu/ebm</a:t>
            </a:r>
          </a:p>
        </p:txBody>
      </p:sp>
      <p:sp>
        <p:nvSpPr>
          <p:cNvPr id="7" name="Text Placeholder 3">
            <a:extLst>
              <a:ext uri="{FF2B5EF4-FFF2-40B4-BE49-F238E27FC236}">
                <a16:creationId xmlns:a16="http://schemas.microsoft.com/office/drawing/2014/main" id="{FAB9D753-47BF-014D-8161-6AA2549DF199}"/>
              </a:ext>
            </a:extLst>
          </p:cNvPr>
          <p:cNvSpPr>
            <a:spLocks noGrp="1"/>
          </p:cNvSpPr>
          <p:nvPr>
            <p:ph type="body" sz="quarter" idx="11"/>
          </p:nvPr>
        </p:nvSpPr>
        <p:spPr>
          <a:xfrm>
            <a:off x="2592763" y="7866925"/>
            <a:ext cx="1550842" cy="304800"/>
          </a:xfrm>
        </p:spPr>
        <p:txBody>
          <a:bodyPr/>
          <a:lstStyle/>
          <a:p>
            <a:r>
              <a:rPr lang="en-US" dirty="0"/>
              <a:t>@UtahIMCMRs</a:t>
            </a:r>
          </a:p>
        </p:txBody>
      </p:sp>
      <p:sp>
        <p:nvSpPr>
          <p:cNvPr id="8" name="Text Placeholder 4">
            <a:extLst>
              <a:ext uri="{FF2B5EF4-FFF2-40B4-BE49-F238E27FC236}">
                <a16:creationId xmlns:a16="http://schemas.microsoft.com/office/drawing/2014/main" id="{0E505F10-1E56-4B4D-A572-45B7B40833F2}"/>
              </a:ext>
            </a:extLst>
          </p:cNvPr>
          <p:cNvSpPr>
            <a:spLocks noGrp="1"/>
          </p:cNvSpPr>
          <p:nvPr>
            <p:ph type="body" sz="quarter" idx="12"/>
          </p:nvPr>
        </p:nvSpPr>
        <p:spPr>
          <a:xfrm>
            <a:off x="4143605" y="7866925"/>
            <a:ext cx="1191153" cy="304800"/>
          </a:xfrm>
        </p:spPr>
        <p:txBody>
          <a:bodyPr/>
          <a:lstStyle/>
          <a:p>
            <a:r>
              <a:rPr lang="en-US" dirty="0"/>
              <a:t>#EBM</a:t>
            </a:r>
          </a:p>
        </p:txBody>
      </p:sp>
    </p:spTree>
    <p:extLst>
      <p:ext uri="{BB962C8B-B14F-4D97-AF65-F5344CB8AC3E}">
        <p14:creationId xmlns:p14="http://schemas.microsoft.com/office/powerpoint/2010/main" val="10978988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902063" y="1533972"/>
            <a:ext cx="12839700" cy="5883970"/>
          </a:xfrm>
        </p:spPr>
        <p:txBody>
          <a:bodyPr/>
          <a:lstStyle/>
          <a:p>
            <a:r>
              <a:rPr lang="en-US" sz="4200" b="1" dirty="0"/>
              <a:t>Historical Detour:</a:t>
            </a:r>
            <a:r>
              <a:rPr lang="en-US" sz="4200" dirty="0"/>
              <a:t> Smoking and Lung Cancer</a:t>
            </a:r>
          </a:p>
          <a:p>
            <a:endParaRPr lang="en-US" sz="2400" dirty="0"/>
          </a:p>
          <a:p>
            <a:r>
              <a:rPr lang="en-US" sz="2400" dirty="0"/>
              <a:t>New England Journal of Medicine</a:t>
            </a:r>
          </a:p>
          <a:p>
            <a:r>
              <a:rPr lang="en-US" sz="2400" dirty="0"/>
              <a:t>Volume 240, Number 17, April 28, 1949</a:t>
            </a:r>
            <a:r>
              <a:rPr lang="en-US" sz="3200" dirty="0"/>
              <a:t> </a:t>
            </a:r>
          </a:p>
          <a:p>
            <a:endParaRPr lang="en-US" sz="3200" dirty="0"/>
          </a:p>
        </p:txBody>
      </p:sp>
      <p:sp>
        <p:nvSpPr>
          <p:cNvPr id="2" name="Title 1"/>
          <p:cNvSpPr>
            <a:spLocks noGrp="1"/>
          </p:cNvSpPr>
          <p:nvPr>
            <p:ph type="title" idx="4294967295"/>
          </p:nvPr>
        </p:nvSpPr>
        <p:spPr>
          <a:xfrm>
            <a:off x="1836738" y="693738"/>
            <a:ext cx="12793662" cy="660400"/>
          </a:xfrm>
          <a:prstGeom prst="rect">
            <a:avLst/>
          </a:prstGeom>
        </p:spPr>
        <p:txBody>
          <a:bodyPr/>
          <a:lstStyle/>
          <a:p>
            <a:r>
              <a:rPr lang="en-US" dirty="0"/>
              <a:t>EBCP </a:t>
            </a:r>
            <a:r>
              <a:rPr lang="en-US" dirty="0">
                <a:solidFill>
                  <a:schemeClr val="bg1">
                    <a:lumMod val="50000"/>
                  </a:schemeClr>
                </a:solidFill>
              </a:rPr>
              <a:t>in action</a:t>
            </a:r>
          </a:p>
        </p:txBody>
      </p:sp>
      <p:pic>
        <p:nvPicPr>
          <p:cNvPr id="7" name="Picture 6">
            <a:extLst>
              <a:ext uri="{FF2B5EF4-FFF2-40B4-BE49-F238E27FC236}">
                <a16:creationId xmlns:a16="http://schemas.microsoft.com/office/drawing/2014/main" id="{3CAB1D51-0631-4745-BCED-B1593D361152}"/>
              </a:ext>
            </a:extLst>
          </p:cNvPr>
          <p:cNvPicPr>
            <a:picLocks noChangeAspect="1"/>
          </p:cNvPicPr>
          <p:nvPr/>
        </p:nvPicPr>
        <p:blipFill>
          <a:blip r:embed="rId3"/>
          <a:stretch>
            <a:fillRect/>
          </a:stretch>
        </p:blipFill>
        <p:spPr>
          <a:xfrm>
            <a:off x="8462681" y="2332556"/>
            <a:ext cx="3569771" cy="5085386"/>
          </a:xfrm>
          <a:prstGeom prst="rect">
            <a:avLst/>
          </a:prstGeom>
        </p:spPr>
      </p:pic>
    </p:spTree>
    <p:extLst>
      <p:ext uri="{BB962C8B-B14F-4D97-AF65-F5344CB8AC3E}">
        <p14:creationId xmlns:p14="http://schemas.microsoft.com/office/powerpoint/2010/main" val="253041576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902063" y="1533972"/>
            <a:ext cx="12839700" cy="5883970"/>
          </a:xfrm>
        </p:spPr>
        <p:txBody>
          <a:bodyPr/>
          <a:lstStyle/>
          <a:p>
            <a:r>
              <a:rPr lang="en-US" sz="4200" b="1" dirty="0"/>
              <a:t>Historical Detour:</a:t>
            </a:r>
            <a:r>
              <a:rPr lang="en-US" sz="4200" dirty="0"/>
              <a:t> Smoking and Lung Cancer</a:t>
            </a:r>
          </a:p>
          <a:p>
            <a:r>
              <a:rPr lang="en-US" sz="3200" dirty="0"/>
              <a:t>A Bradford Hill and Richard Doll (BMJ, 1950)</a:t>
            </a:r>
          </a:p>
          <a:p>
            <a:r>
              <a:rPr lang="en-US" sz="3200" dirty="0"/>
              <a:t>Case-control Study – smokers more likely </a:t>
            </a:r>
          </a:p>
          <a:p>
            <a:r>
              <a:rPr lang="en-US" sz="3200" dirty="0"/>
              <a:t>to develop lung cancer. </a:t>
            </a:r>
          </a:p>
        </p:txBody>
      </p:sp>
      <p:sp>
        <p:nvSpPr>
          <p:cNvPr id="2" name="Title 1"/>
          <p:cNvSpPr>
            <a:spLocks noGrp="1"/>
          </p:cNvSpPr>
          <p:nvPr>
            <p:ph type="title" idx="4294967295"/>
          </p:nvPr>
        </p:nvSpPr>
        <p:spPr>
          <a:xfrm>
            <a:off x="1836738" y="693738"/>
            <a:ext cx="12793662" cy="660400"/>
          </a:xfrm>
          <a:prstGeom prst="rect">
            <a:avLst/>
          </a:prstGeom>
        </p:spPr>
        <p:txBody>
          <a:bodyPr/>
          <a:lstStyle/>
          <a:p>
            <a:r>
              <a:rPr lang="en-US" dirty="0"/>
              <a:t>EBCP </a:t>
            </a:r>
            <a:r>
              <a:rPr lang="en-US" dirty="0">
                <a:solidFill>
                  <a:schemeClr val="bg1">
                    <a:lumMod val="50000"/>
                  </a:schemeClr>
                </a:solidFill>
              </a:rPr>
              <a:t>in action</a:t>
            </a:r>
          </a:p>
        </p:txBody>
      </p:sp>
      <p:pic>
        <p:nvPicPr>
          <p:cNvPr id="5" name="Picture 4">
            <a:extLst>
              <a:ext uri="{FF2B5EF4-FFF2-40B4-BE49-F238E27FC236}">
                <a16:creationId xmlns:a16="http://schemas.microsoft.com/office/drawing/2014/main" id="{EEBA5DF6-F145-BE4B-A587-B0A132E74A3D}"/>
              </a:ext>
            </a:extLst>
          </p:cNvPr>
          <p:cNvPicPr>
            <a:picLocks noChangeAspect="1"/>
          </p:cNvPicPr>
          <p:nvPr/>
        </p:nvPicPr>
        <p:blipFill>
          <a:blip r:embed="rId3"/>
          <a:stretch>
            <a:fillRect/>
          </a:stretch>
        </p:blipFill>
        <p:spPr>
          <a:xfrm>
            <a:off x="9556749" y="2532714"/>
            <a:ext cx="3768781" cy="4885228"/>
          </a:xfrm>
          <a:prstGeom prst="rect">
            <a:avLst/>
          </a:prstGeom>
        </p:spPr>
      </p:pic>
      <p:pic>
        <p:nvPicPr>
          <p:cNvPr id="6" name="Picture 5">
            <a:extLst>
              <a:ext uri="{FF2B5EF4-FFF2-40B4-BE49-F238E27FC236}">
                <a16:creationId xmlns:a16="http://schemas.microsoft.com/office/drawing/2014/main" id="{457F3286-84FB-ED46-8E9C-2DF951C5D372}"/>
              </a:ext>
            </a:extLst>
          </p:cNvPr>
          <p:cNvPicPr>
            <a:picLocks noChangeAspect="1"/>
          </p:cNvPicPr>
          <p:nvPr/>
        </p:nvPicPr>
        <p:blipFill>
          <a:blip r:embed="rId4"/>
          <a:stretch>
            <a:fillRect/>
          </a:stretch>
        </p:blipFill>
        <p:spPr>
          <a:xfrm>
            <a:off x="3009970" y="4284662"/>
            <a:ext cx="4483100" cy="3251200"/>
          </a:xfrm>
          <a:prstGeom prst="rect">
            <a:avLst/>
          </a:prstGeom>
        </p:spPr>
      </p:pic>
    </p:spTree>
    <p:extLst>
      <p:ext uri="{BB962C8B-B14F-4D97-AF65-F5344CB8AC3E}">
        <p14:creationId xmlns:p14="http://schemas.microsoft.com/office/powerpoint/2010/main" val="37050973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902063" y="1533972"/>
            <a:ext cx="12839700" cy="5883970"/>
          </a:xfrm>
        </p:spPr>
        <p:txBody>
          <a:bodyPr/>
          <a:lstStyle/>
          <a:p>
            <a:r>
              <a:rPr lang="en-US" sz="4200" b="1" dirty="0"/>
              <a:t>Historical Detour:</a:t>
            </a:r>
            <a:r>
              <a:rPr lang="en-US" sz="4200" dirty="0"/>
              <a:t> Smoking and Lung Cancer</a:t>
            </a:r>
          </a:p>
        </p:txBody>
      </p:sp>
      <p:sp>
        <p:nvSpPr>
          <p:cNvPr id="2" name="Title 1"/>
          <p:cNvSpPr>
            <a:spLocks noGrp="1"/>
          </p:cNvSpPr>
          <p:nvPr>
            <p:ph type="title" idx="4294967295"/>
          </p:nvPr>
        </p:nvSpPr>
        <p:spPr>
          <a:xfrm>
            <a:off x="1836738" y="693738"/>
            <a:ext cx="12793662" cy="660400"/>
          </a:xfrm>
          <a:prstGeom prst="rect">
            <a:avLst/>
          </a:prstGeom>
        </p:spPr>
        <p:txBody>
          <a:bodyPr/>
          <a:lstStyle/>
          <a:p>
            <a:r>
              <a:rPr lang="en-US" dirty="0"/>
              <a:t>EBCP </a:t>
            </a:r>
            <a:r>
              <a:rPr lang="en-US" dirty="0">
                <a:solidFill>
                  <a:schemeClr val="bg1">
                    <a:lumMod val="50000"/>
                  </a:schemeClr>
                </a:solidFill>
              </a:rPr>
              <a:t>in action</a:t>
            </a:r>
          </a:p>
        </p:txBody>
      </p:sp>
      <p:pic>
        <p:nvPicPr>
          <p:cNvPr id="7" name="Picture 6">
            <a:extLst>
              <a:ext uri="{FF2B5EF4-FFF2-40B4-BE49-F238E27FC236}">
                <a16:creationId xmlns:a16="http://schemas.microsoft.com/office/drawing/2014/main" id="{3FEB813B-F3DB-B641-954D-B1F55C39755C}"/>
              </a:ext>
            </a:extLst>
          </p:cNvPr>
          <p:cNvPicPr>
            <a:picLocks noChangeAspect="1"/>
          </p:cNvPicPr>
          <p:nvPr/>
        </p:nvPicPr>
        <p:blipFill>
          <a:blip r:embed="rId3"/>
          <a:stretch>
            <a:fillRect/>
          </a:stretch>
        </p:blipFill>
        <p:spPr>
          <a:xfrm>
            <a:off x="902063" y="2615407"/>
            <a:ext cx="8255000" cy="3721100"/>
          </a:xfrm>
          <a:prstGeom prst="rect">
            <a:avLst/>
          </a:prstGeom>
        </p:spPr>
      </p:pic>
      <p:pic>
        <p:nvPicPr>
          <p:cNvPr id="9" name="Picture 8">
            <a:extLst>
              <a:ext uri="{FF2B5EF4-FFF2-40B4-BE49-F238E27FC236}">
                <a16:creationId xmlns:a16="http://schemas.microsoft.com/office/drawing/2014/main" id="{A5CEBD02-4170-614D-8EEE-BD82C74D604E}"/>
              </a:ext>
            </a:extLst>
          </p:cNvPr>
          <p:cNvPicPr>
            <a:picLocks noChangeAspect="1"/>
          </p:cNvPicPr>
          <p:nvPr/>
        </p:nvPicPr>
        <p:blipFill>
          <a:blip r:embed="rId4"/>
          <a:stretch>
            <a:fillRect/>
          </a:stretch>
        </p:blipFill>
        <p:spPr>
          <a:xfrm>
            <a:off x="9633196" y="2379404"/>
            <a:ext cx="3632434" cy="5038538"/>
          </a:xfrm>
          <a:prstGeom prst="rect">
            <a:avLst/>
          </a:prstGeom>
        </p:spPr>
      </p:pic>
      <p:sp>
        <p:nvSpPr>
          <p:cNvPr id="10" name="Text Placeholder 3">
            <a:extLst>
              <a:ext uri="{FF2B5EF4-FFF2-40B4-BE49-F238E27FC236}">
                <a16:creationId xmlns:a16="http://schemas.microsoft.com/office/drawing/2014/main" id="{20AE110E-0B22-DB4B-86ED-3218A2435451}"/>
              </a:ext>
            </a:extLst>
          </p:cNvPr>
          <p:cNvSpPr txBox="1">
            <a:spLocks/>
          </p:cNvSpPr>
          <p:nvPr/>
        </p:nvSpPr>
        <p:spPr>
          <a:xfrm>
            <a:off x="2419347" y="6480477"/>
            <a:ext cx="12839700" cy="5883970"/>
          </a:xfrm>
          <a:prstGeom prst="rect">
            <a:avLst/>
          </a:prstGeom>
        </p:spPr>
        <p:txBody>
          <a:bodyPr/>
          <a:lstStyle>
            <a:lvl1pPr marL="0" indent="0" algn="l" defTabSz="731520" rtl="0" eaLnBrk="1" latinLnBrk="0" hangingPunct="1">
              <a:spcBef>
                <a:spcPct val="20000"/>
              </a:spcBef>
              <a:buFont typeface="Arial"/>
              <a:buNone/>
              <a:defRPr sz="4480" b="0" i="0" kern="1200" baseline="0">
                <a:solidFill>
                  <a:schemeClr val="bg1"/>
                </a:solidFill>
                <a:latin typeface="Century Gothic" charset="0"/>
                <a:ea typeface="+mn-ea"/>
                <a:cs typeface="Avenir Roman"/>
              </a:defRPr>
            </a:lvl1pPr>
            <a:lvl2pPr marL="1188720" indent="-457200" algn="l" defTabSz="731520" rtl="0" eaLnBrk="1" latinLnBrk="0" hangingPunct="1">
              <a:spcBef>
                <a:spcPct val="20000"/>
              </a:spcBef>
              <a:buFont typeface="Arial"/>
              <a:buChar char="–"/>
              <a:defRPr sz="3840" b="0" i="0" kern="1200" baseline="0">
                <a:solidFill>
                  <a:schemeClr val="tx1">
                    <a:lumMod val="65000"/>
                    <a:lumOff val="35000"/>
                  </a:schemeClr>
                </a:solidFill>
                <a:latin typeface="Century Gothic" charset="0"/>
                <a:ea typeface="+mn-ea"/>
                <a:cs typeface="Avenir Roman"/>
              </a:defRPr>
            </a:lvl2pPr>
            <a:lvl3pPr marL="1828800" indent="-365760" algn="l" defTabSz="731520" rtl="0" eaLnBrk="1" latinLnBrk="0" hangingPunct="1">
              <a:spcBef>
                <a:spcPct val="20000"/>
              </a:spcBef>
              <a:buFont typeface="Arial"/>
              <a:buChar char="•"/>
              <a:defRPr sz="3200" b="0" i="0" kern="1200" baseline="0">
                <a:solidFill>
                  <a:schemeClr val="tx1">
                    <a:lumMod val="65000"/>
                    <a:lumOff val="35000"/>
                  </a:schemeClr>
                </a:solidFill>
                <a:latin typeface="Century Gothic" charset="0"/>
                <a:ea typeface="Century Gothic" charset="0"/>
                <a:cs typeface="Century Gothic" charset="0"/>
              </a:defRPr>
            </a:lvl3pPr>
            <a:lvl4pPr marL="2560320" indent="-365760" algn="l" defTabSz="731520" rtl="0" eaLnBrk="1" latinLnBrk="0" hangingPunct="1">
              <a:spcBef>
                <a:spcPct val="20000"/>
              </a:spcBef>
              <a:buFont typeface="Arial"/>
              <a:buChar char="–"/>
              <a:defRPr sz="2560" b="0" i="0" kern="1200" baseline="0">
                <a:solidFill>
                  <a:schemeClr val="tx1">
                    <a:lumMod val="65000"/>
                    <a:lumOff val="35000"/>
                  </a:schemeClr>
                </a:solidFill>
                <a:latin typeface="Century Gothic" charset="0"/>
                <a:ea typeface="+mn-ea"/>
                <a:cs typeface="Avenir Roman"/>
              </a:defRPr>
            </a:lvl4pPr>
            <a:lvl5pPr marL="3291840" indent="-365760" algn="l" defTabSz="731520" rtl="0" eaLnBrk="1" latinLnBrk="0" hangingPunct="1">
              <a:spcBef>
                <a:spcPct val="20000"/>
              </a:spcBef>
              <a:buFont typeface="Arial"/>
              <a:buChar char="»"/>
              <a:defRPr sz="1920" b="0" i="0" kern="1200" baseline="0">
                <a:solidFill>
                  <a:schemeClr val="tx1">
                    <a:lumMod val="65000"/>
                    <a:lumOff val="35000"/>
                  </a:schemeClr>
                </a:solidFill>
                <a:latin typeface="Century Gothic" charset="0"/>
                <a:ea typeface="+mn-ea"/>
                <a:cs typeface="Avenir Roman"/>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sz="3200" dirty="0"/>
              <a:t>RA Fisher: Blamed Confounders</a:t>
            </a:r>
          </a:p>
          <a:p>
            <a:r>
              <a:rPr lang="en-US" sz="2400" dirty="0"/>
              <a:t>*Conflicts of interest</a:t>
            </a:r>
          </a:p>
        </p:txBody>
      </p:sp>
    </p:spTree>
    <p:extLst>
      <p:ext uri="{BB962C8B-B14F-4D97-AF65-F5344CB8AC3E}">
        <p14:creationId xmlns:p14="http://schemas.microsoft.com/office/powerpoint/2010/main" val="81563899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902063" y="1533972"/>
            <a:ext cx="12839700" cy="5883970"/>
          </a:xfrm>
        </p:spPr>
        <p:txBody>
          <a:bodyPr/>
          <a:lstStyle/>
          <a:p>
            <a:r>
              <a:rPr lang="en-US" sz="4200" b="1" dirty="0"/>
              <a:t>Historical Detour:</a:t>
            </a:r>
            <a:r>
              <a:rPr lang="en-US" sz="4200" dirty="0"/>
              <a:t> Smoking and Lung Cancer</a:t>
            </a:r>
          </a:p>
          <a:p>
            <a:r>
              <a:rPr lang="en-US" sz="4200" dirty="0"/>
              <a:t>Bradford Hill Criteria</a:t>
            </a:r>
            <a:r>
              <a:rPr lang="en-US" sz="1800" dirty="0"/>
              <a:t> (</a:t>
            </a:r>
            <a:r>
              <a:rPr lang="en-US" sz="1800" i="1" dirty="0"/>
              <a:t>Proceedings of the Royal Society of Medicine</a:t>
            </a:r>
            <a:r>
              <a:rPr lang="en-US" sz="1800" dirty="0"/>
              <a:t>, 58 (1965), 295-300.)</a:t>
            </a:r>
          </a:p>
          <a:p>
            <a:pPr marL="457200" indent="-457200">
              <a:buAutoNum type="arabicPeriod"/>
            </a:pPr>
            <a:r>
              <a:rPr lang="en-US" sz="2400" dirty="0"/>
              <a:t>Strength (Effect Size)</a:t>
            </a:r>
          </a:p>
          <a:p>
            <a:pPr marL="457200" indent="-457200">
              <a:buAutoNum type="arabicPeriod"/>
            </a:pPr>
            <a:r>
              <a:rPr lang="en-US" sz="2400" dirty="0"/>
              <a:t>Consistency (Reproducibility)</a:t>
            </a:r>
          </a:p>
          <a:p>
            <a:pPr marL="457200" indent="-457200">
              <a:buAutoNum type="arabicPeriod"/>
            </a:pPr>
            <a:r>
              <a:rPr lang="en-US" sz="2400" dirty="0"/>
              <a:t>Specificity</a:t>
            </a:r>
          </a:p>
          <a:p>
            <a:pPr marL="457200" indent="-457200">
              <a:buAutoNum type="arabicPeriod"/>
            </a:pPr>
            <a:r>
              <a:rPr lang="en-US" sz="2400" dirty="0"/>
              <a:t>Temporality</a:t>
            </a:r>
          </a:p>
          <a:p>
            <a:pPr marL="457200" indent="-457200">
              <a:buAutoNum type="arabicPeriod"/>
            </a:pPr>
            <a:r>
              <a:rPr lang="en-US" sz="2400" dirty="0"/>
              <a:t>Dose-response</a:t>
            </a:r>
          </a:p>
          <a:p>
            <a:pPr marL="457200" indent="-457200">
              <a:buAutoNum type="arabicPeriod"/>
            </a:pPr>
            <a:r>
              <a:rPr lang="en-US" sz="2400" dirty="0"/>
              <a:t>Plausibility</a:t>
            </a:r>
          </a:p>
          <a:p>
            <a:pPr marL="457200" indent="-457200">
              <a:buAutoNum type="arabicPeriod"/>
            </a:pPr>
            <a:r>
              <a:rPr lang="en-US" sz="2400" dirty="0"/>
              <a:t>Coherence</a:t>
            </a:r>
          </a:p>
          <a:p>
            <a:pPr marL="457200" indent="-457200">
              <a:buAutoNum type="arabicPeriod"/>
            </a:pPr>
            <a:r>
              <a:rPr lang="en-US" sz="2400" dirty="0"/>
              <a:t>Experiment (when possible)</a:t>
            </a:r>
          </a:p>
          <a:p>
            <a:pPr marL="457200" indent="-457200">
              <a:buAutoNum type="arabicPeriod"/>
            </a:pPr>
            <a:r>
              <a:rPr lang="en-US" sz="2400" dirty="0"/>
              <a:t>Analogy</a:t>
            </a:r>
          </a:p>
          <a:p>
            <a:pPr marL="457200" indent="-457200">
              <a:buAutoNum type="arabicPeriod"/>
            </a:pPr>
            <a:r>
              <a:rPr lang="en-US" sz="2400" dirty="0"/>
              <a:t> +/- Reversibility</a:t>
            </a:r>
          </a:p>
        </p:txBody>
      </p:sp>
      <p:sp>
        <p:nvSpPr>
          <p:cNvPr id="2" name="Title 1"/>
          <p:cNvSpPr>
            <a:spLocks noGrp="1"/>
          </p:cNvSpPr>
          <p:nvPr>
            <p:ph type="title" idx="4294967295"/>
          </p:nvPr>
        </p:nvSpPr>
        <p:spPr>
          <a:xfrm>
            <a:off x="1836738" y="693738"/>
            <a:ext cx="12793662" cy="660400"/>
          </a:xfrm>
          <a:prstGeom prst="rect">
            <a:avLst/>
          </a:prstGeom>
        </p:spPr>
        <p:txBody>
          <a:bodyPr/>
          <a:lstStyle/>
          <a:p>
            <a:r>
              <a:rPr lang="en-US" dirty="0"/>
              <a:t>EBCP </a:t>
            </a:r>
            <a:r>
              <a:rPr lang="en-US" dirty="0">
                <a:solidFill>
                  <a:schemeClr val="bg1">
                    <a:lumMod val="50000"/>
                  </a:schemeClr>
                </a:solidFill>
              </a:rPr>
              <a:t>in action</a:t>
            </a:r>
          </a:p>
        </p:txBody>
      </p:sp>
      <p:pic>
        <p:nvPicPr>
          <p:cNvPr id="5" name="Picture 4">
            <a:extLst>
              <a:ext uri="{FF2B5EF4-FFF2-40B4-BE49-F238E27FC236}">
                <a16:creationId xmlns:a16="http://schemas.microsoft.com/office/drawing/2014/main" id="{95D665AF-AD31-A540-A980-2BEF167390FA}"/>
              </a:ext>
            </a:extLst>
          </p:cNvPr>
          <p:cNvPicPr>
            <a:picLocks noChangeAspect="1"/>
          </p:cNvPicPr>
          <p:nvPr/>
        </p:nvPicPr>
        <p:blipFill>
          <a:blip r:embed="rId3"/>
          <a:stretch>
            <a:fillRect/>
          </a:stretch>
        </p:blipFill>
        <p:spPr>
          <a:xfrm>
            <a:off x="6696636" y="3471582"/>
            <a:ext cx="7620000" cy="3581400"/>
          </a:xfrm>
          <a:prstGeom prst="rect">
            <a:avLst/>
          </a:prstGeom>
        </p:spPr>
      </p:pic>
    </p:spTree>
    <p:extLst>
      <p:ext uri="{BB962C8B-B14F-4D97-AF65-F5344CB8AC3E}">
        <p14:creationId xmlns:p14="http://schemas.microsoft.com/office/powerpoint/2010/main" val="25876261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902063" y="1533972"/>
            <a:ext cx="12839700" cy="5883970"/>
          </a:xfrm>
        </p:spPr>
        <p:txBody>
          <a:bodyPr/>
          <a:lstStyle/>
          <a:p>
            <a:r>
              <a:rPr lang="en-US" sz="4200" dirty="0"/>
              <a:t>You’re now working at the FDA, and a new trial, RALES, has shown that spironolactone is helpful in </a:t>
            </a:r>
            <a:r>
              <a:rPr lang="en-US" sz="4200" dirty="0" err="1"/>
              <a:t>HFrEF</a:t>
            </a:r>
            <a:r>
              <a:rPr lang="en-US" sz="4200" dirty="0"/>
              <a:t> reduced morality “</a:t>
            </a:r>
            <a:r>
              <a:rPr lang="en-US" dirty="0"/>
              <a:t>relative risk of death, 0.70; 95 percent confidence interval, 0.60 to 0.82; P&lt;0.001” with “The incidence of serious hyperkalemia was minimal in both groups of patients.” It’s approved… are we sure it’s safe?</a:t>
            </a:r>
            <a:endParaRPr lang="en-US" sz="4200" dirty="0"/>
          </a:p>
        </p:txBody>
      </p:sp>
      <p:sp>
        <p:nvSpPr>
          <p:cNvPr id="2" name="Title 1"/>
          <p:cNvSpPr>
            <a:spLocks noGrp="1"/>
          </p:cNvSpPr>
          <p:nvPr>
            <p:ph type="title" idx="4294967295"/>
          </p:nvPr>
        </p:nvSpPr>
        <p:spPr>
          <a:xfrm>
            <a:off x="1836738" y="693738"/>
            <a:ext cx="12793662" cy="660400"/>
          </a:xfrm>
          <a:prstGeom prst="rect">
            <a:avLst/>
          </a:prstGeom>
        </p:spPr>
        <p:txBody>
          <a:bodyPr/>
          <a:lstStyle/>
          <a:p>
            <a:r>
              <a:rPr lang="en-US" dirty="0"/>
              <a:t>EBCP </a:t>
            </a:r>
            <a:r>
              <a:rPr lang="en-US" dirty="0">
                <a:solidFill>
                  <a:schemeClr val="bg1">
                    <a:lumMod val="50000"/>
                  </a:schemeClr>
                </a:solidFill>
              </a:rPr>
              <a:t>in action</a:t>
            </a:r>
          </a:p>
        </p:txBody>
      </p:sp>
    </p:spTree>
    <p:extLst>
      <p:ext uri="{BB962C8B-B14F-4D97-AF65-F5344CB8AC3E}">
        <p14:creationId xmlns:p14="http://schemas.microsoft.com/office/powerpoint/2010/main" val="426512734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ASK – </a:t>
            </a:r>
            <a:r>
              <a:rPr lang="en-US" sz="3600" dirty="0"/>
              <a:t>What are some categories of questions?</a:t>
            </a:r>
            <a:endParaRPr lang="en-US" sz="3600" dirty="0">
              <a:solidFill>
                <a:schemeClr val="bg1">
                  <a:lumMod val="50000"/>
                </a:schemeClr>
              </a:solidFill>
            </a:endParaRPr>
          </a:p>
        </p:txBody>
      </p:sp>
      <p:sp>
        <p:nvSpPr>
          <p:cNvPr id="4" name="Content Placeholder 3"/>
          <p:cNvSpPr>
            <a:spLocks noGrp="1"/>
          </p:cNvSpPr>
          <p:nvPr>
            <p:ph sz="half" idx="1"/>
          </p:nvPr>
        </p:nvSpPr>
        <p:spPr/>
        <p:txBody>
          <a:bodyPr/>
          <a:lstStyle/>
          <a:p>
            <a:pPr lvl="0"/>
            <a:r>
              <a:rPr lang="en-US" dirty="0"/>
              <a:t>Differential Diagnosis</a:t>
            </a:r>
          </a:p>
          <a:p>
            <a:pPr lvl="0"/>
            <a:r>
              <a:rPr lang="en-US" dirty="0"/>
              <a:t>Diagnosis</a:t>
            </a:r>
          </a:p>
          <a:p>
            <a:pPr lvl="0"/>
            <a:r>
              <a:rPr lang="en-US" dirty="0"/>
              <a:t>Prognosis</a:t>
            </a:r>
          </a:p>
          <a:p>
            <a:pPr lvl="0"/>
            <a:r>
              <a:rPr lang="en-US" dirty="0"/>
              <a:t>Therapy</a:t>
            </a:r>
          </a:p>
          <a:p>
            <a:pPr lvl="0"/>
            <a:r>
              <a:rPr lang="en-US" b="1" dirty="0"/>
              <a:t>Harm (RCT?, </a:t>
            </a:r>
            <a:r>
              <a:rPr lang="en-US" b="1" u="sng" dirty="0"/>
              <a:t>Cohort</a:t>
            </a:r>
            <a:r>
              <a:rPr lang="en-US" b="1" dirty="0"/>
              <a:t>)</a:t>
            </a:r>
          </a:p>
        </p:txBody>
      </p:sp>
      <p:pic>
        <p:nvPicPr>
          <p:cNvPr id="3" name="Picture 2">
            <a:extLst>
              <a:ext uri="{FF2B5EF4-FFF2-40B4-BE49-F238E27FC236}">
                <a16:creationId xmlns:a16="http://schemas.microsoft.com/office/drawing/2014/main" id="{ABD0A5E2-3D04-4145-80D7-5522899FA2C9}"/>
              </a:ext>
            </a:extLst>
          </p:cNvPr>
          <p:cNvPicPr>
            <a:picLocks noChangeAspect="1"/>
          </p:cNvPicPr>
          <p:nvPr/>
        </p:nvPicPr>
        <p:blipFill>
          <a:blip r:embed="rId3"/>
          <a:stretch>
            <a:fillRect/>
          </a:stretch>
        </p:blipFill>
        <p:spPr>
          <a:xfrm>
            <a:off x="7501890" y="2114868"/>
            <a:ext cx="6279424" cy="4794316"/>
          </a:xfrm>
          <a:prstGeom prst="rect">
            <a:avLst/>
          </a:prstGeom>
        </p:spPr>
      </p:pic>
      <p:sp>
        <p:nvSpPr>
          <p:cNvPr id="6" name="Text Placeholder 6">
            <a:extLst>
              <a:ext uri="{FF2B5EF4-FFF2-40B4-BE49-F238E27FC236}">
                <a16:creationId xmlns:a16="http://schemas.microsoft.com/office/drawing/2014/main" id="{3B56AD00-0A0B-1641-887D-F3E307A5B150}"/>
              </a:ext>
            </a:extLst>
          </p:cNvPr>
          <p:cNvSpPr>
            <a:spLocks noGrp="1"/>
          </p:cNvSpPr>
          <p:nvPr>
            <p:ph type="body" sz="quarter" idx="15"/>
          </p:nvPr>
        </p:nvSpPr>
        <p:spPr>
          <a:xfrm>
            <a:off x="6884988" y="7394575"/>
            <a:ext cx="7745412" cy="369888"/>
          </a:xfrm>
        </p:spPr>
        <p:txBody>
          <a:bodyPr/>
          <a:lstStyle/>
          <a:p>
            <a:r>
              <a:rPr lang="en-US" dirty="0"/>
              <a:t>Source: https://guides.dml.georgetown.edu/ebm</a:t>
            </a:r>
          </a:p>
        </p:txBody>
      </p:sp>
      <p:sp>
        <p:nvSpPr>
          <p:cNvPr id="7" name="Text Placeholder 3">
            <a:extLst>
              <a:ext uri="{FF2B5EF4-FFF2-40B4-BE49-F238E27FC236}">
                <a16:creationId xmlns:a16="http://schemas.microsoft.com/office/drawing/2014/main" id="{FAB9D753-47BF-014D-8161-6AA2549DF199}"/>
              </a:ext>
            </a:extLst>
          </p:cNvPr>
          <p:cNvSpPr>
            <a:spLocks noGrp="1"/>
          </p:cNvSpPr>
          <p:nvPr>
            <p:ph type="body" sz="quarter" idx="11"/>
          </p:nvPr>
        </p:nvSpPr>
        <p:spPr>
          <a:xfrm>
            <a:off x="2592763" y="7866925"/>
            <a:ext cx="1550842" cy="304800"/>
          </a:xfrm>
        </p:spPr>
        <p:txBody>
          <a:bodyPr/>
          <a:lstStyle/>
          <a:p>
            <a:r>
              <a:rPr lang="en-US" dirty="0"/>
              <a:t>@UtahIMCMRs</a:t>
            </a:r>
          </a:p>
        </p:txBody>
      </p:sp>
      <p:sp>
        <p:nvSpPr>
          <p:cNvPr id="8" name="Text Placeholder 4">
            <a:extLst>
              <a:ext uri="{FF2B5EF4-FFF2-40B4-BE49-F238E27FC236}">
                <a16:creationId xmlns:a16="http://schemas.microsoft.com/office/drawing/2014/main" id="{0E505F10-1E56-4B4D-A572-45B7B40833F2}"/>
              </a:ext>
            </a:extLst>
          </p:cNvPr>
          <p:cNvSpPr>
            <a:spLocks noGrp="1"/>
          </p:cNvSpPr>
          <p:nvPr>
            <p:ph type="body" sz="quarter" idx="12"/>
          </p:nvPr>
        </p:nvSpPr>
        <p:spPr>
          <a:xfrm>
            <a:off x="4143605" y="7866925"/>
            <a:ext cx="1191153" cy="304800"/>
          </a:xfrm>
        </p:spPr>
        <p:txBody>
          <a:bodyPr/>
          <a:lstStyle/>
          <a:p>
            <a:r>
              <a:rPr lang="en-US" dirty="0"/>
              <a:t>#EBM</a:t>
            </a:r>
          </a:p>
        </p:txBody>
      </p:sp>
    </p:spTree>
    <p:extLst>
      <p:ext uri="{BB962C8B-B14F-4D97-AF65-F5344CB8AC3E}">
        <p14:creationId xmlns:p14="http://schemas.microsoft.com/office/powerpoint/2010/main" val="396697918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ASK – </a:t>
            </a:r>
            <a:r>
              <a:rPr lang="en-US" sz="3600" dirty="0"/>
              <a:t>HARM in clinical practice?</a:t>
            </a:r>
            <a:endParaRPr lang="en-US" sz="3600" dirty="0">
              <a:solidFill>
                <a:schemeClr val="bg1">
                  <a:lumMod val="50000"/>
                </a:schemeClr>
              </a:solidFill>
            </a:endParaRPr>
          </a:p>
        </p:txBody>
      </p:sp>
      <p:sp>
        <p:nvSpPr>
          <p:cNvPr id="7" name="Text Placeholder 3">
            <a:extLst>
              <a:ext uri="{FF2B5EF4-FFF2-40B4-BE49-F238E27FC236}">
                <a16:creationId xmlns:a16="http://schemas.microsoft.com/office/drawing/2014/main" id="{580FCBE9-A8A3-784A-9773-4122449E4A83}"/>
              </a:ext>
            </a:extLst>
          </p:cNvPr>
          <p:cNvSpPr>
            <a:spLocks noGrp="1"/>
          </p:cNvSpPr>
          <p:nvPr>
            <p:ph type="body" sz="quarter" idx="11"/>
          </p:nvPr>
        </p:nvSpPr>
        <p:spPr>
          <a:xfrm>
            <a:off x="2592763" y="7866925"/>
            <a:ext cx="1550842" cy="304800"/>
          </a:xfrm>
        </p:spPr>
        <p:txBody>
          <a:bodyPr/>
          <a:lstStyle/>
          <a:p>
            <a:r>
              <a:rPr lang="en-US" dirty="0"/>
              <a:t>@UtahIMCMRs</a:t>
            </a:r>
          </a:p>
        </p:txBody>
      </p:sp>
      <p:sp>
        <p:nvSpPr>
          <p:cNvPr id="8" name="Text Placeholder 4">
            <a:extLst>
              <a:ext uri="{FF2B5EF4-FFF2-40B4-BE49-F238E27FC236}">
                <a16:creationId xmlns:a16="http://schemas.microsoft.com/office/drawing/2014/main" id="{5C6DA9F6-C634-E446-BD5F-6941F5EB874C}"/>
              </a:ext>
            </a:extLst>
          </p:cNvPr>
          <p:cNvSpPr>
            <a:spLocks noGrp="1"/>
          </p:cNvSpPr>
          <p:nvPr>
            <p:ph type="body" sz="quarter" idx="12"/>
          </p:nvPr>
        </p:nvSpPr>
        <p:spPr>
          <a:xfrm>
            <a:off x="4143605" y="7866925"/>
            <a:ext cx="1191153" cy="304800"/>
          </a:xfrm>
        </p:spPr>
        <p:txBody>
          <a:bodyPr/>
          <a:lstStyle/>
          <a:p>
            <a:r>
              <a:rPr lang="en-US" dirty="0"/>
              <a:t>#EBM</a:t>
            </a:r>
          </a:p>
        </p:txBody>
      </p:sp>
      <p:pic>
        <p:nvPicPr>
          <p:cNvPr id="13" name="Picture 12">
            <a:extLst>
              <a:ext uri="{FF2B5EF4-FFF2-40B4-BE49-F238E27FC236}">
                <a16:creationId xmlns:a16="http://schemas.microsoft.com/office/drawing/2014/main" id="{53845918-971B-3747-8990-38A3A74AE2B4}"/>
              </a:ext>
            </a:extLst>
          </p:cNvPr>
          <p:cNvPicPr>
            <a:picLocks noChangeAspect="1"/>
          </p:cNvPicPr>
          <p:nvPr/>
        </p:nvPicPr>
        <p:blipFill>
          <a:blip r:embed="rId3"/>
          <a:stretch>
            <a:fillRect/>
          </a:stretch>
        </p:blipFill>
        <p:spPr>
          <a:xfrm>
            <a:off x="1127355" y="1511625"/>
            <a:ext cx="6032500" cy="3098800"/>
          </a:xfrm>
          <a:prstGeom prst="rect">
            <a:avLst/>
          </a:prstGeom>
        </p:spPr>
      </p:pic>
      <p:pic>
        <p:nvPicPr>
          <p:cNvPr id="15" name="Picture 14">
            <a:extLst>
              <a:ext uri="{FF2B5EF4-FFF2-40B4-BE49-F238E27FC236}">
                <a16:creationId xmlns:a16="http://schemas.microsoft.com/office/drawing/2014/main" id="{A9E57088-5272-9B47-B670-BF6C91EFCE5B}"/>
              </a:ext>
            </a:extLst>
          </p:cNvPr>
          <p:cNvPicPr>
            <a:picLocks noChangeAspect="1"/>
          </p:cNvPicPr>
          <p:nvPr/>
        </p:nvPicPr>
        <p:blipFill>
          <a:blip r:embed="rId4"/>
          <a:stretch>
            <a:fillRect/>
          </a:stretch>
        </p:blipFill>
        <p:spPr>
          <a:xfrm>
            <a:off x="1101955" y="5153550"/>
            <a:ext cx="6057900" cy="1409700"/>
          </a:xfrm>
          <a:prstGeom prst="rect">
            <a:avLst/>
          </a:prstGeom>
        </p:spPr>
      </p:pic>
      <p:pic>
        <p:nvPicPr>
          <p:cNvPr id="17" name="Picture 16">
            <a:extLst>
              <a:ext uri="{FF2B5EF4-FFF2-40B4-BE49-F238E27FC236}">
                <a16:creationId xmlns:a16="http://schemas.microsoft.com/office/drawing/2014/main" id="{9F061328-EA4D-BD4D-873D-9A3743F74B6C}"/>
              </a:ext>
            </a:extLst>
          </p:cNvPr>
          <p:cNvPicPr>
            <a:picLocks noChangeAspect="1"/>
          </p:cNvPicPr>
          <p:nvPr/>
        </p:nvPicPr>
        <p:blipFill>
          <a:blip r:embed="rId5"/>
          <a:stretch>
            <a:fillRect/>
          </a:stretch>
        </p:blipFill>
        <p:spPr>
          <a:xfrm>
            <a:off x="8875059" y="1565317"/>
            <a:ext cx="4202206" cy="5969801"/>
          </a:xfrm>
          <a:prstGeom prst="rect">
            <a:avLst/>
          </a:prstGeom>
        </p:spPr>
      </p:pic>
    </p:spTree>
    <p:extLst>
      <p:ext uri="{BB962C8B-B14F-4D97-AF65-F5344CB8AC3E}">
        <p14:creationId xmlns:p14="http://schemas.microsoft.com/office/powerpoint/2010/main" val="34840249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endParaRPr lang="en-US" dirty="0">
              <a:solidFill>
                <a:schemeClr val="bg1">
                  <a:lumMod val="50000"/>
                </a:schemeClr>
              </a:solidFill>
            </a:endParaRPr>
          </a:p>
        </p:txBody>
      </p:sp>
      <p:sp>
        <p:nvSpPr>
          <p:cNvPr id="9" name="Content Placeholder 8">
            <a:extLst>
              <a:ext uri="{FF2B5EF4-FFF2-40B4-BE49-F238E27FC236}">
                <a16:creationId xmlns:a16="http://schemas.microsoft.com/office/drawing/2014/main" id="{D4C98F1D-F4BA-8A46-891B-D4AE93774CCF}"/>
              </a:ext>
            </a:extLst>
          </p:cNvPr>
          <p:cNvSpPr>
            <a:spLocks noGrp="1"/>
          </p:cNvSpPr>
          <p:nvPr>
            <p:ph sz="half" idx="1"/>
          </p:nvPr>
        </p:nvSpPr>
        <p:spPr>
          <a:xfrm>
            <a:off x="1104900" y="2114868"/>
            <a:ext cx="13256559" cy="5289590"/>
          </a:xfrm>
        </p:spPr>
        <p:txBody>
          <a:bodyPr/>
          <a:lstStyle/>
          <a:p>
            <a:pPr marL="0" indent="0">
              <a:buNone/>
            </a:pPr>
            <a:endParaRPr lang="en-US" sz="2400" dirty="0"/>
          </a:p>
          <a:p>
            <a:pPr>
              <a:buFont typeface="+mj-lt"/>
              <a:buAutoNum type="arabicPeriod"/>
            </a:pPr>
            <a:r>
              <a:rPr lang="en-US" sz="2400" dirty="0"/>
              <a:t>Understand how and why EBM is useful to you as a trainee</a:t>
            </a:r>
          </a:p>
          <a:p>
            <a:pPr>
              <a:buFont typeface="+mj-lt"/>
              <a:buAutoNum type="arabicPeriod"/>
            </a:pPr>
            <a:r>
              <a:rPr lang="en-US" sz="2400" dirty="0"/>
              <a:t>Practice a structured approach to answering clinical questions</a:t>
            </a:r>
          </a:p>
          <a:p>
            <a:pPr>
              <a:buFont typeface="+mj-lt"/>
              <a:buAutoNum type="arabicPeriod"/>
            </a:pPr>
            <a:r>
              <a:rPr lang="en-US" sz="2400" dirty="0"/>
              <a:t>Understand Primary vs Secondary/Tertiary medical literature</a:t>
            </a:r>
          </a:p>
          <a:p>
            <a:pPr>
              <a:buFont typeface="+mj-lt"/>
              <a:buAutoNum type="arabicPeriod"/>
            </a:pPr>
            <a:r>
              <a:rPr lang="en-US" sz="2400" dirty="0"/>
              <a:t>Understand validity, and identify common threats to validity (Bias, Confounding, Chance)</a:t>
            </a:r>
          </a:p>
          <a:p>
            <a:pPr>
              <a:buFont typeface="+mj-lt"/>
              <a:buAutoNum type="arabicPeriod"/>
            </a:pPr>
            <a:r>
              <a:rPr lang="en-US" sz="2400" dirty="0"/>
              <a:t>Understand (in a non-mathy way) how Bayes Theorem can be applied to diagnosis</a:t>
            </a:r>
          </a:p>
          <a:p>
            <a:pPr>
              <a:buFont typeface="+mj-lt"/>
              <a:buAutoNum type="arabicPeriod"/>
            </a:pPr>
            <a:r>
              <a:rPr lang="en-US" sz="2400" dirty="0"/>
              <a:t>Understand relevant metrics to assess treatment effects.  </a:t>
            </a:r>
          </a:p>
          <a:p>
            <a:pPr>
              <a:buFont typeface="+mj-lt"/>
              <a:buAutoNum type="arabicPeriod"/>
            </a:pPr>
            <a:r>
              <a:rPr lang="en-US" sz="2400" dirty="0"/>
              <a:t>Be able to access several useful secondary literature sources quickly, at the point of care. </a:t>
            </a:r>
          </a:p>
          <a:p>
            <a:pPr marL="0" indent="0">
              <a:buNone/>
            </a:pPr>
            <a:endParaRPr lang="en-US" dirty="0"/>
          </a:p>
          <a:p>
            <a:endParaRPr lang="en-US" dirty="0"/>
          </a:p>
        </p:txBody>
      </p:sp>
      <p:sp>
        <p:nvSpPr>
          <p:cNvPr id="17" name="Text Placeholder 3">
            <a:extLst>
              <a:ext uri="{FF2B5EF4-FFF2-40B4-BE49-F238E27FC236}">
                <a16:creationId xmlns:a16="http://schemas.microsoft.com/office/drawing/2014/main" id="{358BC414-8EA2-0241-BB60-5DC77C4B285A}"/>
              </a:ext>
            </a:extLst>
          </p:cNvPr>
          <p:cNvSpPr>
            <a:spLocks noGrp="1"/>
          </p:cNvSpPr>
          <p:nvPr>
            <p:ph type="body" sz="quarter" idx="11"/>
          </p:nvPr>
        </p:nvSpPr>
        <p:spPr>
          <a:xfrm>
            <a:off x="2592763" y="7866925"/>
            <a:ext cx="1550842" cy="304800"/>
          </a:xfrm>
        </p:spPr>
        <p:txBody>
          <a:bodyPr/>
          <a:lstStyle/>
          <a:p>
            <a:r>
              <a:rPr lang="en-US" dirty="0"/>
              <a:t>@UtahIMCMRs</a:t>
            </a:r>
          </a:p>
        </p:txBody>
      </p:sp>
      <p:sp>
        <p:nvSpPr>
          <p:cNvPr id="18" name="Text Placeholder 4">
            <a:extLst>
              <a:ext uri="{FF2B5EF4-FFF2-40B4-BE49-F238E27FC236}">
                <a16:creationId xmlns:a16="http://schemas.microsoft.com/office/drawing/2014/main" id="{DCBF97DB-861D-8E49-A528-6630E2B7021C}"/>
              </a:ext>
            </a:extLst>
          </p:cNvPr>
          <p:cNvSpPr>
            <a:spLocks noGrp="1"/>
          </p:cNvSpPr>
          <p:nvPr>
            <p:ph type="body" sz="quarter" idx="12"/>
          </p:nvPr>
        </p:nvSpPr>
        <p:spPr>
          <a:xfrm>
            <a:off x="4143605" y="7866925"/>
            <a:ext cx="1191153" cy="304800"/>
          </a:xfrm>
        </p:spPr>
        <p:txBody>
          <a:bodyPr/>
          <a:lstStyle/>
          <a:p>
            <a:r>
              <a:rPr lang="en-US" dirty="0"/>
              <a:t>#EBM</a:t>
            </a:r>
          </a:p>
        </p:txBody>
      </p:sp>
    </p:spTree>
    <p:extLst>
      <p:ext uri="{BB962C8B-B14F-4D97-AF65-F5344CB8AC3E}">
        <p14:creationId xmlns:p14="http://schemas.microsoft.com/office/powerpoint/2010/main" val="312105807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ABAC2-B23F-EC49-937F-3C2FAE45E214}"/>
              </a:ext>
            </a:extLst>
          </p:cNvPr>
          <p:cNvSpPr>
            <a:spLocks noGrp="1"/>
          </p:cNvSpPr>
          <p:nvPr>
            <p:ph type="title"/>
          </p:nvPr>
        </p:nvSpPr>
        <p:spPr/>
        <p:txBody>
          <a:bodyPr/>
          <a:lstStyle/>
          <a:p>
            <a:r>
              <a:rPr lang="en-US" dirty="0"/>
              <a:t>EBM / EBCP – Foreground/Primary lit. </a:t>
            </a:r>
          </a:p>
        </p:txBody>
      </p:sp>
      <p:sp>
        <p:nvSpPr>
          <p:cNvPr id="4" name="Text Placeholder 3">
            <a:extLst>
              <a:ext uri="{FF2B5EF4-FFF2-40B4-BE49-F238E27FC236}">
                <a16:creationId xmlns:a16="http://schemas.microsoft.com/office/drawing/2014/main" id="{5CAEB415-8B59-E543-96F4-9D27ECE53AC1}"/>
              </a:ext>
            </a:extLst>
          </p:cNvPr>
          <p:cNvSpPr>
            <a:spLocks noGrp="1"/>
          </p:cNvSpPr>
          <p:nvPr>
            <p:ph type="body" sz="quarter" idx="11"/>
          </p:nvPr>
        </p:nvSpPr>
        <p:spPr/>
        <p:txBody>
          <a:bodyPr/>
          <a:lstStyle/>
          <a:p>
            <a:endParaRPr lang="en-US" dirty="0"/>
          </a:p>
        </p:txBody>
      </p:sp>
      <p:sp>
        <p:nvSpPr>
          <p:cNvPr id="5" name="Text Placeholder 4">
            <a:extLst>
              <a:ext uri="{FF2B5EF4-FFF2-40B4-BE49-F238E27FC236}">
                <a16:creationId xmlns:a16="http://schemas.microsoft.com/office/drawing/2014/main" id="{A0DC073D-0986-E34A-BC0A-A444C1B9569E}"/>
              </a:ext>
            </a:extLst>
          </p:cNvPr>
          <p:cNvSpPr>
            <a:spLocks noGrp="1"/>
          </p:cNvSpPr>
          <p:nvPr>
            <p:ph type="body" sz="quarter" idx="12"/>
          </p:nvPr>
        </p:nvSpPr>
        <p:spPr/>
        <p:txBody>
          <a:bodyPr/>
          <a:lstStyle/>
          <a:p>
            <a:endParaRPr lang="en-US" dirty="0"/>
          </a:p>
        </p:txBody>
      </p:sp>
      <p:sp>
        <p:nvSpPr>
          <p:cNvPr id="7" name="Content Placeholder 6">
            <a:extLst>
              <a:ext uri="{FF2B5EF4-FFF2-40B4-BE49-F238E27FC236}">
                <a16:creationId xmlns:a16="http://schemas.microsoft.com/office/drawing/2014/main" id="{F6F65358-0E7B-3044-8351-B81998B2ABCE}"/>
              </a:ext>
            </a:extLst>
          </p:cNvPr>
          <p:cNvSpPr>
            <a:spLocks noGrp="1"/>
          </p:cNvSpPr>
          <p:nvPr>
            <p:ph sz="half" idx="15"/>
          </p:nvPr>
        </p:nvSpPr>
        <p:spPr>
          <a:xfrm>
            <a:off x="1104900" y="2102168"/>
            <a:ext cx="12534900" cy="4794899"/>
          </a:xfrm>
        </p:spPr>
        <p:txBody>
          <a:bodyPr/>
          <a:lstStyle/>
          <a:p>
            <a:pPr marL="0" indent="0">
              <a:buNone/>
            </a:pPr>
            <a:r>
              <a:rPr lang="en-US" dirty="0"/>
              <a:t>4 A’s</a:t>
            </a:r>
          </a:p>
          <a:p>
            <a:pPr lvl="0"/>
            <a:r>
              <a:rPr lang="en-US" dirty="0"/>
              <a:t>Ask: A specific (e.g. PICO) question</a:t>
            </a:r>
          </a:p>
          <a:p>
            <a:pPr lvl="0"/>
            <a:r>
              <a:rPr lang="en-US" dirty="0"/>
              <a:t>Acquire: the right type of study/resource </a:t>
            </a:r>
          </a:p>
          <a:p>
            <a:pPr lvl="0"/>
            <a:r>
              <a:rPr lang="en-US" dirty="0"/>
              <a:t>Assess</a:t>
            </a:r>
          </a:p>
          <a:p>
            <a:pPr lvl="0"/>
            <a:r>
              <a:rPr lang="en-US" dirty="0"/>
              <a:t>Apply</a:t>
            </a:r>
          </a:p>
          <a:p>
            <a:pPr marL="0" indent="0">
              <a:buNone/>
            </a:pPr>
            <a:endParaRPr lang="en-US" dirty="0"/>
          </a:p>
        </p:txBody>
      </p:sp>
      <p:sp>
        <p:nvSpPr>
          <p:cNvPr id="8" name="Text Placeholder 7">
            <a:extLst>
              <a:ext uri="{FF2B5EF4-FFF2-40B4-BE49-F238E27FC236}">
                <a16:creationId xmlns:a16="http://schemas.microsoft.com/office/drawing/2014/main" id="{982355F4-DEC9-C34B-A854-A52B8BFE40BE}"/>
              </a:ext>
            </a:extLst>
          </p:cNvPr>
          <p:cNvSpPr>
            <a:spLocks noGrp="1"/>
          </p:cNvSpPr>
          <p:nvPr>
            <p:ph type="body" sz="quarter" idx="16"/>
          </p:nvPr>
        </p:nvSpPr>
        <p:spPr>
          <a:xfrm>
            <a:off x="6867672" y="7379076"/>
            <a:ext cx="7744800" cy="369888"/>
          </a:xfrm>
        </p:spPr>
        <p:txBody>
          <a:bodyPr/>
          <a:lstStyle/>
          <a:p>
            <a:r>
              <a:rPr lang="en-US" dirty="0"/>
              <a:t>Source: </a:t>
            </a:r>
            <a:r>
              <a:rPr lang="en-US" i="1" dirty="0">
                <a:solidFill>
                  <a:schemeClr val="tx1"/>
                </a:solidFill>
                <a:hlinkClick r:id="rId3"/>
              </a:rPr>
              <a:t>Rosenberg W, Donald A. Evidence based medicine: An approach to clinical problem-solving. BMJ. 1995;310:1122-1126</a:t>
            </a:r>
            <a:endParaRPr lang="en-US" dirty="0"/>
          </a:p>
        </p:txBody>
      </p:sp>
    </p:spTree>
    <p:extLst>
      <p:ext uri="{BB962C8B-B14F-4D97-AF65-F5344CB8AC3E}">
        <p14:creationId xmlns:p14="http://schemas.microsoft.com/office/powerpoint/2010/main" val="266185830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0404F-1667-C74A-A6B3-D8D54E66F66A}"/>
              </a:ext>
            </a:extLst>
          </p:cNvPr>
          <p:cNvSpPr>
            <a:spLocks noGrp="1"/>
          </p:cNvSpPr>
          <p:nvPr>
            <p:ph type="title"/>
          </p:nvPr>
        </p:nvSpPr>
        <p:spPr/>
        <p:txBody>
          <a:bodyPr/>
          <a:lstStyle/>
          <a:p>
            <a:r>
              <a:rPr lang="en-US"/>
              <a:t>Finding primary literature	</a:t>
            </a:r>
          </a:p>
        </p:txBody>
      </p:sp>
      <p:sp>
        <p:nvSpPr>
          <p:cNvPr id="3" name="Content Placeholder 2">
            <a:extLst>
              <a:ext uri="{FF2B5EF4-FFF2-40B4-BE49-F238E27FC236}">
                <a16:creationId xmlns:a16="http://schemas.microsoft.com/office/drawing/2014/main" id="{CD09A175-B5BF-C54C-AA8D-7DEB7D1A2F53}"/>
              </a:ext>
            </a:extLst>
          </p:cNvPr>
          <p:cNvSpPr>
            <a:spLocks noGrp="1"/>
          </p:cNvSpPr>
          <p:nvPr>
            <p:ph sz="half" idx="1"/>
          </p:nvPr>
        </p:nvSpPr>
        <p:spPr/>
        <p:txBody>
          <a:bodyPr/>
          <a:lstStyle/>
          <a:p>
            <a:r>
              <a:rPr lang="en-US" sz="3600" err="1"/>
              <a:t>Pubmed</a:t>
            </a:r>
            <a:r>
              <a:rPr lang="en-US" sz="3600"/>
              <a:t> Clinical Inquiries: </a:t>
            </a:r>
            <a:r>
              <a:rPr lang="en-US" sz="3600">
                <a:hlinkClick r:id="rId3"/>
              </a:rPr>
              <a:t>https://www.ncbi.nlm.nih.gov/pubmed/clinical</a:t>
            </a:r>
            <a:endParaRPr lang="en-US" sz="3600"/>
          </a:p>
        </p:txBody>
      </p:sp>
      <p:sp>
        <p:nvSpPr>
          <p:cNvPr id="4" name="Text Placeholder 3">
            <a:extLst>
              <a:ext uri="{FF2B5EF4-FFF2-40B4-BE49-F238E27FC236}">
                <a16:creationId xmlns:a16="http://schemas.microsoft.com/office/drawing/2014/main" id="{EB4079B7-376F-DE41-A1E3-130574BB928D}"/>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A0F7A098-7B81-C945-A929-D64011BFE894}"/>
              </a:ext>
            </a:extLst>
          </p:cNvPr>
          <p:cNvSpPr>
            <a:spLocks noGrp="1"/>
          </p:cNvSpPr>
          <p:nvPr>
            <p:ph type="body" sz="quarter" idx="12"/>
          </p:nvPr>
        </p:nvSpPr>
        <p:spPr/>
        <p:txBody>
          <a:bodyPr/>
          <a:lstStyle/>
          <a:p>
            <a:endParaRPr lang="en-US"/>
          </a:p>
        </p:txBody>
      </p:sp>
      <p:pic>
        <p:nvPicPr>
          <p:cNvPr id="9" name="Picture 8">
            <a:extLst>
              <a:ext uri="{FF2B5EF4-FFF2-40B4-BE49-F238E27FC236}">
                <a16:creationId xmlns:a16="http://schemas.microsoft.com/office/drawing/2014/main" id="{121B08D3-E79D-D54E-A821-16F5AB678FE3}"/>
              </a:ext>
            </a:extLst>
          </p:cNvPr>
          <p:cNvPicPr>
            <a:picLocks noChangeAspect="1"/>
          </p:cNvPicPr>
          <p:nvPr/>
        </p:nvPicPr>
        <p:blipFill>
          <a:blip r:embed="rId4"/>
          <a:stretch>
            <a:fillRect/>
          </a:stretch>
        </p:blipFill>
        <p:spPr>
          <a:xfrm>
            <a:off x="2082199" y="3428174"/>
            <a:ext cx="9606802" cy="3857850"/>
          </a:xfrm>
          <a:prstGeom prst="rect">
            <a:avLst/>
          </a:prstGeom>
        </p:spPr>
      </p:pic>
    </p:spTree>
    <p:extLst>
      <p:ext uri="{BB962C8B-B14F-4D97-AF65-F5344CB8AC3E}">
        <p14:creationId xmlns:p14="http://schemas.microsoft.com/office/powerpoint/2010/main" val="228193104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A9C02-C7D5-074B-BFF0-0F83A492E120}"/>
              </a:ext>
            </a:extLst>
          </p:cNvPr>
          <p:cNvSpPr>
            <a:spLocks noGrp="1"/>
          </p:cNvSpPr>
          <p:nvPr>
            <p:ph type="title"/>
          </p:nvPr>
        </p:nvSpPr>
        <p:spPr/>
        <p:txBody>
          <a:bodyPr/>
          <a:lstStyle/>
          <a:p>
            <a:r>
              <a:rPr lang="en-US"/>
              <a:t>Finding primary literature	</a:t>
            </a:r>
          </a:p>
        </p:txBody>
      </p:sp>
      <p:sp>
        <p:nvSpPr>
          <p:cNvPr id="3" name="Content Placeholder 2">
            <a:extLst>
              <a:ext uri="{FF2B5EF4-FFF2-40B4-BE49-F238E27FC236}">
                <a16:creationId xmlns:a16="http://schemas.microsoft.com/office/drawing/2014/main" id="{40E439A8-BA0B-0943-A681-83133C5578A8}"/>
              </a:ext>
            </a:extLst>
          </p:cNvPr>
          <p:cNvSpPr>
            <a:spLocks noGrp="1"/>
          </p:cNvSpPr>
          <p:nvPr>
            <p:ph sz="half" idx="1"/>
          </p:nvPr>
        </p:nvSpPr>
        <p:spPr/>
        <p:txBody>
          <a:bodyPr/>
          <a:lstStyle/>
          <a:p>
            <a:r>
              <a:rPr lang="en-US"/>
              <a:t>Stay aware of new, major primary literature</a:t>
            </a:r>
          </a:p>
          <a:p>
            <a:pPr lvl="1"/>
            <a:r>
              <a:rPr lang="en-US"/>
              <a:t>Skim journals</a:t>
            </a:r>
          </a:p>
          <a:p>
            <a:pPr lvl="1"/>
            <a:r>
              <a:rPr lang="en-US"/>
              <a:t>ACP Journal Club</a:t>
            </a:r>
          </a:p>
          <a:p>
            <a:pPr lvl="1"/>
            <a:r>
              <a:rPr lang="en-US"/>
              <a:t>Twitter</a:t>
            </a:r>
          </a:p>
        </p:txBody>
      </p:sp>
      <p:sp>
        <p:nvSpPr>
          <p:cNvPr id="4" name="Text Placeholder 3">
            <a:extLst>
              <a:ext uri="{FF2B5EF4-FFF2-40B4-BE49-F238E27FC236}">
                <a16:creationId xmlns:a16="http://schemas.microsoft.com/office/drawing/2014/main" id="{7A58A81D-0801-1B48-9F9D-F0C472C6672D}"/>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7442E224-1E32-B244-BDDA-B7B92616E28C}"/>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1D1BF674-45B4-5949-B6E9-90D6A7800EC9}"/>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403746921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ASK – </a:t>
            </a:r>
            <a:r>
              <a:rPr lang="en-US" sz="3600"/>
              <a:t>Summary of Primary literature</a:t>
            </a:r>
            <a:endParaRPr lang="en-US" sz="3600">
              <a:solidFill>
                <a:schemeClr val="bg1">
                  <a:lumMod val="50000"/>
                </a:schemeClr>
              </a:solidFill>
            </a:endParaRPr>
          </a:p>
        </p:txBody>
      </p:sp>
      <p:sp>
        <p:nvSpPr>
          <p:cNvPr id="7" name="Text Placeholder 3">
            <a:extLst>
              <a:ext uri="{FF2B5EF4-FFF2-40B4-BE49-F238E27FC236}">
                <a16:creationId xmlns:a16="http://schemas.microsoft.com/office/drawing/2014/main" id="{580FCBE9-A8A3-784A-9773-4122449E4A83}"/>
              </a:ext>
            </a:extLst>
          </p:cNvPr>
          <p:cNvSpPr>
            <a:spLocks noGrp="1"/>
          </p:cNvSpPr>
          <p:nvPr>
            <p:ph type="body" sz="quarter" idx="11"/>
          </p:nvPr>
        </p:nvSpPr>
        <p:spPr>
          <a:xfrm>
            <a:off x="2592763" y="7866925"/>
            <a:ext cx="1550842" cy="304800"/>
          </a:xfrm>
        </p:spPr>
        <p:txBody>
          <a:bodyPr/>
          <a:lstStyle/>
          <a:p>
            <a:r>
              <a:rPr lang="en-US" dirty="0"/>
              <a:t>@UtahIMCMRs</a:t>
            </a:r>
          </a:p>
        </p:txBody>
      </p:sp>
      <p:sp>
        <p:nvSpPr>
          <p:cNvPr id="8" name="Text Placeholder 4">
            <a:extLst>
              <a:ext uri="{FF2B5EF4-FFF2-40B4-BE49-F238E27FC236}">
                <a16:creationId xmlns:a16="http://schemas.microsoft.com/office/drawing/2014/main" id="{5C6DA9F6-C634-E446-BD5F-6941F5EB874C}"/>
              </a:ext>
            </a:extLst>
          </p:cNvPr>
          <p:cNvSpPr>
            <a:spLocks noGrp="1"/>
          </p:cNvSpPr>
          <p:nvPr>
            <p:ph type="body" sz="quarter" idx="12"/>
          </p:nvPr>
        </p:nvSpPr>
        <p:spPr>
          <a:xfrm>
            <a:off x="4143605" y="7866925"/>
            <a:ext cx="1191153" cy="304800"/>
          </a:xfrm>
        </p:spPr>
        <p:txBody>
          <a:bodyPr/>
          <a:lstStyle/>
          <a:p>
            <a:r>
              <a:rPr lang="en-US" dirty="0"/>
              <a:t>#EBM</a:t>
            </a:r>
          </a:p>
        </p:txBody>
      </p:sp>
      <p:sp>
        <p:nvSpPr>
          <p:cNvPr id="9" name="Content Placeholder 2">
            <a:extLst>
              <a:ext uri="{FF2B5EF4-FFF2-40B4-BE49-F238E27FC236}">
                <a16:creationId xmlns:a16="http://schemas.microsoft.com/office/drawing/2014/main" id="{DE8C86EB-74D8-7F4F-90EC-8E657EA6A645}"/>
              </a:ext>
            </a:extLst>
          </p:cNvPr>
          <p:cNvSpPr>
            <a:spLocks noGrp="1"/>
          </p:cNvSpPr>
          <p:nvPr>
            <p:ph sz="half" idx="1"/>
          </p:nvPr>
        </p:nvSpPr>
        <p:spPr>
          <a:xfrm>
            <a:off x="1104900" y="2114868"/>
            <a:ext cx="12676414" cy="5350804"/>
          </a:xfrm>
        </p:spPr>
        <p:txBody>
          <a:bodyPr/>
          <a:lstStyle/>
          <a:p>
            <a:r>
              <a:rPr lang="en-US" sz="3600"/>
              <a:t>Best for foreground questions</a:t>
            </a:r>
          </a:p>
          <a:p>
            <a:r>
              <a:rPr lang="en-US" sz="3600"/>
              <a:t>Formulate a precise question: PICO format</a:t>
            </a:r>
          </a:p>
          <a:p>
            <a:r>
              <a:rPr lang="en-US" sz="3600"/>
              <a:t>Search for the correct study design </a:t>
            </a:r>
          </a:p>
        </p:txBody>
      </p:sp>
      <p:pic>
        <p:nvPicPr>
          <p:cNvPr id="4" name="Picture 3">
            <a:extLst>
              <a:ext uri="{FF2B5EF4-FFF2-40B4-BE49-F238E27FC236}">
                <a16:creationId xmlns:a16="http://schemas.microsoft.com/office/drawing/2014/main" id="{D26F2465-D493-6048-96D2-A8D5D48066BB}"/>
              </a:ext>
            </a:extLst>
          </p:cNvPr>
          <p:cNvPicPr>
            <a:picLocks noChangeAspect="1"/>
          </p:cNvPicPr>
          <p:nvPr/>
        </p:nvPicPr>
        <p:blipFill>
          <a:blip r:embed="rId3"/>
          <a:stretch>
            <a:fillRect/>
          </a:stretch>
        </p:blipFill>
        <p:spPr>
          <a:xfrm>
            <a:off x="3771900" y="4139451"/>
            <a:ext cx="6127750" cy="3526847"/>
          </a:xfrm>
          <a:prstGeom prst="rect">
            <a:avLst/>
          </a:prstGeom>
        </p:spPr>
      </p:pic>
    </p:spTree>
    <p:extLst>
      <p:ext uri="{BB962C8B-B14F-4D97-AF65-F5344CB8AC3E}">
        <p14:creationId xmlns:p14="http://schemas.microsoft.com/office/powerpoint/2010/main" val="163923453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endParaRPr lang="en-US" dirty="0">
              <a:solidFill>
                <a:schemeClr val="bg1">
                  <a:lumMod val="50000"/>
                </a:schemeClr>
              </a:solidFill>
            </a:endParaRPr>
          </a:p>
        </p:txBody>
      </p:sp>
      <p:sp>
        <p:nvSpPr>
          <p:cNvPr id="9" name="Content Placeholder 8">
            <a:extLst>
              <a:ext uri="{FF2B5EF4-FFF2-40B4-BE49-F238E27FC236}">
                <a16:creationId xmlns:a16="http://schemas.microsoft.com/office/drawing/2014/main" id="{D4C98F1D-F4BA-8A46-891B-D4AE93774CCF}"/>
              </a:ext>
            </a:extLst>
          </p:cNvPr>
          <p:cNvSpPr>
            <a:spLocks noGrp="1"/>
          </p:cNvSpPr>
          <p:nvPr>
            <p:ph sz="half" idx="1"/>
          </p:nvPr>
        </p:nvSpPr>
        <p:spPr>
          <a:xfrm>
            <a:off x="1104900" y="2114868"/>
            <a:ext cx="13256559" cy="5289590"/>
          </a:xfrm>
        </p:spPr>
        <p:txBody>
          <a:bodyPr/>
          <a:lstStyle/>
          <a:p>
            <a:pPr marL="0" indent="0">
              <a:buNone/>
            </a:pPr>
            <a:endParaRPr lang="en-US" sz="2400" dirty="0"/>
          </a:p>
          <a:p>
            <a:pPr>
              <a:buFont typeface="+mj-lt"/>
              <a:buAutoNum type="arabicPeriod"/>
            </a:pPr>
            <a:r>
              <a:rPr lang="en-US" sz="2400" dirty="0"/>
              <a:t>Understand how and why EBM is useful to you as a trainee</a:t>
            </a:r>
          </a:p>
          <a:p>
            <a:pPr>
              <a:buFont typeface="+mj-lt"/>
              <a:buAutoNum type="arabicPeriod"/>
            </a:pPr>
            <a:r>
              <a:rPr lang="en-US" sz="2400" dirty="0"/>
              <a:t>Practice a structured approach to answering clinical questions</a:t>
            </a:r>
          </a:p>
          <a:p>
            <a:pPr>
              <a:buFont typeface="+mj-lt"/>
              <a:buAutoNum type="arabicPeriod"/>
            </a:pPr>
            <a:r>
              <a:rPr lang="en-US" sz="2400" b="1" dirty="0"/>
              <a:t>Understand Primary vs Secondary/Tertiary medical literature</a:t>
            </a:r>
          </a:p>
          <a:p>
            <a:pPr>
              <a:buFont typeface="+mj-lt"/>
              <a:buAutoNum type="arabicPeriod"/>
            </a:pPr>
            <a:r>
              <a:rPr lang="en-US" sz="2400" dirty="0"/>
              <a:t>Understand validity, and identify common threats to validity (Bias, Confounding, Chance)</a:t>
            </a:r>
          </a:p>
          <a:p>
            <a:pPr>
              <a:buFont typeface="+mj-lt"/>
              <a:buAutoNum type="arabicPeriod"/>
            </a:pPr>
            <a:r>
              <a:rPr lang="en-US" sz="2400" dirty="0"/>
              <a:t>Understand (in a non-mathy way) how Bayes Theorem can be applied to diagnosis</a:t>
            </a:r>
          </a:p>
          <a:p>
            <a:pPr>
              <a:buFont typeface="+mj-lt"/>
              <a:buAutoNum type="arabicPeriod"/>
            </a:pPr>
            <a:r>
              <a:rPr lang="en-US" sz="2400" dirty="0"/>
              <a:t>Understand relevant metrics to assess treatment effects.  </a:t>
            </a:r>
          </a:p>
          <a:p>
            <a:pPr>
              <a:buFont typeface="+mj-lt"/>
              <a:buAutoNum type="arabicPeriod"/>
            </a:pPr>
            <a:r>
              <a:rPr lang="en-US" sz="2400" dirty="0"/>
              <a:t>Be able to access several useful secondary literature sources quickly, at the point of care. </a:t>
            </a:r>
          </a:p>
          <a:p>
            <a:pPr marL="0" indent="0">
              <a:buNone/>
            </a:pPr>
            <a:endParaRPr lang="en-US" dirty="0"/>
          </a:p>
          <a:p>
            <a:endParaRPr lang="en-US" dirty="0"/>
          </a:p>
        </p:txBody>
      </p:sp>
      <p:sp>
        <p:nvSpPr>
          <p:cNvPr id="17" name="Text Placeholder 3">
            <a:extLst>
              <a:ext uri="{FF2B5EF4-FFF2-40B4-BE49-F238E27FC236}">
                <a16:creationId xmlns:a16="http://schemas.microsoft.com/office/drawing/2014/main" id="{358BC414-8EA2-0241-BB60-5DC77C4B285A}"/>
              </a:ext>
            </a:extLst>
          </p:cNvPr>
          <p:cNvSpPr>
            <a:spLocks noGrp="1"/>
          </p:cNvSpPr>
          <p:nvPr>
            <p:ph type="body" sz="quarter" idx="11"/>
          </p:nvPr>
        </p:nvSpPr>
        <p:spPr>
          <a:xfrm>
            <a:off x="2592763" y="7866925"/>
            <a:ext cx="1550842" cy="304800"/>
          </a:xfrm>
        </p:spPr>
        <p:txBody>
          <a:bodyPr/>
          <a:lstStyle/>
          <a:p>
            <a:r>
              <a:rPr lang="en-US" dirty="0"/>
              <a:t>@UtahIMCMRs</a:t>
            </a:r>
          </a:p>
        </p:txBody>
      </p:sp>
      <p:sp>
        <p:nvSpPr>
          <p:cNvPr id="18" name="Text Placeholder 4">
            <a:extLst>
              <a:ext uri="{FF2B5EF4-FFF2-40B4-BE49-F238E27FC236}">
                <a16:creationId xmlns:a16="http://schemas.microsoft.com/office/drawing/2014/main" id="{DCBF97DB-861D-8E49-A528-6630E2B7021C}"/>
              </a:ext>
            </a:extLst>
          </p:cNvPr>
          <p:cNvSpPr>
            <a:spLocks noGrp="1"/>
          </p:cNvSpPr>
          <p:nvPr>
            <p:ph type="body" sz="quarter" idx="12"/>
          </p:nvPr>
        </p:nvSpPr>
        <p:spPr>
          <a:xfrm>
            <a:off x="4143605" y="7866925"/>
            <a:ext cx="1191153" cy="304800"/>
          </a:xfrm>
        </p:spPr>
        <p:txBody>
          <a:bodyPr/>
          <a:lstStyle/>
          <a:p>
            <a:r>
              <a:rPr lang="en-US" dirty="0"/>
              <a:t>#EBM</a:t>
            </a:r>
          </a:p>
        </p:txBody>
      </p:sp>
    </p:spTree>
    <p:extLst>
      <p:ext uri="{BB962C8B-B14F-4D97-AF65-F5344CB8AC3E}">
        <p14:creationId xmlns:p14="http://schemas.microsoft.com/office/powerpoint/2010/main" val="160417806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not look for primary literature?</a:t>
            </a:r>
            <a:endParaRPr lang="en-US" dirty="0">
              <a:solidFill>
                <a:schemeClr val="bg1">
                  <a:lumMod val="50000"/>
                </a:schemeClr>
              </a:solidFill>
            </a:endParaRPr>
          </a:p>
        </p:txBody>
      </p:sp>
      <p:sp>
        <p:nvSpPr>
          <p:cNvPr id="4" name="Content Placeholder 3"/>
          <p:cNvSpPr>
            <a:spLocks noGrp="1"/>
          </p:cNvSpPr>
          <p:nvPr>
            <p:ph sz="half" idx="1"/>
          </p:nvPr>
        </p:nvSpPr>
        <p:spPr/>
        <p:txBody>
          <a:bodyPr/>
          <a:lstStyle/>
          <a:p>
            <a:pPr lvl="0"/>
            <a:r>
              <a:rPr lang="en-US" b="1" dirty="0"/>
              <a:t>0.4 - 0.8 </a:t>
            </a:r>
            <a:r>
              <a:rPr lang="en-US" dirty="0"/>
              <a:t>clinical questions per patient</a:t>
            </a:r>
          </a:p>
          <a:p>
            <a:pPr lvl="0"/>
            <a:r>
              <a:rPr lang="en-US" dirty="0"/>
              <a:t>2/3 left unanswered</a:t>
            </a:r>
          </a:p>
          <a:p>
            <a:pPr lvl="0"/>
            <a:r>
              <a:rPr lang="en-US" dirty="0"/>
              <a:t>&lt;5 minutes to answer</a:t>
            </a:r>
          </a:p>
          <a:p>
            <a:pPr marL="0" lvl="0" indent="0">
              <a:buNone/>
            </a:pPr>
            <a:endParaRPr lang="en-US" dirty="0"/>
          </a:p>
        </p:txBody>
      </p:sp>
      <p:sp>
        <p:nvSpPr>
          <p:cNvPr id="7" name="Text Placeholder 6"/>
          <p:cNvSpPr>
            <a:spLocks noGrp="1"/>
          </p:cNvSpPr>
          <p:nvPr>
            <p:ph type="body" sz="quarter" idx="15"/>
          </p:nvPr>
        </p:nvSpPr>
        <p:spPr>
          <a:xfrm>
            <a:off x="6885601" y="7404458"/>
            <a:ext cx="7744800" cy="369888"/>
          </a:xfrm>
        </p:spPr>
        <p:txBody>
          <a:bodyPr/>
          <a:lstStyle/>
          <a:p>
            <a:r>
              <a:rPr lang="en-US" dirty="0"/>
              <a:t>JAMA Intern Med. 2014 May;174(5):710-8. doi: 10.1001/jamainternmed.2014.368. Clinical questions raised by clinicians at the point of care: a systematic review. Del Fiol G1, Workman TE2, Gorman PN3.</a:t>
            </a:r>
          </a:p>
        </p:txBody>
      </p:sp>
      <p:sp>
        <p:nvSpPr>
          <p:cNvPr id="5" name="Text Placeholder 3">
            <a:extLst>
              <a:ext uri="{FF2B5EF4-FFF2-40B4-BE49-F238E27FC236}">
                <a16:creationId xmlns:a16="http://schemas.microsoft.com/office/drawing/2014/main" id="{267B5100-E5B6-9A41-94B1-ECBE6BCDFD90}"/>
              </a:ext>
            </a:extLst>
          </p:cNvPr>
          <p:cNvSpPr>
            <a:spLocks noGrp="1"/>
          </p:cNvSpPr>
          <p:nvPr>
            <p:ph type="body" sz="quarter" idx="11"/>
          </p:nvPr>
        </p:nvSpPr>
        <p:spPr>
          <a:xfrm>
            <a:off x="2592763" y="7866925"/>
            <a:ext cx="1550842" cy="304800"/>
          </a:xfrm>
        </p:spPr>
        <p:txBody>
          <a:bodyPr/>
          <a:lstStyle/>
          <a:p>
            <a:r>
              <a:rPr lang="en-US" dirty="0"/>
              <a:t>@UtahIMCMRs</a:t>
            </a:r>
          </a:p>
        </p:txBody>
      </p:sp>
      <p:sp>
        <p:nvSpPr>
          <p:cNvPr id="6" name="Text Placeholder 4">
            <a:extLst>
              <a:ext uri="{FF2B5EF4-FFF2-40B4-BE49-F238E27FC236}">
                <a16:creationId xmlns:a16="http://schemas.microsoft.com/office/drawing/2014/main" id="{2FFF03AA-F4C3-5047-8ED8-F99CF48836DE}"/>
              </a:ext>
            </a:extLst>
          </p:cNvPr>
          <p:cNvSpPr>
            <a:spLocks noGrp="1"/>
          </p:cNvSpPr>
          <p:nvPr>
            <p:ph type="body" sz="quarter" idx="12"/>
          </p:nvPr>
        </p:nvSpPr>
        <p:spPr>
          <a:xfrm>
            <a:off x="4143605" y="7866925"/>
            <a:ext cx="1191153" cy="304800"/>
          </a:xfrm>
        </p:spPr>
        <p:txBody>
          <a:bodyPr/>
          <a:lstStyle/>
          <a:p>
            <a:r>
              <a:rPr lang="en-US" dirty="0"/>
              <a:t>#EBM</a:t>
            </a:r>
          </a:p>
        </p:txBody>
      </p:sp>
    </p:spTree>
    <p:extLst>
      <p:ext uri="{BB962C8B-B14F-4D97-AF65-F5344CB8AC3E}">
        <p14:creationId xmlns:p14="http://schemas.microsoft.com/office/powerpoint/2010/main" val="266716451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not look for primary literature?</a:t>
            </a:r>
            <a:endParaRPr lang="en-US" dirty="0">
              <a:solidFill>
                <a:schemeClr val="bg1">
                  <a:lumMod val="50000"/>
                </a:schemeClr>
              </a:solidFill>
            </a:endParaRPr>
          </a:p>
        </p:txBody>
      </p:sp>
      <p:sp>
        <p:nvSpPr>
          <p:cNvPr id="13" name="Text Placeholder 12"/>
          <p:cNvSpPr>
            <a:spLocks noGrp="1"/>
          </p:cNvSpPr>
          <p:nvPr>
            <p:ph type="body" sz="quarter" idx="16"/>
          </p:nvPr>
        </p:nvSpPr>
        <p:spPr>
          <a:xfrm>
            <a:off x="7091081" y="7455828"/>
            <a:ext cx="7539320" cy="369888"/>
          </a:xfrm>
        </p:spPr>
        <p:txBody>
          <a:bodyPr/>
          <a:lstStyle/>
          <a:p>
            <a:r>
              <a:rPr lang="en-US" u="sng">
                <a:hlinkClick r:id="rId3"/>
              </a:rPr>
              <a:t>http://dan.corlan.net/medline-trend.html</a:t>
            </a:r>
            <a:endParaRPr lang="en-US"/>
          </a:p>
        </p:txBody>
      </p:sp>
      <p:pic>
        <p:nvPicPr>
          <p:cNvPr id="5" name="Content Placeholder 4"/>
          <p:cNvPicPr>
            <a:picLocks noGrp="1" noChangeAspect="1"/>
          </p:cNvPicPr>
          <p:nvPr>
            <p:ph sz="half" idx="15"/>
          </p:nvPr>
        </p:nvPicPr>
        <p:blipFill>
          <a:blip r:embed="rId4">
            <a:extLst>
              <a:ext uri="{28A0092B-C50C-407E-A947-70E740481C1C}">
                <a14:useLocalDpi xmlns:a14="http://schemas.microsoft.com/office/drawing/2010/main"/>
              </a:ext>
            </a:extLst>
          </a:blip>
          <a:stretch>
            <a:fillRect/>
          </a:stretch>
        </p:blipFill>
        <p:spPr>
          <a:xfrm>
            <a:off x="7279345" y="1786484"/>
            <a:ext cx="6360174" cy="4834485"/>
          </a:xfrm>
        </p:spPr>
      </p:pic>
      <p:graphicFrame>
        <p:nvGraphicFramePr>
          <p:cNvPr id="6" name="Content Placeholder 6">
            <a:extLst>
              <a:ext uri="{FF2B5EF4-FFF2-40B4-BE49-F238E27FC236}">
                <a16:creationId xmlns:a16="http://schemas.microsoft.com/office/drawing/2014/main" id="{4384F9A6-38DB-4C47-AA39-78A795D70935}"/>
              </a:ext>
            </a:extLst>
          </p:cNvPr>
          <p:cNvGraphicFramePr>
            <a:graphicFrameLocks/>
          </p:cNvGraphicFramePr>
          <p:nvPr/>
        </p:nvGraphicFramePr>
        <p:xfrm>
          <a:off x="285946" y="1938284"/>
          <a:ext cx="6805135" cy="4736473"/>
        </p:xfrm>
        <a:graphic>
          <a:graphicData uri="http://schemas.openxmlformats.org/drawingml/2006/chart">
            <c:chart xmlns:c="http://schemas.openxmlformats.org/drawingml/2006/chart" xmlns:r="http://schemas.openxmlformats.org/officeDocument/2006/relationships" r:id="rId5"/>
          </a:graphicData>
        </a:graphic>
      </p:graphicFrame>
      <p:sp>
        <p:nvSpPr>
          <p:cNvPr id="7" name="Text Placeholder 3">
            <a:extLst>
              <a:ext uri="{FF2B5EF4-FFF2-40B4-BE49-F238E27FC236}">
                <a16:creationId xmlns:a16="http://schemas.microsoft.com/office/drawing/2014/main" id="{37D6D053-8959-A040-8EB2-E4EFB988EF17}"/>
              </a:ext>
            </a:extLst>
          </p:cNvPr>
          <p:cNvSpPr>
            <a:spLocks noGrp="1"/>
          </p:cNvSpPr>
          <p:nvPr>
            <p:ph type="body" sz="quarter" idx="11"/>
          </p:nvPr>
        </p:nvSpPr>
        <p:spPr>
          <a:xfrm>
            <a:off x="2592763" y="7866925"/>
            <a:ext cx="1550842" cy="304800"/>
          </a:xfrm>
        </p:spPr>
        <p:txBody>
          <a:bodyPr/>
          <a:lstStyle/>
          <a:p>
            <a:r>
              <a:rPr lang="en-US" dirty="0"/>
              <a:t>@UtahIMCMRs</a:t>
            </a:r>
          </a:p>
        </p:txBody>
      </p:sp>
      <p:sp>
        <p:nvSpPr>
          <p:cNvPr id="8" name="Text Placeholder 4">
            <a:extLst>
              <a:ext uri="{FF2B5EF4-FFF2-40B4-BE49-F238E27FC236}">
                <a16:creationId xmlns:a16="http://schemas.microsoft.com/office/drawing/2014/main" id="{A0FC0020-8705-824B-ABDA-CDE9D6C51F09}"/>
              </a:ext>
            </a:extLst>
          </p:cNvPr>
          <p:cNvSpPr>
            <a:spLocks noGrp="1"/>
          </p:cNvSpPr>
          <p:nvPr>
            <p:ph type="body" sz="quarter" idx="12"/>
          </p:nvPr>
        </p:nvSpPr>
        <p:spPr>
          <a:xfrm>
            <a:off x="4143605" y="7866925"/>
            <a:ext cx="1191153" cy="304800"/>
          </a:xfrm>
        </p:spPr>
        <p:txBody>
          <a:bodyPr/>
          <a:lstStyle/>
          <a:p>
            <a:r>
              <a:rPr lang="en-US" dirty="0"/>
              <a:t>#EBM</a:t>
            </a:r>
          </a:p>
        </p:txBody>
      </p:sp>
    </p:spTree>
    <p:extLst>
      <p:ext uri="{BB962C8B-B14F-4D97-AF65-F5344CB8AC3E}">
        <p14:creationId xmlns:p14="http://schemas.microsoft.com/office/powerpoint/2010/main" val="404427505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ASK – What kind of questions do I ask?</a:t>
            </a:r>
            <a:endParaRPr lang="en-US" dirty="0">
              <a:solidFill>
                <a:schemeClr val="bg1">
                  <a:lumMod val="50000"/>
                </a:schemeClr>
              </a:solidFill>
            </a:endParaRPr>
          </a:p>
        </p:txBody>
      </p:sp>
      <p:sp>
        <p:nvSpPr>
          <p:cNvPr id="3" name="Rectangle 2"/>
          <p:cNvSpPr/>
          <p:nvPr/>
        </p:nvSpPr>
        <p:spPr>
          <a:xfrm>
            <a:off x="4106542" y="2264239"/>
            <a:ext cx="6895713" cy="4099388"/>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9" name="Rectangle 8"/>
          <p:cNvSpPr/>
          <p:nvPr/>
        </p:nvSpPr>
        <p:spPr>
          <a:xfrm>
            <a:off x="4105615" y="2264239"/>
            <a:ext cx="6900563" cy="3701122"/>
          </a:xfrm>
          <a:custGeom>
            <a:avLst/>
            <a:gdLst>
              <a:gd name="connsiteX0" fmla="*/ 0 w 6895713"/>
              <a:gd name="connsiteY0" fmla="*/ 0 h 4099388"/>
              <a:gd name="connsiteX1" fmla="*/ 6895713 w 6895713"/>
              <a:gd name="connsiteY1" fmla="*/ 0 h 4099388"/>
              <a:gd name="connsiteX2" fmla="*/ 6895713 w 6895713"/>
              <a:gd name="connsiteY2" fmla="*/ 4099388 h 4099388"/>
              <a:gd name="connsiteX3" fmla="*/ 0 w 6895713"/>
              <a:gd name="connsiteY3" fmla="*/ 4099388 h 4099388"/>
              <a:gd name="connsiteX4" fmla="*/ 0 w 6895713"/>
              <a:gd name="connsiteY4" fmla="*/ 0 h 4099388"/>
              <a:gd name="connsiteX0" fmla="*/ 0 w 6895713"/>
              <a:gd name="connsiteY0" fmla="*/ 0 h 4099388"/>
              <a:gd name="connsiteX1" fmla="*/ 6895713 w 6895713"/>
              <a:gd name="connsiteY1" fmla="*/ 0 h 4099388"/>
              <a:gd name="connsiteX2" fmla="*/ 6895713 w 6895713"/>
              <a:gd name="connsiteY2" fmla="*/ 4099388 h 4099388"/>
              <a:gd name="connsiteX3" fmla="*/ 102741 w 6895713"/>
              <a:gd name="connsiteY3" fmla="*/ 1099334 h 4099388"/>
              <a:gd name="connsiteX4" fmla="*/ 0 w 6895713"/>
              <a:gd name="connsiteY4" fmla="*/ 0 h 4099388"/>
              <a:gd name="connsiteX0" fmla="*/ 0 w 6895713"/>
              <a:gd name="connsiteY0" fmla="*/ 0 h 4099388"/>
              <a:gd name="connsiteX1" fmla="*/ 6895713 w 6895713"/>
              <a:gd name="connsiteY1" fmla="*/ 0 h 4099388"/>
              <a:gd name="connsiteX2" fmla="*/ 6895713 w 6895713"/>
              <a:gd name="connsiteY2" fmla="*/ 4099388 h 4099388"/>
              <a:gd name="connsiteX3" fmla="*/ 832207 w 6895713"/>
              <a:gd name="connsiteY3" fmla="*/ 811657 h 4099388"/>
              <a:gd name="connsiteX4" fmla="*/ 0 w 6895713"/>
              <a:gd name="connsiteY4" fmla="*/ 0 h 4099388"/>
              <a:gd name="connsiteX0" fmla="*/ 0 w 6895713"/>
              <a:gd name="connsiteY0" fmla="*/ 0 h 4099388"/>
              <a:gd name="connsiteX1" fmla="*/ 6895713 w 6895713"/>
              <a:gd name="connsiteY1" fmla="*/ 0 h 4099388"/>
              <a:gd name="connsiteX2" fmla="*/ 6895713 w 6895713"/>
              <a:gd name="connsiteY2" fmla="*/ 4099388 h 4099388"/>
              <a:gd name="connsiteX3" fmla="*/ 30823 w 6895713"/>
              <a:gd name="connsiteY3" fmla="*/ 513706 h 4099388"/>
              <a:gd name="connsiteX4" fmla="*/ 0 w 6895713"/>
              <a:gd name="connsiteY4" fmla="*/ 0 h 4099388"/>
              <a:gd name="connsiteX0" fmla="*/ 0 w 6926535"/>
              <a:gd name="connsiteY0" fmla="*/ 0 h 3123343"/>
              <a:gd name="connsiteX1" fmla="*/ 6895713 w 6926535"/>
              <a:gd name="connsiteY1" fmla="*/ 0 h 3123343"/>
              <a:gd name="connsiteX2" fmla="*/ 6926535 w 6926535"/>
              <a:gd name="connsiteY2" fmla="*/ 3123343 h 3123343"/>
              <a:gd name="connsiteX3" fmla="*/ 30823 w 6926535"/>
              <a:gd name="connsiteY3" fmla="*/ 513706 h 3123343"/>
              <a:gd name="connsiteX4" fmla="*/ 0 w 6926535"/>
              <a:gd name="connsiteY4" fmla="*/ 0 h 3123343"/>
              <a:gd name="connsiteX0" fmla="*/ 0 w 6905986"/>
              <a:gd name="connsiteY0" fmla="*/ 0 h 3688422"/>
              <a:gd name="connsiteX1" fmla="*/ 6895713 w 6905986"/>
              <a:gd name="connsiteY1" fmla="*/ 0 h 3688422"/>
              <a:gd name="connsiteX2" fmla="*/ 6905986 w 6905986"/>
              <a:gd name="connsiteY2" fmla="*/ 3688422 h 3688422"/>
              <a:gd name="connsiteX3" fmla="*/ 30823 w 6905986"/>
              <a:gd name="connsiteY3" fmla="*/ 513706 h 3688422"/>
              <a:gd name="connsiteX4" fmla="*/ 0 w 6905986"/>
              <a:gd name="connsiteY4" fmla="*/ 0 h 3688422"/>
              <a:gd name="connsiteX0" fmla="*/ 927 w 6906913"/>
              <a:gd name="connsiteY0" fmla="*/ 0 h 3688422"/>
              <a:gd name="connsiteX1" fmla="*/ 6896640 w 6906913"/>
              <a:gd name="connsiteY1" fmla="*/ 0 h 3688422"/>
              <a:gd name="connsiteX2" fmla="*/ 6906913 w 6906913"/>
              <a:gd name="connsiteY2" fmla="*/ 3688422 h 3688422"/>
              <a:gd name="connsiteX3" fmla="*/ 0 w 6906913"/>
              <a:gd name="connsiteY3" fmla="*/ 497831 h 3688422"/>
              <a:gd name="connsiteX4" fmla="*/ 927 w 6906913"/>
              <a:gd name="connsiteY4" fmla="*/ 0 h 3688422"/>
              <a:gd name="connsiteX0" fmla="*/ 927 w 6906913"/>
              <a:gd name="connsiteY0" fmla="*/ 0 h 3659847"/>
              <a:gd name="connsiteX1" fmla="*/ 6896640 w 6906913"/>
              <a:gd name="connsiteY1" fmla="*/ 0 h 3659847"/>
              <a:gd name="connsiteX2" fmla="*/ 6906913 w 6906913"/>
              <a:gd name="connsiteY2" fmla="*/ 3659847 h 3659847"/>
              <a:gd name="connsiteX3" fmla="*/ 0 w 6906913"/>
              <a:gd name="connsiteY3" fmla="*/ 497831 h 3659847"/>
              <a:gd name="connsiteX4" fmla="*/ 927 w 6906913"/>
              <a:gd name="connsiteY4" fmla="*/ 0 h 3659847"/>
              <a:gd name="connsiteX0" fmla="*/ 927 w 6906913"/>
              <a:gd name="connsiteY0" fmla="*/ 0 h 3701122"/>
              <a:gd name="connsiteX1" fmla="*/ 6896640 w 6906913"/>
              <a:gd name="connsiteY1" fmla="*/ 0 h 3701122"/>
              <a:gd name="connsiteX2" fmla="*/ 6906913 w 6906913"/>
              <a:gd name="connsiteY2" fmla="*/ 3701122 h 3701122"/>
              <a:gd name="connsiteX3" fmla="*/ 0 w 6906913"/>
              <a:gd name="connsiteY3" fmla="*/ 497831 h 3701122"/>
              <a:gd name="connsiteX4" fmla="*/ 927 w 6906913"/>
              <a:gd name="connsiteY4" fmla="*/ 0 h 3701122"/>
              <a:gd name="connsiteX0" fmla="*/ 927 w 6900563"/>
              <a:gd name="connsiteY0" fmla="*/ 0 h 3701122"/>
              <a:gd name="connsiteX1" fmla="*/ 6896640 w 6900563"/>
              <a:gd name="connsiteY1" fmla="*/ 0 h 3701122"/>
              <a:gd name="connsiteX2" fmla="*/ 6900563 w 6900563"/>
              <a:gd name="connsiteY2" fmla="*/ 3701122 h 3701122"/>
              <a:gd name="connsiteX3" fmla="*/ 0 w 6900563"/>
              <a:gd name="connsiteY3" fmla="*/ 497831 h 3701122"/>
              <a:gd name="connsiteX4" fmla="*/ 927 w 6900563"/>
              <a:gd name="connsiteY4" fmla="*/ 0 h 37011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0563" h="3701122">
                <a:moveTo>
                  <a:pt x="927" y="0"/>
                </a:moveTo>
                <a:lnTo>
                  <a:pt x="6896640" y="0"/>
                </a:lnTo>
                <a:cubicBezTo>
                  <a:pt x="6900064" y="1229474"/>
                  <a:pt x="6897139" y="2471648"/>
                  <a:pt x="6900563" y="3701122"/>
                </a:cubicBezTo>
                <a:lnTo>
                  <a:pt x="0" y="497831"/>
                </a:lnTo>
                <a:lnTo>
                  <a:pt x="927" y="0"/>
                </a:lnTo>
                <a:close/>
              </a:path>
            </a:pathLst>
          </a:custGeom>
          <a:gradFill flip="none" rotWithShape="1">
            <a:gsLst>
              <a:gs pos="0">
                <a:schemeClr val="accent1">
                  <a:tint val="100000"/>
                  <a:shade val="100000"/>
                  <a:satMod val="130000"/>
                </a:schemeClr>
              </a:gs>
              <a:gs pos="100000">
                <a:schemeClr val="accent1">
                  <a:tint val="50000"/>
                  <a:shade val="100000"/>
                  <a:satMod val="35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p:cNvSpPr txBox="1"/>
          <p:nvPr/>
        </p:nvSpPr>
        <p:spPr>
          <a:xfrm>
            <a:off x="7894022" y="2534431"/>
            <a:ext cx="3040380" cy="978729"/>
          </a:xfrm>
          <a:prstGeom prst="rect">
            <a:avLst/>
          </a:prstGeom>
          <a:noFill/>
        </p:spPr>
        <p:txBody>
          <a:bodyPr wrap="square" rtlCol="0">
            <a:spAutoFit/>
          </a:bodyPr>
          <a:lstStyle/>
          <a:p>
            <a:r>
              <a:rPr lang="en-US" dirty="0">
                <a:solidFill>
                  <a:schemeClr val="bg2"/>
                </a:solidFill>
                <a:latin typeface="Algerian" panose="04020705040A02060702" pitchFamily="82" charset="0"/>
              </a:rPr>
              <a:t>Foreground questions</a:t>
            </a:r>
          </a:p>
        </p:txBody>
      </p:sp>
      <p:sp>
        <p:nvSpPr>
          <p:cNvPr id="11" name="TextBox 10"/>
          <p:cNvSpPr txBox="1"/>
          <p:nvPr/>
        </p:nvSpPr>
        <p:spPr>
          <a:xfrm>
            <a:off x="4514018" y="5088232"/>
            <a:ext cx="3040380" cy="978729"/>
          </a:xfrm>
          <a:prstGeom prst="rect">
            <a:avLst/>
          </a:prstGeom>
          <a:noFill/>
        </p:spPr>
        <p:txBody>
          <a:bodyPr wrap="square" rtlCol="0">
            <a:spAutoFit/>
          </a:bodyPr>
          <a:lstStyle/>
          <a:p>
            <a:r>
              <a:rPr lang="en-US" dirty="0">
                <a:solidFill>
                  <a:schemeClr val="bg2"/>
                </a:solidFill>
                <a:latin typeface="Algerian" panose="04020705040A02060702" pitchFamily="82" charset="0"/>
              </a:rPr>
              <a:t>Background questions</a:t>
            </a:r>
          </a:p>
        </p:txBody>
      </p:sp>
      <p:sp>
        <p:nvSpPr>
          <p:cNvPr id="12" name="TextBox 11"/>
          <p:cNvSpPr txBox="1"/>
          <p:nvPr/>
        </p:nvSpPr>
        <p:spPr>
          <a:xfrm>
            <a:off x="3795198" y="6302767"/>
            <a:ext cx="1614704" cy="535531"/>
          </a:xfrm>
          <a:prstGeom prst="rect">
            <a:avLst/>
          </a:prstGeom>
          <a:noFill/>
        </p:spPr>
        <p:txBody>
          <a:bodyPr wrap="square" rtlCol="0">
            <a:spAutoFit/>
          </a:bodyPr>
          <a:lstStyle/>
          <a:p>
            <a:r>
              <a:rPr lang="en-US" dirty="0">
                <a:solidFill>
                  <a:schemeClr val="tx1">
                    <a:lumMod val="65000"/>
                    <a:lumOff val="35000"/>
                  </a:schemeClr>
                </a:solidFill>
                <a:latin typeface="Century Gothic" panose="020B0502020202020204" pitchFamily="34" charset="0"/>
                <a:ea typeface="BatangChe" panose="02030609000101010101" pitchFamily="49" charset="-127"/>
              </a:rPr>
              <a:t>Novice</a:t>
            </a:r>
          </a:p>
        </p:txBody>
      </p:sp>
      <p:sp>
        <p:nvSpPr>
          <p:cNvPr id="13" name="TextBox 12"/>
          <p:cNvSpPr txBox="1"/>
          <p:nvPr/>
        </p:nvSpPr>
        <p:spPr>
          <a:xfrm>
            <a:off x="10000418" y="6309997"/>
            <a:ext cx="1614704" cy="535531"/>
          </a:xfrm>
          <a:prstGeom prst="rect">
            <a:avLst/>
          </a:prstGeom>
          <a:noFill/>
        </p:spPr>
        <p:txBody>
          <a:bodyPr wrap="square" rtlCol="0">
            <a:spAutoFit/>
          </a:bodyPr>
          <a:lstStyle/>
          <a:p>
            <a:r>
              <a:rPr lang="en-US" dirty="0">
                <a:solidFill>
                  <a:schemeClr val="tx1">
                    <a:lumMod val="65000"/>
                    <a:lumOff val="35000"/>
                  </a:schemeClr>
                </a:solidFill>
                <a:latin typeface="Century Gothic" panose="020B0502020202020204" pitchFamily="34" charset="0"/>
                <a:ea typeface="BatangChe" panose="02030609000101010101" pitchFamily="49" charset="-127"/>
              </a:rPr>
              <a:t>Expert</a:t>
            </a:r>
          </a:p>
        </p:txBody>
      </p:sp>
      <p:sp>
        <p:nvSpPr>
          <p:cNvPr id="5" name="Text Placeholder 4">
            <a:extLst>
              <a:ext uri="{FF2B5EF4-FFF2-40B4-BE49-F238E27FC236}">
                <a16:creationId xmlns:a16="http://schemas.microsoft.com/office/drawing/2014/main" id="{E6EFC978-1B1E-4941-991C-59894EBAD3A7}"/>
              </a:ext>
            </a:extLst>
          </p:cNvPr>
          <p:cNvSpPr>
            <a:spLocks noGrp="1"/>
          </p:cNvSpPr>
          <p:nvPr>
            <p:ph type="body" sz="quarter" idx="15"/>
          </p:nvPr>
        </p:nvSpPr>
        <p:spPr/>
        <p:txBody>
          <a:bodyPr/>
          <a:lstStyle/>
          <a:p>
            <a:r>
              <a:rPr lang="en-US" dirty="0"/>
              <a:t>https://guides.ucsf.edu/infolitUCSF</a:t>
            </a:r>
          </a:p>
        </p:txBody>
      </p:sp>
      <p:sp>
        <p:nvSpPr>
          <p:cNvPr id="14" name="Text Placeholder 3">
            <a:extLst>
              <a:ext uri="{FF2B5EF4-FFF2-40B4-BE49-F238E27FC236}">
                <a16:creationId xmlns:a16="http://schemas.microsoft.com/office/drawing/2014/main" id="{93E99AA1-FA4D-C447-9528-7A9CBF3099E6}"/>
              </a:ext>
            </a:extLst>
          </p:cNvPr>
          <p:cNvSpPr>
            <a:spLocks noGrp="1"/>
          </p:cNvSpPr>
          <p:nvPr>
            <p:ph type="body" sz="quarter" idx="11"/>
          </p:nvPr>
        </p:nvSpPr>
        <p:spPr>
          <a:xfrm>
            <a:off x="2592763" y="7866925"/>
            <a:ext cx="1550842" cy="304800"/>
          </a:xfrm>
        </p:spPr>
        <p:txBody>
          <a:bodyPr/>
          <a:lstStyle/>
          <a:p>
            <a:r>
              <a:rPr lang="en-US" dirty="0"/>
              <a:t>@UtahIMCMRs</a:t>
            </a:r>
          </a:p>
        </p:txBody>
      </p:sp>
      <p:sp>
        <p:nvSpPr>
          <p:cNvPr id="15" name="Text Placeholder 4">
            <a:extLst>
              <a:ext uri="{FF2B5EF4-FFF2-40B4-BE49-F238E27FC236}">
                <a16:creationId xmlns:a16="http://schemas.microsoft.com/office/drawing/2014/main" id="{6371D5CF-EB63-B248-B75D-1E12B44B736E}"/>
              </a:ext>
            </a:extLst>
          </p:cNvPr>
          <p:cNvSpPr>
            <a:spLocks noGrp="1"/>
          </p:cNvSpPr>
          <p:nvPr>
            <p:ph type="body" sz="quarter" idx="12"/>
          </p:nvPr>
        </p:nvSpPr>
        <p:spPr>
          <a:xfrm>
            <a:off x="4143605" y="7866925"/>
            <a:ext cx="1191153" cy="304800"/>
          </a:xfrm>
        </p:spPr>
        <p:txBody>
          <a:bodyPr/>
          <a:lstStyle/>
          <a:p>
            <a:r>
              <a:rPr lang="en-US" dirty="0"/>
              <a:t>#EBM</a:t>
            </a:r>
          </a:p>
        </p:txBody>
      </p:sp>
      <p:sp>
        <p:nvSpPr>
          <p:cNvPr id="16" name="Content Placeholder 3">
            <a:extLst>
              <a:ext uri="{FF2B5EF4-FFF2-40B4-BE49-F238E27FC236}">
                <a16:creationId xmlns:a16="http://schemas.microsoft.com/office/drawing/2014/main" id="{DB133D69-DE5A-EE48-AC4A-E9ADA03DD944}"/>
              </a:ext>
            </a:extLst>
          </p:cNvPr>
          <p:cNvSpPr>
            <a:spLocks noGrp="1"/>
          </p:cNvSpPr>
          <p:nvPr>
            <p:ph sz="half" idx="1"/>
          </p:nvPr>
        </p:nvSpPr>
        <p:spPr>
          <a:xfrm>
            <a:off x="390218" y="2382553"/>
            <a:ext cx="3643315" cy="3701122"/>
          </a:xfrm>
        </p:spPr>
        <p:txBody>
          <a:bodyPr/>
          <a:lstStyle/>
          <a:p>
            <a:pPr marL="0" lvl="0" indent="0">
              <a:buNone/>
            </a:pPr>
            <a:r>
              <a:rPr lang="en-US" sz="2400" dirty="0"/>
              <a:t>General Knowledge about a condition</a:t>
            </a:r>
          </a:p>
        </p:txBody>
      </p:sp>
      <p:sp>
        <p:nvSpPr>
          <p:cNvPr id="17" name="Content Placeholder 3">
            <a:extLst>
              <a:ext uri="{FF2B5EF4-FFF2-40B4-BE49-F238E27FC236}">
                <a16:creationId xmlns:a16="http://schemas.microsoft.com/office/drawing/2014/main" id="{0960AC6B-6AB9-4544-AAF5-C37DB977575A}"/>
              </a:ext>
            </a:extLst>
          </p:cNvPr>
          <p:cNvSpPr txBox="1">
            <a:spLocks/>
          </p:cNvSpPr>
          <p:nvPr/>
        </p:nvSpPr>
        <p:spPr>
          <a:xfrm>
            <a:off x="11146420" y="2288552"/>
            <a:ext cx="3643315" cy="3701122"/>
          </a:xfrm>
          <a:prstGeom prst="rect">
            <a:avLst/>
          </a:prstGeom>
        </p:spPr>
        <p:txBody>
          <a:bodyPr/>
          <a:lstStyle>
            <a:lvl1pPr marL="548640" indent="-548640" algn="l" defTabSz="731520" rtl="0" eaLnBrk="1" latinLnBrk="0" hangingPunct="1">
              <a:spcBef>
                <a:spcPct val="20000"/>
              </a:spcBef>
              <a:buFont typeface="Arial"/>
              <a:buChar char="•"/>
              <a:defRPr sz="4480" b="0" i="0" kern="1200" baseline="0">
                <a:solidFill>
                  <a:schemeClr val="tx1">
                    <a:lumMod val="65000"/>
                    <a:lumOff val="35000"/>
                  </a:schemeClr>
                </a:solidFill>
                <a:latin typeface="Century Gothic" charset="0"/>
                <a:ea typeface="+mn-ea"/>
                <a:cs typeface="Avenir Roman"/>
              </a:defRPr>
            </a:lvl1pPr>
            <a:lvl2pPr marL="1188720" indent="-457200" algn="l" defTabSz="731520" rtl="0" eaLnBrk="1" latinLnBrk="0" hangingPunct="1">
              <a:spcBef>
                <a:spcPct val="20000"/>
              </a:spcBef>
              <a:buFont typeface="Arial"/>
              <a:buChar char="–"/>
              <a:defRPr sz="3840" b="0" i="0" kern="1200" baseline="0">
                <a:solidFill>
                  <a:schemeClr val="tx1">
                    <a:lumMod val="65000"/>
                    <a:lumOff val="35000"/>
                  </a:schemeClr>
                </a:solidFill>
                <a:latin typeface="Century Gothic" charset="0"/>
                <a:ea typeface="+mn-ea"/>
                <a:cs typeface="Avenir Roman"/>
              </a:defRPr>
            </a:lvl2pPr>
            <a:lvl3pPr marL="1828800" indent="-365760" algn="l" defTabSz="731520" rtl="0" eaLnBrk="1" latinLnBrk="0" hangingPunct="1">
              <a:spcBef>
                <a:spcPct val="20000"/>
              </a:spcBef>
              <a:buFont typeface="Arial"/>
              <a:buChar char="•"/>
              <a:defRPr sz="3200" b="0" i="0" kern="1200" baseline="0">
                <a:solidFill>
                  <a:schemeClr val="tx1">
                    <a:lumMod val="65000"/>
                    <a:lumOff val="35000"/>
                  </a:schemeClr>
                </a:solidFill>
                <a:latin typeface="Century Gothic" charset="0"/>
                <a:ea typeface="Century Gothic" charset="0"/>
                <a:cs typeface="Century Gothic" charset="0"/>
              </a:defRPr>
            </a:lvl3pPr>
            <a:lvl4pPr marL="2560320" indent="-365760" algn="l" defTabSz="731520" rtl="0" eaLnBrk="1" latinLnBrk="0" hangingPunct="1">
              <a:spcBef>
                <a:spcPct val="20000"/>
              </a:spcBef>
              <a:buFont typeface="Arial"/>
              <a:buChar char="–"/>
              <a:defRPr sz="2880" b="0" i="0" kern="1200" baseline="0">
                <a:solidFill>
                  <a:schemeClr val="tx1">
                    <a:lumMod val="65000"/>
                    <a:lumOff val="35000"/>
                  </a:schemeClr>
                </a:solidFill>
                <a:latin typeface="Century Gothic" charset="0"/>
                <a:ea typeface="+mn-ea"/>
                <a:cs typeface="Avenir Roman"/>
              </a:defRPr>
            </a:lvl4pPr>
            <a:lvl5pPr marL="3291840" indent="-365760" algn="l" defTabSz="731520" rtl="0" eaLnBrk="1" latinLnBrk="0" hangingPunct="1">
              <a:spcBef>
                <a:spcPct val="20000"/>
              </a:spcBef>
              <a:buFont typeface="Arial"/>
              <a:buChar char="»"/>
              <a:defRPr sz="2880" b="0" i="0" kern="1200" baseline="0">
                <a:solidFill>
                  <a:schemeClr val="tx1">
                    <a:lumMod val="65000"/>
                    <a:lumOff val="35000"/>
                  </a:schemeClr>
                </a:solidFill>
                <a:latin typeface="Century Gothic" charset="0"/>
                <a:ea typeface="+mn-ea"/>
                <a:cs typeface="Avenir Roman"/>
              </a:defRPr>
            </a:lvl5pPr>
            <a:lvl6pPr marL="4023360" indent="-365760" algn="l" defTabSz="731520" rtl="0" eaLnBrk="1" latinLnBrk="0" hangingPunct="1">
              <a:spcBef>
                <a:spcPct val="20000"/>
              </a:spcBef>
              <a:buFont typeface="Arial"/>
              <a:buChar char="•"/>
              <a:defRPr sz="288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288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288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2880" kern="1200">
                <a:solidFill>
                  <a:schemeClr val="tx1"/>
                </a:solidFill>
                <a:latin typeface="+mn-lt"/>
                <a:ea typeface="+mn-ea"/>
                <a:cs typeface="+mn-cs"/>
              </a:defRPr>
            </a:lvl9pPr>
          </a:lstStyle>
          <a:p>
            <a:pPr marL="0" indent="0">
              <a:buFont typeface="Arial"/>
              <a:buNone/>
            </a:pPr>
            <a:r>
              <a:rPr lang="en-US" sz="2400" dirty="0"/>
              <a:t>Specific knowledge: applied to patient or population</a:t>
            </a:r>
          </a:p>
        </p:txBody>
      </p:sp>
    </p:spTree>
    <p:extLst>
      <p:ext uri="{BB962C8B-B14F-4D97-AF65-F5344CB8AC3E}">
        <p14:creationId xmlns:p14="http://schemas.microsoft.com/office/powerpoint/2010/main" val="35110455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p:bldP spid="11" grpId="0"/>
      <p:bldP spid="12" grpId="0"/>
      <p:bldP spid="1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39D80-2438-9247-A325-27D205467935}"/>
              </a:ext>
            </a:extLst>
          </p:cNvPr>
          <p:cNvSpPr>
            <a:spLocks noGrp="1"/>
          </p:cNvSpPr>
          <p:nvPr>
            <p:ph type="title"/>
          </p:nvPr>
        </p:nvSpPr>
        <p:spPr/>
        <p:txBody>
          <a:bodyPr/>
          <a:lstStyle/>
          <a:p>
            <a:r>
              <a:rPr lang="en-US"/>
              <a:t>Secondary literature</a:t>
            </a:r>
          </a:p>
        </p:txBody>
      </p:sp>
      <p:pic>
        <p:nvPicPr>
          <p:cNvPr id="9" name="Content Placeholder 8">
            <a:extLst>
              <a:ext uri="{FF2B5EF4-FFF2-40B4-BE49-F238E27FC236}">
                <a16:creationId xmlns:a16="http://schemas.microsoft.com/office/drawing/2014/main" id="{EEC9CF8B-50C3-D647-95A6-BC9DF7714556}"/>
              </a:ext>
            </a:extLst>
          </p:cNvPr>
          <p:cNvPicPr>
            <a:picLocks noGrp="1" noChangeAspect="1"/>
          </p:cNvPicPr>
          <p:nvPr>
            <p:ph sz="half" idx="1"/>
          </p:nvPr>
        </p:nvPicPr>
        <p:blipFill>
          <a:blip r:embed="rId3"/>
          <a:stretch>
            <a:fillRect/>
          </a:stretch>
        </p:blipFill>
        <p:spPr>
          <a:xfrm>
            <a:off x="743664" y="1921477"/>
            <a:ext cx="9182187" cy="4582982"/>
          </a:xfrm>
        </p:spPr>
      </p:pic>
      <p:sp>
        <p:nvSpPr>
          <p:cNvPr id="4" name="Text Placeholder 3">
            <a:extLst>
              <a:ext uri="{FF2B5EF4-FFF2-40B4-BE49-F238E27FC236}">
                <a16:creationId xmlns:a16="http://schemas.microsoft.com/office/drawing/2014/main" id="{0C7CF6D2-1BC5-3843-A7D7-A5070C1831E1}"/>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8C2356F0-4CB5-A74D-A693-743564908E35}"/>
              </a:ext>
            </a:extLst>
          </p:cNvPr>
          <p:cNvSpPr>
            <a:spLocks noGrp="1"/>
          </p:cNvSpPr>
          <p:nvPr>
            <p:ph type="body" sz="quarter" idx="12"/>
          </p:nvPr>
        </p:nvSpPr>
        <p:spPr/>
        <p:txBody>
          <a:bodyPr/>
          <a:lstStyle/>
          <a:p>
            <a:endParaRPr lang="en-US"/>
          </a:p>
        </p:txBody>
      </p:sp>
      <p:sp>
        <p:nvSpPr>
          <p:cNvPr id="10" name="Rectangle 9">
            <a:extLst>
              <a:ext uri="{FF2B5EF4-FFF2-40B4-BE49-F238E27FC236}">
                <a16:creationId xmlns:a16="http://schemas.microsoft.com/office/drawing/2014/main" id="{C23E01FC-F4B5-904A-83FA-A35CFD9FFA01}"/>
              </a:ext>
            </a:extLst>
          </p:cNvPr>
          <p:cNvSpPr/>
          <p:nvPr/>
        </p:nvSpPr>
        <p:spPr>
          <a:xfrm>
            <a:off x="10266509" y="2085148"/>
            <a:ext cx="3790148" cy="2554545"/>
          </a:xfrm>
          <a:prstGeom prst="rect">
            <a:avLst/>
          </a:prstGeom>
        </p:spPr>
        <p:txBody>
          <a:bodyPr wrap="square">
            <a:spAutoFit/>
          </a:bodyPr>
          <a:lstStyle/>
          <a:p>
            <a:r>
              <a:rPr lang="en-US" sz="3200"/>
              <a:t>More questions are answered using UpToDate than PubMed on all major medical topics</a:t>
            </a:r>
            <a:endParaRPr lang="en-US"/>
          </a:p>
        </p:txBody>
      </p:sp>
      <p:sp>
        <p:nvSpPr>
          <p:cNvPr id="11" name="Text Placeholder 6">
            <a:extLst>
              <a:ext uri="{FF2B5EF4-FFF2-40B4-BE49-F238E27FC236}">
                <a16:creationId xmlns:a16="http://schemas.microsoft.com/office/drawing/2014/main" id="{D979C656-A6DF-D446-B35C-9BE5091EC679}"/>
              </a:ext>
            </a:extLst>
          </p:cNvPr>
          <p:cNvSpPr txBox="1">
            <a:spLocks/>
          </p:cNvSpPr>
          <p:nvPr/>
        </p:nvSpPr>
        <p:spPr>
          <a:xfrm>
            <a:off x="6885601" y="7304539"/>
            <a:ext cx="7744800" cy="369888"/>
          </a:xfrm>
          <a:prstGeom prst="rect">
            <a:avLst/>
          </a:prstGeom>
        </p:spPr>
        <p:txBody>
          <a:bodyPr/>
          <a:lstStyle>
            <a:lvl1pPr marL="0" indent="0" algn="l" defTabSz="731520" rtl="0" eaLnBrk="1" latinLnBrk="0" hangingPunct="1">
              <a:spcBef>
                <a:spcPct val="20000"/>
              </a:spcBef>
              <a:buFont typeface="Arial"/>
              <a:buNone/>
              <a:defRPr sz="1200" b="0" i="0" kern="1200" baseline="0">
                <a:solidFill>
                  <a:srgbClr val="A31527"/>
                </a:solidFill>
                <a:latin typeface="Century Gothic" charset="0"/>
                <a:ea typeface="+mn-ea"/>
                <a:cs typeface="Avenir Roman"/>
              </a:defRPr>
            </a:lvl1pPr>
            <a:lvl2pPr marL="1188720" indent="-457200" algn="l" defTabSz="731520" rtl="0" eaLnBrk="1" latinLnBrk="0" hangingPunct="1">
              <a:spcBef>
                <a:spcPct val="20000"/>
              </a:spcBef>
              <a:buFont typeface="Arial"/>
              <a:buChar char="–"/>
              <a:defRPr sz="3840" b="0" i="0" kern="1200" baseline="0">
                <a:solidFill>
                  <a:schemeClr val="tx1">
                    <a:lumMod val="65000"/>
                    <a:lumOff val="35000"/>
                  </a:schemeClr>
                </a:solidFill>
                <a:latin typeface="Century Gothic" charset="0"/>
                <a:ea typeface="+mn-ea"/>
                <a:cs typeface="Avenir Roman"/>
              </a:defRPr>
            </a:lvl2pPr>
            <a:lvl3pPr marL="1828800" indent="-365760" algn="l" defTabSz="731520" rtl="0" eaLnBrk="1" latinLnBrk="0" hangingPunct="1">
              <a:spcBef>
                <a:spcPct val="20000"/>
              </a:spcBef>
              <a:buFont typeface="Arial"/>
              <a:buChar char="•"/>
              <a:defRPr sz="3200" b="0" i="0" kern="1200" baseline="0">
                <a:solidFill>
                  <a:schemeClr val="tx1">
                    <a:lumMod val="65000"/>
                    <a:lumOff val="35000"/>
                  </a:schemeClr>
                </a:solidFill>
                <a:latin typeface="Century Gothic" charset="0"/>
                <a:ea typeface="Century Gothic" charset="0"/>
                <a:cs typeface="Century Gothic" charset="0"/>
              </a:defRPr>
            </a:lvl3pPr>
            <a:lvl4pPr marL="2560320" indent="-365760" algn="l" defTabSz="731520" rtl="0" eaLnBrk="1" latinLnBrk="0" hangingPunct="1">
              <a:spcBef>
                <a:spcPct val="20000"/>
              </a:spcBef>
              <a:buFont typeface="Arial"/>
              <a:buChar char="–"/>
              <a:defRPr sz="2560" b="0" i="0" kern="1200" baseline="0">
                <a:solidFill>
                  <a:schemeClr val="tx1">
                    <a:lumMod val="65000"/>
                    <a:lumOff val="35000"/>
                  </a:schemeClr>
                </a:solidFill>
                <a:latin typeface="Century Gothic" charset="0"/>
                <a:ea typeface="+mn-ea"/>
                <a:cs typeface="Avenir Roman"/>
              </a:defRPr>
            </a:lvl4pPr>
            <a:lvl5pPr marL="3291840" indent="-365760" algn="l" defTabSz="731520" rtl="0" eaLnBrk="1" latinLnBrk="0" hangingPunct="1">
              <a:spcBef>
                <a:spcPct val="20000"/>
              </a:spcBef>
              <a:buFont typeface="Arial"/>
              <a:buChar char="»"/>
              <a:defRPr sz="1920" b="0" i="0" kern="1200" baseline="0">
                <a:solidFill>
                  <a:schemeClr val="tx1">
                    <a:lumMod val="65000"/>
                    <a:lumOff val="35000"/>
                  </a:schemeClr>
                </a:solidFill>
                <a:latin typeface="Century Gothic" charset="0"/>
                <a:ea typeface="+mn-ea"/>
                <a:cs typeface="Avenir Roman"/>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a:t>J Med Internet Res. 2008 Oct-Dec; 10(4): e29. PMID: 18926978 Answers to Questions Posed During Daily Patient Care Are More Likely to Be Answered by UpToDate Than PubMed A </a:t>
            </a:r>
            <a:r>
              <a:rPr lang="en-US" err="1"/>
              <a:t>Hoogendam</a:t>
            </a:r>
            <a:r>
              <a:rPr lang="en-US"/>
              <a:t>, et al</a:t>
            </a:r>
          </a:p>
          <a:p>
            <a:endParaRPr lang="en-US"/>
          </a:p>
        </p:txBody>
      </p:sp>
    </p:spTree>
    <p:extLst>
      <p:ext uri="{BB962C8B-B14F-4D97-AF65-F5344CB8AC3E}">
        <p14:creationId xmlns:p14="http://schemas.microsoft.com/office/powerpoint/2010/main" val="42316660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DF7E4-85B6-1740-82A9-F6DD29E0E72A}"/>
              </a:ext>
            </a:extLst>
          </p:cNvPr>
          <p:cNvSpPr>
            <a:spLocks noGrp="1"/>
          </p:cNvSpPr>
          <p:nvPr>
            <p:ph type="title"/>
          </p:nvPr>
        </p:nvSpPr>
        <p:spPr/>
        <p:txBody>
          <a:bodyPr/>
          <a:lstStyle/>
          <a:p>
            <a:r>
              <a:rPr lang="en-US"/>
              <a:t>Secondary literature</a:t>
            </a:r>
          </a:p>
        </p:txBody>
      </p:sp>
      <p:pic>
        <p:nvPicPr>
          <p:cNvPr id="9" name="Content Placeholder 8">
            <a:extLst>
              <a:ext uri="{FF2B5EF4-FFF2-40B4-BE49-F238E27FC236}">
                <a16:creationId xmlns:a16="http://schemas.microsoft.com/office/drawing/2014/main" id="{809344BF-24DC-0B4C-81CD-CCB7D0C5B707}"/>
              </a:ext>
            </a:extLst>
          </p:cNvPr>
          <p:cNvPicPr>
            <a:picLocks noGrp="1" noChangeAspect="1"/>
          </p:cNvPicPr>
          <p:nvPr>
            <p:ph sz="half" idx="1"/>
          </p:nvPr>
        </p:nvPicPr>
        <p:blipFill>
          <a:blip r:embed="rId3"/>
          <a:stretch>
            <a:fillRect/>
          </a:stretch>
        </p:blipFill>
        <p:spPr>
          <a:xfrm>
            <a:off x="6066047" y="3785801"/>
            <a:ext cx="8367134" cy="3350255"/>
          </a:xfrm>
        </p:spPr>
      </p:pic>
      <p:sp>
        <p:nvSpPr>
          <p:cNvPr id="4" name="Text Placeholder 3">
            <a:extLst>
              <a:ext uri="{FF2B5EF4-FFF2-40B4-BE49-F238E27FC236}">
                <a16:creationId xmlns:a16="http://schemas.microsoft.com/office/drawing/2014/main" id="{BBC2151E-5484-114C-A260-F6C7166435AF}"/>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092D3552-E637-604A-AA2B-E2EF2000D221}"/>
              </a:ext>
            </a:extLst>
          </p:cNvPr>
          <p:cNvSpPr>
            <a:spLocks noGrp="1"/>
          </p:cNvSpPr>
          <p:nvPr>
            <p:ph type="body" sz="quarter" idx="12"/>
          </p:nvPr>
        </p:nvSpPr>
        <p:spPr/>
        <p:txBody>
          <a:bodyPr/>
          <a:lstStyle/>
          <a:p>
            <a:endParaRPr lang="en-US"/>
          </a:p>
        </p:txBody>
      </p:sp>
      <p:pic>
        <p:nvPicPr>
          <p:cNvPr id="11" name="Picture 10">
            <a:extLst>
              <a:ext uri="{FF2B5EF4-FFF2-40B4-BE49-F238E27FC236}">
                <a16:creationId xmlns:a16="http://schemas.microsoft.com/office/drawing/2014/main" id="{82A98E44-53D7-9045-8406-D1DE012C6C81}"/>
              </a:ext>
            </a:extLst>
          </p:cNvPr>
          <p:cNvPicPr>
            <a:picLocks noChangeAspect="1"/>
          </p:cNvPicPr>
          <p:nvPr/>
        </p:nvPicPr>
        <p:blipFill>
          <a:blip r:embed="rId4"/>
          <a:stretch>
            <a:fillRect/>
          </a:stretch>
        </p:blipFill>
        <p:spPr>
          <a:xfrm>
            <a:off x="454913" y="1548396"/>
            <a:ext cx="5449498" cy="3920075"/>
          </a:xfrm>
          <a:prstGeom prst="rect">
            <a:avLst/>
          </a:prstGeom>
        </p:spPr>
      </p:pic>
    </p:spTree>
    <p:extLst>
      <p:ext uri="{BB962C8B-B14F-4D97-AF65-F5344CB8AC3E}">
        <p14:creationId xmlns:p14="http://schemas.microsoft.com/office/powerpoint/2010/main" val="31599540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endParaRPr lang="en-US" dirty="0">
              <a:solidFill>
                <a:schemeClr val="bg1">
                  <a:lumMod val="50000"/>
                </a:schemeClr>
              </a:solidFill>
            </a:endParaRPr>
          </a:p>
        </p:txBody>
      </p:sp>
      <p:sp>
        <p:nvSpPr>
          <p:cNvPr id="9" name="Content Placeholder 8">
            <a:extLst>
              <a:ext uri="{FF2B5EF4-FFF2-40B4-BE49-F238E27FC236}">
                <a16:creationId xmlns:a16="http://schemas.microsoft.com/office/drawing/2014/main" id="{D4C98F1D-F4BA-8A46-891B-D4AE93774CCF}"/>
              </a:ext>
            </a:extLst>
          </p:cNvPr>
          <p:cNvSpPr>
            <a:spLocks noGrp="1"/>
          </p:cNvSpPr>
          <p:nvPr>
            <p:ph sz="half" idx="1"/>
          </p:nvPr>
        </p:nvSpPr>
        <p:spPr>
          <a:xfrm>
            <a:off x="1104900" y="2114868"/>
            <a:ext cx="13256559" cy="5289590"/>
          </a:xfrm>
        </p:spPr>
        <p:txBody>
          <a:bodyPr/>
          <a:lstStyle/>
          <a:p>
            <a:pPr marL="0" indent="0">
              <a:buNone/>
            </a:pPr>
            <a:endParaRPr lang="en-US" sz="2400" dirty="0"/>
          </a:p>
          <a:p>
            <a:pPr>
              <a:buFont typeface="+mj-lt"/>
              <a:buAutoNum type="arabicPeriod"/>
            </a:pPr>
            <a:r>
              <a:rPr lang="en-US" sz="2400" b="1" dirty="0"/>
              <a:t>Understand how and why EBM is useful to you as a trainee</a:t>
            </a:r>
          </a:p>
          <a:p>
            <a:pPr>
              <a:buFont typeface="+mj-lt"/>
              <a:buAutoNum type="arabicPeriod"/>
            </a:pPr>
            <a:r>
              <a:rPr lang="en-US" sz="2400" dirty="0"/>
              <a:t>Practice a structured approach to answering clinical questions</a:t>
            </a:r>
          </a:p>
          <a:p>
            <a:pPr>
              <a:buFont typeface="+mj-lt"/>
              <a:buAutoNum type="arabicPeriod"/>
            </a:pPr>
            <a:r>
              <a:rPr lang="en-US" sz="2400" dirty="0"/>
              <a:t>Understand Primary vs Secondary/Tertiary medical literature</a:t>
            </a:r>
          </a:p>
          <a:p>
            <a:pPr>
              <a:buFont typeface="+mj-lt"/>
              <a:buAutoNum type="arabicPeriod"/>
            </a:pPr>
            <a:r>
              <a:rPr lang="en-US" sz="2400" dirty="0"/>
              <a:t>Understand validity, and identify common threats to validity (Bias, Confounding, Chance)</a:t>
            </a:r>
          </a:p>
          <a:p>
            <a:pPr>
              <a:buFont typeface="+mj-lt"/>
              <a:buAutoNum type="arabicPeriod"/>
            </a:pPr>
            <a:r>
              <a:rPr lang="en-US" sz="2400" dirty="0"/>
              <a:t>Understand (in a non-mathy way) how Bayes Theorem can be applied to diagnosis</a:t>
            </a:r>
          </a:p>
          <a:p>
            <a:pPr>
              <a:buFont typeface="+mj-lt"/>
              <a:buAutoNum type="arabicPeriod"/>
            </a:pPr>
            <a:r>
              <a:rPr lang="en-US" sz="2400" dirty="0"/>
              <a:t>Understand relevant metrics to assess treatment effects.  </a:t>
            </a:r>
          </a:p>
          <a:p>
            <a:pPr>
              <a:buFont typeface="+mj-lt"/>
              <a:buAutoNum type="arabicPeriod"/>
            </a:pPr>
            <a:r>
              <a:rPr lang="en-US" sz="2400" dirty="0"/>
              <a:t>Be able to access several useful secondary literature sources quickly, at the point of care. </a:t>
            </a:r>
          </a:p>
          <a:p>
            <a:pPr marL="0" indent="0">
              <a:buNone/>
            </a:pPr>
            <a:endParaRPr lang="en-US" dirty="0"/>
          </a:p>
          <a:p>
            <a:endParaRPr lang="en-US" dirty="0"/>
          </a:p>
        </p:txBody>
      </p:sp>
      <p:sp>
        <p:nvSpPr>
          <p:cNvPr id="17" name="Text Placeholder 3">
            <a:extLst>
              <a:ext uri="{FF2B5EF4-FFF2-40B4-BE49-F238E27FC236}">
                <a16:creationId xmlns:a16="http://schemas.microsoft.com/office/drawing/2014/main" id="{358BC414-8EA2-0241-BB60-5DC77C4B285A}"/>
              </a:ext>
            </a:extLst>
          </p:cNvPr>
          <p:cNvSpPr>
            <a:spLocks noGrp="1"/>
          </p:cNvSpPr>
          <p:nvPr>
            <p:ph type="body" sz="quarter" idx="11"/>
          </p:nvPr>
        </p:nvSpPr>
        <p:spPr>
          <a:xfrm>
            <a:off x="2592763" y="7866925"/>
            <a:ext cx="1550842" cy="304800"/>
          </a:xfrm>
        </p:spPr>
        <p:txBody>
          <a:bodyPr/>
          <a:lstStyle/>
          <a:p>
            <a:r>
              <a:rPr lang="en-US" dirty="0"/>
              <a:t>@UtahIMCMRs</a:t>
            </a:r>
          </a:p>
        </p:txBody>
      </p:sp>
      <p:sp>
        <p:nvSpPr>
          <p:cNvPr id="18" name="Text Placeholder 4">
            <a:extLst>
              <a:ext uri="{FF2B5EF4-FFF2-40B4-BE49-F238E27FC236}">
                <a16:creationId xmlns:a16="http://schemas.microsoft.com/office/drawing/2014/main" id="{DCBF97DB-861D-8E49-A528-6630E2B7021C}"/>
              </a:ext>
            </a:extLst>
          </p:cNvPr>
          <p:cNvSpPr>
            <a:spLocks noGrp="1"/>
          </p:cNvSpPr>
          <p:nvPr>
            <p:ph type="body" sz="quarter" idx="12"/>
          </p:nvPr>
        </p:nvSpPr>
        <p:spPr>
          <a:xfrm>
            <a:off x="4143605" y="7866925"/>
            <a:ext cx="1191153" cy="304800"/>
          </a:xfrm>
        </p:spPr>
        <p:txBody>
          <a:bodyPr/>
          <a:lstStyle/>
          <a:p>
            <a:r>
              <a:rPr lang="en-US" dirty="0"/>
              <a:t>#EBM</a:t>
            </a:r>
          </a:p>
        </p:txBody>
      </p:sp>
    </p:spTree>
    <p:extLst>
      <p:ext uri="{BB962C8B-B14F-4D97-AF65-F5344CB8AC3E}">
        <p14:creationId xmlns:p14="http://schemas.microsoft.com/office/powerpoint/2010/main" val="399515179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“the medical literature?”</a:t>
            </a:r>
            <a:endParaRPr lang="en-US">
              <a:solidFill>
                <a:schemeClr val="bg1">
                  <a:lumMod val="50000"/>
                </a:schemeClr>
              </a:solidFill>
            </a:endParaRPr>
          </a:p>
        </p:txBody>
      </p:sp>
      <p:pic>
        <p:nvPicPr>
          <p:cNvPr id="10" name="Content Placeholder 9">
            <a:extLst>
              <a:ext uri="{FF2B5EF4-FFF2-40B4-BE49-F238E27FC236}">
                <a16:creationId xmlns:a16="http://schemas.microsoft.com/office/drawing/2014/main" id="{33E98F3D-0B53-D54B-A625-672F133F5085}"/>
              </a:ext>
            </a:extLst>
          </p:cNvPr>
          <p:cNvPicPr>
            <a:picLocks noGrp="1" noChangeAspect="1"/>
          </p:cNvPicPr>
          <p:nvPr>
            <p:ph sz="half" idx="1"/>
          </p:nvPr>
        </p:nvPicPr>
        <p:blipFill>
          <a:blip r:embed="rId3"/>
          <a:stretch>
            <a:fillRect/>
          </a:stretch>
        </p:blipFill>
        <p:spPr>
          <a:xfrm>
            <a:off x="1104900" y="3910977"/>
            <a:ext cx="5780701" cy="1620530"/>
          </a:xfrm>
        </p:spPr>
      </p:pic>
      <p:pic>
        <p:nvPicPr>
          <p:cNvPr id="15" name="Picture 14">
            <a:extLst>
              <a:ext uri="{FF2B5EF4-FFF2-40B4-BE49-F238E27FC236}">
                <a16:creationId xmlns:a16="http://schemas.microsoft.com/office/drawing/2014/main" id="{88CC2C91-4EB7-0744-81D4-234766027456}"/>
              </a:ext>
            </a:extLst>
          </p:cNvPr>
          <p:cNvPicPr>
            <a:picLocks noChangeAspect="1"/>
          </p:cNvPicPr>
          <p:nvPr/>
        </p:nvPicPr>
        <p:blipFill>
          <a:blip r:embed="rId4"/>
          <a:stretch>
            <a:fillRect/>
          </a:stretch>
        </p:blipFill>
        <p:spPr>
          <a:xfrm>
            <a:off x="7739380" y="1531038"/>
            <a:ext cx="6159500" cy="5778500"/>
          </a:xfrm>
          <a:prstGeom prst="rect">
            <a:avLst/>
          </a:prstGeom>
        </p:spPr>
      </p:pic>
      <p:sp>
        <p:nvSpPr>
          <p:cNvPr id="16" name="Text Placeholder 3">
            <a:extLst>
              <a:ext uri="{FF2B5EF4-FFF2-40B4-BE49-F238E27FC236}">
                <a16:creationId xmlns:a16="http://schemas.microsoft.com/office/drawing/2014/main" id="{F4392395-CDBC-754F-B528-20B5BC73FEA2}"/>
              </a:ext>
            </a:extLst>
          </p:cNvPr>
          <p:cNvSpPr>
            <a:spLocks noGrp="1"/>
          </p:cNvSpPr>
          <p:nvPr>
            <p:ph type="body" sz="quarter" idx="11"/>
          </p:nvPr>
        </p:nvSpPr>
        <p:spPr>
          <a:xfrm>
            <a:off x="2592763" y="7866925"/>
            <a:ext cx="1550842" cy="304800"/>
          </a:xfrm>
        </p:spPr>
        <p:txBody>
          <a:bodyPr/>
          <a:lstStyle/>
          <a:p>
            <a:r>
              <a:rPr lang="en-US" dirty="0"/>
              <a:t>@UtahIMCMRs</a:t>
            </a:r>
          </a:p>
        </p:txBody>
      </p:sp>
      <p:sp>
        <p:nvSpPr>
          <p:cNvPr id="17" name="Text Placeholder 4">
            <a:extLst>
              <a:ext uri="{FF2B5EF4-FFF2-40B4-BE49-F238E27FC236}">
                <a16:creationId xmlns:a16="http://schemas.microsoft.com/office/drawing/2014/main" id="{B95E8BBB-9C59-4A4A-9034-6A703FCB67D0}"/>
              </a:ext>
            </a:extLst>
          </p:cNvPr>
          <p:cNvSpPr>
            <a:spLocks noGrp="1"/>
          </p:cNvSpPr>
          <p:nvPr>
            <p:ph type="body" sz="quarter" idx="12"/>
          </p:nvPr>
        </p:nvSpPr>
        <p:spPr>
          <a:xfrm>
            <a:off x="4143605" y="7866925"/>
            <a:ext cx="1191153" cy="304800"/>
          </a:xfrm>
        </p:spPr>
        <p:txBody>
          <a:bodyPr/>
          <a:lstStyle/>
          <a:p>
            <a:r>
              <a:rPr lang="en-US" dirty="0"/>
              <a:t>#EBM</a:t>
            </a:r>
          </a:p>
        </p:txBody>
      </p:sp>
    </p:spTree>
    <p:extLst>
      <p:ext uri="{BB962C8B-B14F-4D97-AF65-F5344CB8AC3E}">
        <p14:creationId xmlns:p14="http://schemas.microsoft.com/office/powerpoint/2010/main" val="22047704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“the medical literature?”</a:t>
            </a:r>
            <a:endParaRPr lang="en-US">
              <a:solidFill>
                <a:schemeClr val="bg1">
                  <a:lumMod val="50000"/>
                </a:schemeClr>
              </a:solidFill>
            </a:endParaRPr>
          </a:p>
        </p:txBody>
      </p:sp>
      <p:sp>
        <p:nvSpPr>
          <p:cNvPr id="16" name="Text Placeholder 3">
            <a:extLst>
              <a:ext uri="{FF2B5EF4-FFF2-40B4-BE49-F238E27FC236}">
                <a16:creationId xmlns:a16="http://schemas.microsoft.com/office/drawing/2014/main" id="{F4392395-CDBC-754F-B528-20B5BC73FEA2}"/>
              </a:ext>
            </a:extLst>
          </p:cNvPr>
          <p:cNvSpPr>
            <a:spLocks noGrp="1"/>
          </p:cNvSpPr>
          <p:nvPr>
            <p:ph type="body" sz="quarter" idx="11"/>
          </p:nvPr>
        </p:nvSpPr>
        <p:spPr>
          <a:xfrm>
            <a:off x="2592763" y="7866925"/>
            <a:ext cx="1550842" cy="304800"/>
          </a:xfrm>
        </p:spPr>
        <p:txBody>
          <a:bodyPr/>
          <a:lstStyle/>
          <a:p>
            <a:r>
              <a:rPr lang="en-US" dirty="0"/>
              <a:t>@UtahIMCMRs</a:t>
            </a:r>
          </a:p>
        </p:txBody>
      </p:sp>
      <p:sp>
        <p:nvSpPr>
          <p:cNvPr id="17" name="Text Placeholder 4">
            <a:extLst>
              <a:ext uri="{FF2B5EF4-FFF2-40B4-BE49-F238E27FC236}">
                <a16:creationId xmlns:a16="http://schemas.microsoft.com/office/drawing/2014/main" id="{B95E8BBB-9C59-4A4A-9034-6A703FCB67D0}"/>
              </a:ext>
            </a:extLst>
          </p:cNvPr>
          <p:cNvSpPr>
            <a:spLocks noGrp="1"/>
          </p:cNvSpPr>
          <p:nvPr>
            <p:ph type="body" sz="quarter" idx="12"/>
          </p:nvPr>
        </p:nvSpPr>
        <p:spPr>
          <a:xfrm>
            <a:off x="4143605" y="7866925"/>
            <a:ext cx="1191153" cy="304800"/>
          </a:xfrm>
        </p:spPr>
        <p:txBody>
          <a:bodyPr/>
          <a:lstStyle/>
          <a:p>
            <a:r>
              <a:rPr lang="en-US" dirty="0"/>
              <a:t>#EBM</a:t>
            </a:r>
          </a:p>
        </p:txBody>
      </p:sp>
      <p:pic>
        <p:nvPicPr>
          <p:cNvPr id="8" name="Picture 7">
            <a:extLst>
              <a:ext uri="{FF2B5EF4-FFF2-40B4-BE49-F238E27FC236}">
                <a16:creationId xmlns:a16="http://schemas.microsoft.com/office/drawing/2014/main" id="{D461645E-C893-5146-90BF-8E18AF32DF24}"/>
              </a:ext>
            </a:extLst>
          </p:cNvPr>
          <p:cNvPicPr>
            <a:picLocks noChangeAspect="1"/>
          </p:cNvPicPr>
          <p:nvPr/>
        </p:nvPicPr>
        <p:blipFill>
          <a:blip r:embed="rId3"/>
          <a:stretch>
            <a:fillRect/>
          </a:stretch>
        </p:blipFill>
        <p:spPr>
          <a:xfrm>
            <a:off x="1515250" y="2060884"/>
            <a:ext cx="4590688" cy="893130"/>
          </a:xfrm>
          <a:prstGeom prst="rect">
            <a:avLst/>
          </a:prstGeom>
        </p:spPr>
      </p:pic>
      <p:pic>
        <p:nvPicPr>
          <p:cNvPr id="20" name="Content Placeholder 19">
            <a:extLst>
              <a:ext uri="{FF2B5EF4-FFF2-40B4-BE49-F238E27FC236}">
                <a16:creationId xmlns:a16="http://schemas.microsoft.com/office/drawing/2014/main" id="{0890A817-B505-B94C-B887-0D2125E0BF4F}"/>
              </a:ext>
            </a:extLst>
          </p:cNvPr>
          <p:cNvPicPr>
            <a:picLocks noGrp="1" noChangeAspect="1"/>
          </p:cNvPicPr>
          <p:nvPr>
            <p:ph sz="half" idx="1"/>
          </p:nvPr>
        </p:nvPicPr>
        <p:blipFill>
          <a:blip r:embed="rId4"/>
          <a:stretch>
            <a:fillRect/>
          </a:stretch>
        </p:blipFill>
        <p:spPr>
          <a:xfrm>
            <a:off x="4243182" y="2507449"/>
            <a:ext cx="5610636" cy="4624151"/>
          </a:xfrm>
        </p:spPr>
      </p:pic>
    </p:spTree>
    <p:extLst>
      <p:ext uri="{BB962C8B-B14F-4D97-AF65-F5344CB8AC3E}">
        <p14:creationId xmlns:p14="http://schemas.microsoft.com/office/powerpoint/2010/main" val="21024802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3EABA-A360-5840-AEC9-2A5FE18B5812}"/>
              </a:ext>
            </a:extLst>
          </p:cNvPr>
          <p:cNvSpPr>
            <a:spLocks noGrp="1"/>
          </p:cNvSpPr>
          <p:nvPr>
            <p:ph type="title"/>
          </p:nvPr>
        </p:nvSpPr>
        <p:spPr/>
        <p:txBody>
          <a:bodyPr/>
          <a:lstStyle/>
          <a:p>
            <a:r>
              <a:rPr lang="en-US" dirty="0"/>
              <a:t>Secondary/Tertiary literature</a:t>
            </a:r>
          </a:p>
        </p:txBody>
      </p:sp>
      <p:sp>
        <p:nvSpPr>
          <p:cNvPr id="3" name="Content Placeholder 2">
            <a:extLst>
              <a:ext uri="{FF2B5EF4-FFF2-40B4-BE49-F238E27FC236}">
                <a16:creationId xmlns:a16="http://schemas.microsoft.com/office/drawing/2014/main" id="{868D6077-A675-4643-BCBC-688DA442D004}"/>
              </a:ext>
            </a:extLst>
          </p:cNvPr>
          <p:cNvSpPr>
            <a:spLocks noGrp="1"/>
          </p:cNvSpPr>
          <p:nvPr>
            <p:ph sz="half" idx="1"/>
          </p:nvPr>
        </p:nvSpPr>
        <p:spPr/>
        <p:txBody>
          <a:bodyPr/>
          <a:lstStyle/>
          <a:p>
            <a:r>
              <a:rPr lang="en-US" sz="3600" dirty="0" err="1"/>
              <a:t>Dynamed</a:t>
            </a:r>
            <a:r>
              <a:rPr lang="en-US" sz="3600" dirty="0"/>
              <a:t> Plus</a:t>
            </a:r>
          </a:p>
          <a:p>
            <a:r>
              <a:rPr lang="en-US" sz="3600" dirty="0" err="1"/>
              <a:t>Uptodate</a:t>
            </a:r>
            <a:endParaRPr lang="en-US" sz="3600" dirty="0"/>
          </a:p>
          <a:p>
            <a:r>
              <a:rPr lang="en-US" sz="3600" dirty="0"/>
              <a:t>In the clinic (AIM)</a:t>
            </a:r>
          </a:p>
          <a:p>
            <a:r>
              <a:rPr lang="en-US" sz="3600" dirty="0"/>
              <a:t>NEJM Subject Review</a:t>
            </a:r>
          </a:p>
          <a:p>
            <a:r>
              <a:rPr lang="en-US" sz="3600" dirty="0"/>
              <a:t>Cochrane</a:t>
            </a:r>
          </a:p>
          <a:p>
            <a:r>
              <a:rPr lang="en-US" sz="3600" dirty="0"/>
              <a:t>USPSTF</a:t>
            </a:r>
          </a:p>
          <a:p>
            <a:endParaRPr lang="en-US" sz="3600" dirty="0"/>
          </a:p>
        </p:txBody>
      </p:sp>
      <p:sp>
        <p:nvSpPr>
          <p:cNvPr id="4" name="Text Placeholder 3">
            <a:extLst>
              <a:ext uri="{FF2B5EF4-FFF2-40B4-BE49-F238E27FC236}">
                <a16:creationId xmlns:a16="http://schemas.microsoft.com/office/drawing/2014/main" id="{CB96412B-C727-C640-A2AD-7295F5B437A4}"/>
              </a:ext>
            </a:extLst>
          </p:cNvPr>
          <p:cNvSpPr>
            <a:spLocks noGrp="1"/>
          </p:cNvSpPr>
          <p:nvPr>
            <p:ph type="body" sz="quarter" idx="11"/>
          </p:nvPr>
        </p:nvSpPr>
        <p:spPr>
          <a:xfrm>
            <a:off x="2592763" y="7866925"/>
            <a:ext cx="1550842" cy="304800"/>
          </a:xfrm>
        </p:spPr>
        <p:txBody>
          <a:bodyPr/>
          <a:lstStyle/>
          <a:p>
            <a:r>
              <a:rPr lang="en-US" dirty="0"/>
              <a:t>@UtahIMCMRs</a:t>
            </a:r>
          </a:p>
        </p:txBody>
      </p:sp>
      <p:sp>
        <p:nvSpPr>
          <p:cNvPr id="5" name="Text Placeholder 4">
            <a:extLst>
              <a:ext uri="{FF2B5EF4-FFF2-40B4-BE49-F238E27FC236}">
                <a16:creationId xmlns:a16="http://schemas.microsoft.com/office/drawing/2014/main" id="{6A831F06-B3A3-E340-B84A-3F6CF011BE34}"/>
              </a:ext>
            </a:extLst>
          </p:cNvPr>
          <p:cNvSpPr>
            <a:spLocks noGrp="1"/>
          </p:cNvSpPr>
          <p:nvPr>
            <p:ph type="body" sz="quarter" idx="12"/>
          </p:nvPr>
        </p:nvSpPr>
        <p:spPr/>
        <p:txBody>
          <a:bodyPr/>
          <a:lstStyle/>
          <a:p>
            <a:r>
              <a:rPr lang="en-US" dirty="0"/>
              <a:t>#EBM</a:t>
            </a:r>
          </a:p>
        </p:txBody>
      </p:sp>
      <p:sp>
        <p:nvSpPr>
          <p:cNvPr id="7" name="Content Placeholder 6">
            <a:extLst>
              <a:ext uri="{FF2B5EF4-FFF2-40B4-BE49-F238E27FC236}">
                <a16:creationId xmlns:a16="http://schemas.microsoft.com/office/drawing/2014/main" id="{D8D9A4AB-6D82-BB4C-A40D-B6E7151D75F1}"/>
              </a:ext>
            </a:extLst>
          </p:cNvPr>
          <p:cNvSpPr>
            <a:spLocks noGrp="1"/>
          </p:cNvSpPr>
          <p:nvPr>
            <p:ph sz="half" idx="15"/>
          </p:nvPr>
        </p:nvSpPr>
        <p:spPr/>
        <p:txBody>
          <a:bodyPr/>
          <a:lstStyle/>
          <a:p>
            <a:r>
              <a:rPr lang="en-US" sz="3600" dirty="0"/>
              <a:t>JAMA Evidence</a:t>
            </a:r>
          </a:p>
          <a:p>
            <a:r>
              <a:rPr lang="en-US" sz="3600" dirty="0"/>
              <a:t>ACR </a:t>
            </a:r>
            <a:r>
              <a:rPr lang="en-US" sz="3600" dirty="0" err="1"/>
              <a:t>Approp</a:t>
            </a:r>
            <a:r>
              <a:rPr lang="en-US" sz="3600" dirty="0"/>
              <a:t>. Criteria</a:t>
            </a:r>
          </a:p>
          <a:p>
            <a:r>
              <a:rPr lang="en-US" sz="3600" dirty="0"/>
              <a:t>NNT</a:t>
            </a:r>
          </a:p>
        </p:txBody>
      </p:sp>
    </p:spTree>
    <p:extLst>
      <p:ext uri="{BB962C8B-B14F-4D97-AF65-F5344CB8AC3E}">
        <p14:creationId xmlns:p14="http://schemas.microsoft.com/office/powerpoint/2010/main" val="43094230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endParaRPr lang="en-US" dirty="0">
              <a:solidFill>
                <a:schemeClr val="bg1">
                  <a:lumMod val="50000"/>
                </a:schemeClr>
              </a:solidFill>
            </a:endParaRPr>
          </a:p>
        </p:txBody>
      </p:sp>
      <p:sp>
        <p:nvSpPr>
          <p:cNvPr id="9" name="Content Placeholder 8">
            <a:extLst>
              <a:ext uri="{FF2B5EF4-FFF2-40B4-BE49-F238E27FC236}">
                <a16:creationId xmlns:a16="http://schemas.microsoft.com/office/drawing/2014/main" id="{D4C98F1D-F4BA-8A46-891B-D4AE93774CCF}"/>
              </a:ext>
            </a:extLst>
          </p:cNvPr>
          <p:cNvSpPr>
            <a:spLocks noGrp="1"/>
          </p:cNvSpPr>
          <p:nvPr>
            <p:ph sz="half" idx="1"/>
          </p:nvPr>
        </p:nvSpPr>
        <p:spPr>
          <a:xfrm>
            <a:off x="1104900" y="2114868"/>
            <a:ext cx="13256559" cy="5289590"/>
          </a:xfrm>
        </p:spPr>
        <p:txBody>
          <a:bodyPr/>
          <a:lstStyle/>
          <a:p>
            <a:pPr marL="0" indent="0">
              <a:buNone/>
            </a:pPr>
            <a:endParaRPr lang="en-US" sz="2400" dirty="0"/>
          </a:p>
          <a:p>
            <a:pPr>
              <a:buFont typeface="+mj-lt"/>
              <a:buAutoNum type="arabicPeriod"/>
            </a:pPr>
            <a:r>
              <a:rPr lang="en-US" sz="2400" dirty="0"/>
              <a:t>Understand how and why EBM is useful to you as a trainee</a:t>
            </a:r>
          </a:p>
          <a:p>
            <a:pPr>
              <a:buFont typeface="+mj-lt"/>
              <a:buAutoNum type="arabicPeriod"/>
            </a:pPr>
            <a:r>
              <a:rPr lang="en-US" sz="2400" dirty="0"/>
              <a:t>Practice a structured approach to answering clinical questions</a:t>
            </a:r>
          </a:p>
          <a:p>
            <a:pPr>
              <a:buFont typeface="+mj-lt"/>
              <a:buAutoNum type="arabicPeriod"/>
            </a:pPr>
            <a:r>
              <a:rPr lang="en-US" sz="2400" dirty="0"/>
              <a:t>Understand Primary vs Secondary/Tertiary medical literature</a:t>
            </a:r>
          </a:p>
          <a:p>
            <a:pPr>
              <a:buFont typeface="+mj-lt"/>
              <a:buAutoNum type="arabicPeriod"/>
            </a:pPr>
            <a:r>
              <a:rPr lang="en-US" sz="2400" dirty="0"/>
              <a:t>Understand validity, and identify common threats to validity (Bias, Confounding, Chance)</a:t>
            </a:r>
          </a:p>
          <a:p>
            <a:pPr>
              <a:buFont typeface="+mj-lt"/>
              <a:buAutoNum type="arabicPeriod"/>
            </a:pPr>
            <a:r>
              <a:rPr lang="en-US" sz="2400" dirty="0"/>
              <a:t>Understand (in a non-mathy way) how Bayes Theorem can be applied to diagnosis</a:t>
            </a:r>
          </a:p>
          <a:p>
            <a:pPr>
              <a:buFont typeface="+mj-lt"/>
              <a:buAutoNum type="arabicPeriod"/>
            </a:pPr>
            <a:r>
              <a:rPr lang="en-US" sz="2400" dirty="0"/>
              <a:t>Understand relevant metrics to assess treatment effects.  </a:t>
            </a:r>
          </a:p>
          <a:p>
            <a:pPr>
              <a:buFont typeface="+mj-lt"/>
              <a:buAutoNum type="arabicPeriod"/>
            </a:pPr>
            <a:r>
              <a:rPr lang="en-US" sz="2400" b="1" dirty="0"/>
              <a:t>Be able to access several useful secondary literature sources quickly, at the point of care. </a:t>
            </a:r>
          </a:p>
          <a:p>
            <a:pPr marL="0" indent="0">
              <a:buNone/>
            </a:pPr>
            <a:endParaRPr lang="en-US" dirty="0"/>
          </a:p>
          <a:p>
            <a:endParaRPr lang="en-US" dirty="0"/>
          </a:p>
        </p:txBody>
      </p:sp>
      <p:sp>
        <p:nvSpPr>
          <p:cNvPr id="17" name="Text Placeholder 3">
            <a:extLst>
              <a:ext uri="{FF2B5EF4-FFF2-40B4-BE49-F238E27FC236}">
                <a16:creationId xmlns:a16="http://schemas.microsoft.com/office/drawing/2014/main" id="{358BC414-8EA2-0241-BB60-5DC77C4B285A}"/>
              </a:ext>
            </a:extLst>
          </p:cNvPr>
          <p:cNvSpPr>
            <a:spLocks noGrp="1"/>
          </p:cNvSpPr>
          <p:nvPr>
            <p:ph type="body" sz="quarter" idx="11"/>
          </p:nvPr>
        </p:nvSpPr>
        <p:spPr>
          <a:xfrm>
            <a:off x="2592763" y="7866925"/>
            <a:ext cx="1550842" cy="304800"/>
          </a:xfrm>
        </p:spPr>
        <p:txBody>
          <a:bodyPr/>
          <a:lstStyle/>
          <a:p>
            <a:r>
              <a:rPr lang="en-US" dirty="0"/>
              <a:t>@UtahIMCMRs</a:t>
            </a:r>
          </a:p>
        </p:txBody>
      </p:sp>
      <p:sp>
        <p:nvSpPr>
          <p:cNvPr id="18" name="Text Placeholder 4">
            <a:extLst>
              <a:ext uri="{FF2B5EF4-FFF2-40B4-BE49-F238E27FC236}">
                <a16:creationId xmlns:a16="http://schemas.microsoft.com/office/drawing/2014/main" id="{DCBF97DB-861D-8E49-A528-6630E2B7021C}"/>
              </a:ext>
            </a:extLst>
          </p:cNvPr>
          <p:cNvSpPr>
            <a:spLocks noGrp="1"/>
          </p:cNvSpPr>
          <p:nvPr>
            <p:ph type="body" sz="quarter" idx="12"/>
          </p:nvPr>
        </p:nvSpPr>
        <p:spPr>
          <a:xfrm>
            <a:off x="4143605" y="7866925"/>
            <a:ext cx="1191153" cy="304800"/>
          </a:xfrm>
        </p:spPr>
        <p:txBody>
          <a:bodyPr/>
          <a:lstStyle/>
          <a:p>
            <a:r>
              <a:rPr lang="en-US" dirty="0"/>
              <a:t>#EBM</a:t>
            </a:r>
          </a:p>
        </p:txBody>
      </p:sp>
    </p:spTree>
    <p:extLst>
      <p:ext uri="{BB962C8B-B14F-4D97-AF65-F5344CB8AC3E}">
        <p14:creationId xmlns:p14="http://schemas.microsoft.com/office/powerpoint/2010/main" val="1010229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p:cNvSpPr>
            <a:spLocks noGrp="1"/>
          </p:cNvSpPr>
          <p:nvPr>
            <p:ph type="body" sz="quarter" idx="10"/>
          </p:nvPr>
        </p:nvSpPr>
        <p:spPr/>
        <p:txBody>
          <a:bodyPr/>
          <a:lstStyle/>
          <a:p>
            <a:r>
              <a:rPr lang="en-US"/>
              <a:t>ASSESS</a:t>
            </a:r>
          </a:p>
        </p:txBody>
      </p:sp>
      <p:sp>
        <p:nvSpPr>
          <p:cNvPr id="2" name="Text Placeholder 1"/>
          <p:cNvSpPr>
            <a:spLocks noGrp="1"/>
          </p:cNvSpPr>
          <p:nvPr>
            <p:ph type="body" sz="quarter" idx="11"/>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6720623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Assess – </a:t>
            </a:r>
            <a:r>
              <a:rPr lang="en-US" sz="4000"/>
              <a:t>hierarchy of Strength of evidence</a:t>
            </a:r>
            <a:endParaRPr lang="en-US" sz="4000">
              <a:solidFill>
                <a:schemeClr val="bg1">
                  <a:lumMod val="50000"/>
                </a:schemeClr>
              </a:solidFill>
            </a:endParaRPr>
          </a:p>
        </p:txBody>
      </p:sp>
      <p:sp>
        <p:nvSpPr>
          <p:cNvPr id="3" name="Text Placeholder 2"/>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sp>
        <p:nvSpPr>
          <p:cNvPr id="9" name="Text Placeholder 8"/>
          <p:cNvSpPr>
            <a:spLocks noGrp="1"/>
          </p:cNvSpPr>
          <p:nvPr>
            <p:ph type="body" sz="quarter" idx="16"/>
          </p:nvPr>
        </p:nvSpPr>
        <p:spPr/>
        <p:txBody>
          <a:bodyPr/>
          <a:lstStyle/>
          <a:p>
            <a:r>
              <a:rPr lang="en-US" dirty="0"/>
              <a:t>BMJ: http://</a:t>
            </a:r>
            <a:r>
              <a:rPr lang="en-US" dirty="0" err="1"/>
              <a:t>ebm.bmj.com</a:t>
            </a:r>
            <a:r>
              <a:rPr lang="en-US" dirty="0"/>
              <a:t>/content/early/2016/06/23/ebmed-2016-110401</a:t>
            </a:r>
          </a:p>
        </p:txBody>
      </p:sp>
      <p:pic>
        <p:nvPicPr>
          <p:cNvPr id="13" name="Content Placeholder 12"/>
          <p:cNvPicPr>
            <a:picLocks noGrp="1" noChangeAspect="1"/>
          </p:cNvPicPr>
          <p:nvPr>
            <p:ph sz="half" idx="15"/>
          </p:nvPr>
        </p:nvPicPr>
        <p:blipFill>
          <a:blip r:embed="rId3">
            <a:extLst>
              <a:ext uri="{28A0092B-C50C-407E-A947-70E740481C1C}">
                <a14:useLocalDpi xmlns:a14="http://schemas.microsoft.com/office/drawing/2010/main"/>
              </a:ext>
            </a:extLst>
          </a:blip>
          <a:stretch>
            <a:fillRect/>
          </a:stretch>
        </p:blipFill>
        <p:spPr>
          <a:xfrm>
            <a:off x="8136895" y="2130532"/>
            <a:ext cx="5242211" cy="4959786"/>
          </a:xfrm>
        </p:spPr>
      </p:pic>
      <p:pic>
        <p:nvPicPr>
          <p:cNvPr id="15" name="Content Placeholder 14"/>
          <p:cNvPicPr>
            <a:picLocks noGrp="1" noChangeAspect="1"/>
          </p:cNvPicPr>
          <p:nvPr>
            <p:ph sz="half" idx="1"/>
          </p:nvPr>
        </p:nvPicPr>
        <p:blipFill>
          <a:blip r:embed="rId4">
            <a:extLst>
              <a:ext uri="{28A0092B-C50C-407E-A947-70E740481C1C}">
                <a14:useLocalDpi xmlns:a14="http://schemas.microsoft.com/office/drawing/2010/main"/>
              </a:ext>
            </a:extLst>
          </a:blip>
          <a:stretch>
            <a:fillRect/>
          </a:stretch>
        </p:blipFill>
        <p:spPr>
          <a:xfrm>
            <a:off x="1931988" y="2416483"/>
            <a:ext cx="4405312" cy="4747596"/>
          </a:xfrm>
        </p:spPr>
      </p:pic>
      <p:sp>
        <p:nvSpPr>
          <p:cNvPr id="16" name="Rectangle 15"/>
          <p:cNvSpPr/>
          <p:nvPr/>
        </p:nvSpPr>
        <p:spPr>
          <a:xfrm>
            <a:off x="1790700" y="2324100"/>
            <a:ext cx="635000" cy="5334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7946395" y="2324100"/>
            <a:ext cx="635000" cy="5334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175433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2378F-6B46-2546-9D35-2BDE8C613665}"/>
              </a:ext>
            </a:extLst>
          </p:cNvPr>
          <p:cNvSpPr>
            <a:spLocks noGrp="1"/>
          </p:cNvSpPr>
          <p:nvPr>
            <p:ph type="title"/>
          </p:nvPr>
        </p:nvSpPr>
        <p:spPr/>
        <p:txBody>
          <a:bodyPr/>
          <a:lstStyle/>
          <a:p>
            <a:r>
              <a:rPr lang="en-US" dirty="0"/>
              <a:t>EBM is hard</a:t>
            </a:r>
          </a:p>
        </p:txBody>
      </p:sp>
      <p:pic>
        <p:nvPicPr>
          <p:cNvPr id="10" name="Content Placeholder 9">
            <a:extLst>
              <a:ext uri="{FF2B5EF4-FFF2-40B4-BE49-F238E27FC236}">
                <a16:creationId xmlns:a16="http://schemas.microsoft.com/office/drawing/2014/main" id="{C1560B7A-5119-124E-8013-951CB2ED455F}"/>
              </a:ext>
            </a:extLst>
          </p:cNvPr>
          <p:cNvPicPr>
            <a:picLocks noGrp="1" noChangeAspect="1"/>
          </p:cNvPicPr>
          <p:nvPr>
            <p:ph sz="half" idx="1"/>
          </p:nvPr>
        </p:nvPicPr>
        <p:blipFill>
          <a:blip r:embed="rId3"/>
          <a:stretch>
            <a:fillRect/>
          </a:stretch>
        </p:blipFill>
        <p:spPr>
          <a:xfrm>
            <a:off x="1104900" y="1787175"/>
            <a:ext cx="8767768" cy="2964128"/>
          </a:xfrm>
        </p:spPr>
      </p:pic>
      <p:sp>
        <p:nvSpPr>
          <p:cNvPr id="4" name="Text Placeholder 3">
            <a:extLst>
              <a:ext uri="{FF2B5EF4-FFF2-40B4-BE49-F238E27FC236}">
                <a16:creationId xmlns:a16="http://schemas.microsoft.com/office/drawing/2014/main" id="{FBE33AA9-1826-E74C-8B68-17ADDE63B3A7}"/>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87310EA1-0910-8344-915A-571129F54D27}"/>
              </a:ext>
            </a:extLst>
          </p:cNvPr>
          <p:cNvSpPr>
            <a:spLocks noGrp="1"/>
          </p:cNvSpPr>
          <p:nvPr>
            <p:ph type="body" sz="quarter" idx="12"/>
          </p:nvPr>
        </p:nvSpPr>
        <p:spPr/>
        <p:txBody>
          <a:bodyPr/>
          <a:lstStyle/>
          <a:p>
            <a:endParaRPr lang="en-US"/>
          </a:p>
        </p:txBody>
      </p:sp>
      <p:pic>
        <p:nvPicPr>
          <p:cNvPr id="16" name="Picture 15">
            <a:extLst>
              <a:ext uri="{FF2B5EF4-FFF2-40B4-BE49-F238E27FC236}">
                <a16:creationId xmlns:a16="http://schemas.microsoft.com/office/drawing/2014/main" id="{B3E41730-873B-954A-AEC7-2AF277F51CD6}"/>
              </a:ext>
            </a:extLst>
          </p:cNvPr>
          <p:cNvPicPr>
            <a:picLocks noChangeAspect="1"/>
          </p:cNvPicPr>
          <p:nvPr/>
        </p:nvPicPr>
        <p:blipFill>
          <a:blip r:embed="rId4"/>
          <a:stretch>
            <a:fillRect/>
          </a:stretch>
        </p:blipFill>
        <p:spPr>
          <a:xfrm>
            <a:off x="8274777" y="3461283"/>
            <a:ext cx="4966447" cy="4014980"/>
          </a:xfrm>
          <a:prstGeom prst="rect">
            <a:avLst/>
          </a:prstGeom>
        </p:spPr>
      </p:pic>
    </p:spTree>
    <p:extLst>
      <p:ext uri="{BB962C8B-B14F-4D97-AF65-F5344CB8AC3E}">
        <p14:creationId xmlns:p14="http://schemas.microsoft.com/office/powerpoint/2010/main" val="172854251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endParaRPr lang="en-US" dirty="0">
              <a:solidFill>
                <a:schemeClr val="bg1">
                  <a:lumMod val="50000"/>
                </a:schemeClr>
              </a:solidFill>
            </a:endParaRPr>
          </a:p>
        </p:txBody>
      </p:sp>
      <p:sp>
        <p:nvSpPr>
          <p:cNvPr id="9" name="Content Placeholder 8">
            <a:extLst>
              <a:ext uri="{FF2B5EF4-FFF2-40B4-BE49-F238E27FC236}">
                <a16:creationId xmlns:a16="http://schemas.microsoft.com/office/drawing/2014/main" id="{D4C98F1D-F4BA-8A46-891B-D4AE93774CCF}"/>
              </a:ext>
            </a:extLst>
          </p:cNvPr>
          <p:cNvSpPr>
            <a:spLocks noGrp="1"/>
          </p:cNvSpPr>
          <p:nvPr>
            <p:ph sz="half" idx="1"/>
          </p:nvPr>
        </p:nvSpPr>
        <p:spPr>
          <a:xfrm>
            <a:off x="1104900" y="2114868"/>
            <a:ext cx="13256559" cy="5289590"/>
          </a:xfrm>
        </p:spPr>
        <p:txBody>
          <a:bodyPr/>
          <a:lstStyle/>
          <a:p>
            <a:pPr marL="0" indent="0">
              <a:buNone/>
            </a:pPr>
            <a:endParaRPr lang="en-US" sz="2400" dirty="0"/>
          </a:p>
          <a:p>
            <a:pPr>
              <a:buFont typeface="+mj-lt"/>
              <a:buAutoNum type="arabicPeriod"/>
            </a:pPr>
            <a:r>
              <a:rPr lang="en-US" sz="2400" dirty="0"/>
              <a:t>Understand how and why EBM is useful to you as a trainee</a:t>
            </a:r>
          </a:p>
          <a:p>
            <a:pPr>
              <a:buFont typeface="+mj-lt"/>
              <a:buAutoNum type="arabicPeriod"/>
            </a:pPr>
            <a:r>
              <a:rPr lang="en-US" sz="2400" dirty="0"/>
              <a:t>Practice a structured approach to answering clinical questions</a:t>
            </a:r>
          </a:p>
          <a:p>
            <a:pPr>
              <a:buFont typeface="+mj-lt"/>
              <a:buAutoNum type="arabicPeriod"/>
            </a:pPr>
            <a:r>
              <a:rPr lang="en-US" sz="2400" dirty="0"/>
              <a:t>Understand Primary vs Secondary/Tertiary medical literature</a:t>
            </a:r>
          </a:p>
          <a:p>
            <a:pPr>
              <a:buFont typeface="+mj-lt"/>
              <a:buAutoNum type="arabicPeriod"/>
            </a:pPr>
            <a:r>
              <a:rPr lang="en-US" sz="2400" b="1" dirty="0"/>
              <a:t>Understand validity, and identify common threats to validity (Bias, Confounding, Chance)</a:t>
            </a:r>
          </a:p>
          <a:p>
            <a:pPr>
              <a:buFont typeface="+mj-lt"/>
              <a:buAutoNum type="arabicPeriod"/>
            </a:pPr>
            <a:r>
              <a:rPr lang="en-US" sz="2400" dirty="0"/>
              <a:t>Understand (in a non-mathy way) how Bayes Theorem can be applied to diagnosis</a:t>
            </a:r>
          </a:p>
          <a:p>
            <a:pPr>
              <a:buFont typeface="+mj-lt"/>
              <a:buAutoNum type="arabicPeriod"/>
            </a:pPr>
            <a:r>
              <a:rPr lang="en-US" sz="2400" dirty="0"/>
              <a:t>Understand relevant metrics to assess treatment effects.  </a:t>
            </a:r>
          </a:p>
          <a:p>
            <a:pPr>
              <a:buFont typeface="+mj-lt"/>
              <a:buAutoNum type="arabicPeriod"/>
            </a:pPr>
            <a:r>
              <a:rPr lang="en-US" sz="2400" dirty="0"/>
              <a:t>Be able to access several useful secondary literature sources quickly, at the point of care. </a:t>
            </a:r>
          </a:p>
          <a:p>
            <a:pPr marL="0" indent="0">
              <a:buNone/>
            </a:pPr>
            <a:endParaRPr lang="en-US" dirty="0"/>
          </a:p>
          <a:p>
            <a:endParaRPr lang="en-US" dirty="0"/>
          </a:p>
        </p:txBody>
      </p:sp>
      <p:sp>
        <p:nvSpPr>
          <p:cNvPr id="17" name="Text Placeholder 3">
            <a:extLst>
              <a:ext uri="{FF2B5EF4-FFF2-40B4-BE49-F238E27FC236}">
                <a16:creationId xmlns:a16="http://schemas.microsoft.com/office/drawing/2014/main" id="{358BC414-8EA2-0241-BB60-5DC77C4B285A}"/>
              </a:ext>
            </a:extLst>
          </p:cNvPr>
          <p:cNvSpPr>
            <a:spLocks noGrp="1"/>
          </p:cNvSpPr>
          <p:nvPr>
            <p:ph type="body" sz="quarter" idx="11"/>
          </p:nvPr>
        </p:nvSpPr>
        <p:spPr>
          <a:xfrm>
            <a:off x="2592763" y="7866925"/>
            <a:ext cx="1550842" cy="304800"/>
          </a:xfrm>
        </p:spPr>
        <p:txBody>
          <a:bodyPr/>
          <a:lstStyle/>
          <a:p>
            <a:r>
              <a:rPr lang="en-US" dirty="0"/>
              <a:t>@UtahIMCMRs</a:t>
            </a:r>
          </a:p>
        </p:txBody>
      </p:sp>
      <p:sp>
        <p:nvSpPr>
          <p:cNvPr id="18" name="Text Placeholder 4">
            <a:extLst>
              <a:ext uri="{FF2B5EF4-FFF2-40B4-BE49-F238E27FC236}">
                <a16:creationId xmlns:a16="http://schemas.microsoft.com/office/drawing/2014/main" id="{DCBF97DB-861D-8E49-A528-6630E2B7021C}"/>
              </a:ext>
            </a:extLst>
          </p:cNvPr>
          <p:cNvSpPr>
            <a:spLocks noGrp="1"/>
          </p:cNvSpPr>
          <p:nvPr>
            <p:ph type="body" sz="quarter" idx="12"/>
          </p:nvPr>
        </p:nvSpPr>
        <p:spPr>
          <a:xfrm>
            <a:off x="4143605" y="7866925"/>
            <a:ext cx="1191153" cy="304800"/>
          </a:xfrm>
        </p:spPr>
        <p:txBody>
          <a:bodyPr/>
          <a:lstStyle/>
          <a:p>
            <a:r>
              <a:rPr lang="en-US" dirty="0"/>
              <a:t>#EBM</a:t>
            </a:r>
          </a:p>
        </p:txBody>
      </p:sp>
    </p:spTree>
    <p:extLst>
      <p:ext uri="{BB962C8B-B14F-4D97-AF65-F5344CB8AC3E}">
        <p14:creationId xmlns:p14="http://schemas.microsoft.com/office/powerpoint/2010/main" val="223613493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16C6D-C434-6941-8A2D-DDA1D77B7FBD}"/>
              </a:ext>
            </a:extLst>
          </p:cNvPr>
          <p:cNvSpPr>
            <a:spLocks noGrp="1"/>
          </p:cNvSpPr>
          <p:nvPr>
            <p:ph type="title"/>
          </p:nvPr>
        </p:nvSpPr>
        <p:spPr/>
        <p:txBody>
          <a:bodyPr/>
          <a:lstStyle/>
          <a:p>
            <a:r>
              <a:rPr lang="en-US"/>
              <a:t>Validity</a:t>
            </a:r>
          </a:p>
        </p:txBody>
      </p:sp>
      <p:sp>
        <p:nvSpPr>
          <p:cNvPr id="3" name="Content Placeholder 2">
            <a:extLst>
              <a:ext uri="{FF2B5EF4-FFF2-40B4-BE49-F238E27FC236}">
                <a16:creationId xmlns:a16="http://schemas.microsoft.com/office/drawing/2014/main" id="{013ADFF4-F9F6-A74B-8279-B00D9D37B3B0}"/>
              </a:ext>
            </a:extLst>
          </p:cNvPr>
          <p:cNvSpPr>
            <a:spLocks noGrp="1"/>
          </p:cNvSpPr>
          <p:nvPr>
            <p:ph sz="half" idx="1"/>
          </p:nvPr>
        </p:nvSpPr>
        <p:spPr/>
        <p:txBody>
          <a:bodyPr/>
          <a:lstStyle/>
          <a:p>
            <a:r>
              <a:rPr lang="en-US" dirty="0"/>
              <a:t>Internal validity</a:t>
            </a:r>
          </a:p>
          <a:p>
            <a:pPr lvl="1"/>
            <a:r>
              <a:rPr lang="en-US" dirty="0"/>
              <a:t>Is this a real effect in the people studied? </a:t>
            </a:r>
          </a:p>
        </p:txBody>
      </p:sp>
      <p:sp>
        <p:nvSpPr>
          <p:cNvPr id="4" name="Text Placeholder 3">
            <a:extLst>
              <a:ext uri="{FF2B5EF4-FFF2-40B4-BE49-F238E27FC236}">
                <a16:creationId xmlns:a16="http://schemas.microsoft.com/office/drawing/2014/main" id="{E6AB1E92-B347-5449-8BFD-7A5505B39B72}"/>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3E696BCD-A75D-E448-B4F1-AB2BFF560B78}"/>
              </a:ext>
            </a:extLst>
          </p:cNvPr>
          <p:cNvSpPr>
            <a:spLocks noGrp="1"/>
          </p:cNvSpPr>
          <p:nvPr>
            <p:ph type="body" sz="quarter" idx="12"/>
          </p:nvPr>
        </p:nvSpPr>
        <p:spPr/>
        <p:txBody>
          <a:bodyPr/>
          <a:lstStyle/>
          <a:p>
            <a:endParaRPr lang="en-US"/>
          </a:p>
        </p:txBody>
      </p:sp>
      <p:sp>
        <p:nvSpPr>
          <p:cNvPr id="7" name="Content Placeholder 6">
            <a:extLst>
              <a:ext uri="{FF2B5EF4-FFF2-40B4-BE49-F238E27FC236}">
                <a16:creationId xmlns:a16="http://schemas.microsoft.com/office/drawing/2014/main" id="{68778C0A-0EAA-8646-A20C-61034B9CC8A2}"/>
              </a:ext>
            </a:extLst>
          </p:cNvPr>
          <p:cNvSpPr>
            <a:spLocks noGrp="1"/>
          </p:cNvSpPr>
          <p:nvPr>
            <p:ph sz="half" idx="15"/>
          </p:nvPr>
        </p:nvSpPr>
        <p:spPr/>
        <p:txBody>
          <a:bodyPr/>
          <a:lstStyle/>
          <a:p>
            <a:r>
              <a:rPr lang="en-US" dirty="0"/>
              <a:t>External validity</a:t>
            </a:r>
          </a:p>
          <a:p>
            <a:pPr lvl="1"/>
            <a:r>
              <a:rPr lang="en-US" dirty="0"/>
              <a:t>If true, would this generalize from the study population to the population I’m interested in</a:t>
            </a:r>
          </a:p>
        </p:txBody>
      </p:sp>
    </p:spTree>
    <p:extLst>
      <p:ext uri="{BB962C8B-B14F-4D97-AF65-F5344CB8AC3E}">
        <p14:creationId xmlns:p14="http://schemas.microsoft.com/office/powerpoint/2010/main" val="128438666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16C6D-C434-6941-8A2D-DDA1D77B7FBD}"/>
              </a:ext>
            </a:extLst>
          </p:cNvPr>
          <p:cNvSpPr>
            <a:spLocks noGrp="1"/>
          </p:cNvSpPr>
          <p:nvPr>
            <p:ph type="title"/>
          </p:nvPr>
        </p:nvSpPr>
        <p:spPr/>
        <p:txBody>
          <a:bodyPr/>
          <a:lstStyle/>
          <a:p>
            <a:r>
              <a:rPr lang="en-US" dirty="0"/>
              <a:t>Threats to Validity</a:t>
            </a:r>
          </a:p>
        </p:txBody>
      </p:sp>
      <p:sp>
        <p:nvSpPr>
          <p:cNvPr id="3" name="Content Placeholder 2">
            <a:extLst>
              <a:ext uri="{FF2B5EF4-FFF2-40B4-BE49-F238E27FC236}">
                <a16:creationId xmlns:a16="http://schemas.microsoft.com/office/drawing/2014/main" id="{013ADFF4-F9F6-A74B-8279-B00D9D37B3B0}"/>
              </a:ext>
            </a:extLst>
          </p:cNvPr>
          <p:cNvSpPr>
            <a:spLocks noGrp="1"/>
          </p:cNvSpPr>
          <p:nvPr>
            <p:ph sz="half" idx="1"/>
          </p:nvPr>
        </p:nvSpPr>
        <p:spPr>
          <a:xfrm>
            <a:off x="1104900" y="1917649"/>
            <a:ext cx="6059829" cy="5350804"/>
          </a:xfrm>
        </p:spPr>
        <p:txBody>
          <a:bodyPr/>
          <a:lstStyle/>
          <a:p>
            <a:r>
              <a:rPr lang="en-US" sz="3600" dirty="0"/>
              <a:t>Internal validity</a:t>
            </a:r>
          </a:p>
          <a:p>
            <a:pPr lvl="1"/>
            <a:r>
              <a:rPr lang="en-US" sz="2400" dirty="0"/>
              <a:t>Confounding</a:t>
            </a:r>
          </a:p>
          <a:p>
            <a:pPr lvl="1"/>
            <a:r>
              <a:rPr lang="en-US" sz="2400" dirty="0"/>
              <a:t>Chance</a:t>
            </a:r>
          </a:p>
          <a:p>
            <a:pPr lvl="2"/>
            <a:r>
              <a:rPr lang="en-US" sz="1760" dirty="0"/>
              <a:t>Statistical Regression</a:t>
            </a:r>
          </a:p>
          <a:p>
            <a:pPr lvl="2"/>
            <a:r>
              <a:rPr lang="en-US" sz="1760" dirty="0"/>
              <a:t>Happenstance (”P &gt; 0.05”)* </a:t>
            </a:r>
          </a:p>
          <a:p>
            <a:pPr lvl="1"/>
            <a:r>
              <a:rPr lang="en-US" sz="2400" dirty="0"/>
              <a:t>Bias</a:t>
            </a:r>
          </a:p>
          <a:p>
            <a:r>
              <a:rPr lang="en-US" sz="3600" dirty="0"/>
              <a:t>External validity (Generalizability)</a:t>
            </a:r>
          </a:p>
          <a:p>
            <a:pPr lvl="1"/>
            <a:r>
              <a:rPr lang="en-US" sz="2400" dirty="0"/>
              <a:t>Population validity</a:t>
            </a:r>
          </a:p>
          <a:p>
            <a:pPr lvl="1"/>
            <a:r>
              <a:rPr lang="en-US" sz="2400" dirty="0"/>
              <a:t>Ecological Validity</a:t>
            </a:r>
          </a:p>
          <a:p>
            <a:pPr lvl="1"/>
            <a:r>
              <a:rPr lang="en-US" sz="2400" dirty="0"/>
              <a:t>Bias</a:t>
            </a:r>
          </a:p>
          <a:p>
            <a:pPr lvl="2"/>
            <a:endParaRPr lang="en-US" dirty="0"/>
          </a:p>
          <a:p>
            <a:pPr lvl="1"/>
            <a:endParaRPr lang="en-US" sz="2400" dirty="0"/>
          </a:p>
        </p:txBody>
      </p:sp>
      <p:sp>
        <p:nvSpPr>
          <p:cNvPr id="4" name="Text Placeholder 3">
            <a:extLst>
              <a:ext uri="{FF2B5EF4-FFF2-40B4-BE49-F238E27FC236}">
                <a16:creationId xmlns:a16="http://schemas.microsoft.com/office/drawing/2014/main" id="{E6AB1E92-B347-5449-8BFD-7A5505B39B72}"/>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3E696BCD-A75D-E448-B4F1-AB2BFF560B78}"/>
              </a:ext>
            </a:extLst>
          </p:cNvPr>
          <p:cNvSpPr>
            <a:spLocks noGrp="1"/>
          </p:cNvSpPr>
          <p:nvPr>
            <p:ph type="body" sz="quarter" idx="12"/>
          </p:nvPr>
        </p:nvSpPr>
        <p:spPr/>
        <p:txBody>
          <a:bodyPr/>
          <a:lstStyle/>
          <a:p>
            <a:endParaRPr lang="en-US"/>
          </a:p>
        </p:txBody>
      </p:sp>
      <p:sp>
        <p:nvSpPr>
          <p:cNvPr id="8" name="Text Placeholder 7">
            <a:extLst>
              <a:ext uri="{FF2B5EF4-FFF2-40B4-BE49-F238E27FC236}">
                <a16:creationId xmlns:a16="http://schemas.microsoft.com/office/drawing/2014/main" id="{5F465F53-E5A5-1543-BF82-BB990ED4095C}"/>
              </a:ext>
            </a:extLst>
          </p:cNvPr>
          <p:cNvSpPr>
            <a:spLocks noGrp="1"/>
          </p:cNvSpPr>
          <p:nvPr>
            <p:ph type="body" sz="quarter" idx="16"/>
          </p:nvPr>
        </p:nvSpPr>
        <p:spPr/>
        <p:txBody>
          <a:bodyPr/>
          <a:lstStyle/>
          <a:p>
            <a:r>
              <a:rPr lang="en-US"/>
              <a:t>Source: SMART Trial NEJM 2018</a:t>
            </a:r>
          </a:p>
        </p:txBody>
      </p:sp>
      <p:pic>
        <p:nvPicPr>
          <p:cNvPr id="10" name="Picture 9">
            <a:extLst>
              <a:ext uri="{FF2B5EF4-FFF2-40B4-BE49-F238E27FC236}">
                <a16:creationId xmlns:a16="http://schemas.microsoft.com/office/drawing/2014/main" id="{564C1F7F-F6DA-FB42-A816-4BE497607BF2}"/>
              </a:ext>
            </a:extLst>
          </p:cNvPr>
          <p:cNvPicPr>
            <a:picLocks noChangeAspect="1"/>
          </p:cNvPicPr>
          <p:nvPr/>
        </p:nvPicPr>
        <p:blipFill>
          <a:blip r:embed="rId3"/>
          <a:stretch>
            <a:fillRect/>
          </a:stretch>
        </p:blipFill>
        <p:spPr>
          <a:xfrm>
            <a:off x="7930587" y="1572123"/>
            <a:ext cx="5594913" cy="5844368"/>
          </a:xfrm>
          <a:prstGeom prst="rect">
            <a:avLst/>
          </a:prstGeom>
        </p:spPr>
      </p:pic>
    </p:spTree>
    <p:extLst>
      <p:ext uri="{BB962C8B-B14F-4D97-AF65-F5344CB8AC3E}">
        <p14:creationId xmlns:p14="http://schemas.microsoft.com/office/powerpoint/2010/main" val="39142931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A4DF2-FBAB-C74E-9ADE-F64C8866434E}"/>
              </a:ext>
            </a:extLst>
          </p:cNvPr>
          <p:cNvSpPr>
            <a:spLocks noGrp="1"/>
          </p:cNvSpPr>
          <p:nvPr>
            <p:ph type="title"/>
          </p:nvPr>
        </p:nvSpPr>
        <p:spPr/>
        <p:txBody>
          <a:bodyPr/>
          <a:lstStyle/>
          <a:p>
            <a:r>
              <a:rPr lang="en-US" dirty="0"/>
              <a:t>Frameshift: Why do we give statins?</a:t>
            </a:r>
          </a:p>
        </p:txBody>
      </p:sp>
      <p:sp>
        <p:nvSpPr>
          <p:cNvPr id="4" name="Text Placeholder 3">
            <a:extLst>
              <a:ext uri="{FF2B5EF4-FFF2-40B4-BE49-F238E27FC236}">
                <a16:creationId xmlns:a16="http://schemas.microsoft.com/office/drawing/2014/main" id="{29F6191D-D6BB-2747-A29F-3E95CA0DDE58}"/>
              </a:ext>
            </a:extLst>
          </p:cNvPr>
          <p:cNvSpPr>
            <a:spLocks noGrp="1"/>
          </p:cNvSpPr>
          <p:nvPr>
            <p:ph type="body" sz="quarter" idx="11"/>
          </p:nvPr>
        </p:nvSpPr>
        <p:spPr>
          <a:xfrm>
            <a:off x="2592763" y="7866924"/>
            <a:ext cx="1550842" cy="362676"/>
          </a:xfrm>
        </p:spPr>
        <p:txBody>
          <a:bodyPr/>
          <a:lstStyle/>
          <a:p>
            <a:r>
              <a:rPr lang="en-US" dirty="0"/>
              <a:t>@UtahIMCMRs</a:t>
            </a:r>
          </a:p>
          <a:p>
            <a:endParaRPr lang="en-US" dirty="0"/>
          </a:p>
        </p:txBody>
      </p:sp>
      <p:sp>
        <p:nvSpPr>
          <p:cNvPr id="5" name="Text Placeholder 4">
            <a:extLst>
              <a:ext uri="{FF2B5EF4-FFF2-40B4-BE49-F238E27FC236}">
                <a16:creationId xmlns:a16="http://schemas.microsoft.com/office/drawing/2014/main" id="{8FAA9E32-ACE0-CF46-AFE2-1FC2844A6300}"/>
              </a:ext>
            </a:extLst>
          </p:cNvPr>
          <p:cNvSpPr>
            <a:spLocks noGrp="1"/>
          </p:cNvSpPr>
          <p:nvPr>
            <p:ph type="body" sz="quarter" idx="12"/>
          </p:nvPr>
        </p:nvSpPr>
        <p:spPr/>
        <p:txBody>
          <a:bodyPr/>
          <a:lstStyle/>
          <a:p>
            <a:endParaRPr lang="en-US" dirty="0"/>
          </a:p>
        </p:txBody>
      </p:sp>
      <p:pic>
        <p:nvPicPr>
          <p:cNvPr id="9" name="Picture 8">
            <a:extLst>
              <a:ext uri="{FF2B5EF4-FFF2-40B4-BE49-F238E27FC236}">
                <a16:creationId xmlns:a16="http://schemas.microsoft.com/office/drawing/2014/main" id="{9BF6CA9C-45FB-3D4F-BE40-B49EC1497115}"/>
              </a:ext>
            </a:extLst>
          </p:cNvPr>
          <p:cNvPicPr>
            <a:picLocks noChangeAspect="1"/>
          </p:cNvPicPr>
          <p:nvPr/>
        </p:nvPicPr>
        <p:blipFill>
          <a:blip r:embed="rId3"/>
          <a:stretch>
            <a:fillRect/>
          </a:stretch>
        </p:blipFill>
        <p:spPr>
          <a:xfrm>
            <a:off x="836169" y="2494825"/>
            <a:ext cx="2511871" cy="3239950"/>
          </a:xfrm>
          <a:prstGeom prst="rect">
            <a:avLst/>
          </a:prstGeom>
        </p:spPr>
      </p:pic>
      <p:pic>
        <p:nvPicPr>
          <p:cNvPr id="10" name="Picture 9">
            <a:extLst>
              <a:ext uri="{FF2B5EF4-FFF2-40B4-BE49-F238E27FC236}">
                <a16:creationId xmlns:a16="http://schemas.microsoft.com/office/drawing/2014/main" id="{C7749391-9258-C343-A7B8-CD7F21DB64DB}"/>
              </a:ext>
            </a:extLst>
          </p:cNvPr>
          <p:cNvPicPr>
            <a:picLocks noChangeAspect="1"/>
          </p:cNvPicPr>
          <p:nvPr/>
        </p:nvPicPr>
        <p:blipFill>
          <a:blip r:embed="rId4"/>
          <a:stretch>
            <a:fillRect/>
          </a:stretch>
        </p:blipFill>
        <p:spPr>
          <a:xfrm>
            <a:off x="9459406" y="1854888"/>
            <a:ext cx="4270041" cy="5130800"/>
          </a:xfrm>
          <a:prstGeom prst="rect">
            <a:avLst/>
          </a:prstGeom>
        </p:spPr>
      </p:pic>
      <p:pic>
        <p:nvPicPr>
          <p:cNvPr id="11" name="Picture 10">
            <a:extLst>
              <a:ext uri="{FF2B5EF4-FFF2-40B4-BE49-F238E27FC236}">
                <a16:creationId xmlns:a16="http://schemas.microsoft.com/office/drawing/2014/main" id="{9D129008-D379-714F-A220-4D8863101177}"/>
              </a:ext>
            </a:extLst>
          </p:cNvPr>
          <p:cNvPicPr>
            <a:picLocks noChangeAspect="1"/>
          </p:cNvPicPr>
          <p:nvPr/>
        </p:nvPicPr>
        <p:blipFill>
          <a:blip r:embed="rId5"/>
          <a:stretch>
            <a:fillRect/>
          </a:stretch>
        </p:blipFill>
        <p:spPr>
          <a:xfrm>
            <a:off x="4087146" y="1854888"/>
            <a:ext cx="4697938" cy="5188486"/>
          </a:xfrm>
          <a:prstGeom prst="rect">
            <a:avLst/>
          </a:prstGeom>
        </p:spPr>
      </p:pic>
    </p:spTree>
    <p:extLst>
      <p:ext uri="{BB962C8B-B14F-4D97-AF65-F5344CB8AC3E}">
        <p14:creationId xmlns:p14="http://schemas.microsoft.com/office/powerpoint/2010/main" val="213650568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16C6D-C434-6941-8A2D-DDA1D77B7FBD}"/>
              </a:ext>
            </a:extLst>
          </p:cNvPr>
          <p:cNvSpPr>
            <a:spLocks noGrp="1"/>
          </p:cNvSpPr>
          <p:nvPr>
            <p:ph type="title"/>
          </p:nvPr>
        </p:nvSpPr>
        <p:spPr/>
        <p:txBody>
          <a:bodyPr/>
          <a:lstStyle/>
          <a:p>
            <a:r>
              <a:rPr lang="en-US" dirty="0"/>
              <a:t>Threats to Validity</a:t>
            </a:r>
          </a:p>
        </p:txBody>
      </p:sp>
      <p:sp>
        <p:nvSpPr>
          <p:cNvPr id="3" name="Content Placeholder 2">
            <a:extLst>
              <a:ext uri="{FF2B5EF4-FFF2-40B4-BE49-F238E27FC236}">
                <a16:creationId xmlns:a16="http://schemas.microsoft.com/office/drawing/2014/main" id="{013ADFF4-F9F6-A74B-8279-B00D9D37B3B0}"/>
              </a:ext>
            </a:extLst>
          </p:cNvPr>
          <p:cNvSpPr>
            <a:spLocks noGrp="1"/>
          </p:cNvSpPr>
          <p:nvPr>
            <p:ph sz="half" idx="1"/>
          </p:nvPr>
        </p:nvSpPr>
        <p:spPr>
          <a:xfrm>
            <a:off x="1104900" y="1917649"/>
            <a:ext cx="6059829" cy="5350804"/>
          </a:xfrm>
        </p:spPr>
        <p:txBody>
          <a:bodyPr/>
          <a:lstStyle/>
          <a:p>
            <a:pPr marL="182880" indent="0">
              <a:buNone/>
            </a:pPr>
            <a:r>
              <a:rPr lang="en-US" sz="2800" dirty="0"/>
              <a:t>Bias, Confounding, or Chance? </a:t>
            </a:r>
            <a:endParaRPr lang="en-US" sz="2400" dirty="0"/>
          </a:p>
          <a:p>
            <a:pPr marL="182880" indent="0">
              <a:buNone/>
            </a:pPr>
            <a:endParaRPr lang="en-US" sz="2800" dirty="0"/>
          </a:p>
          <a:p>
            <a:pPr marL="182880" indent="0">
              <a:buNone/>
            </a:pPr>
            <a:r>
              <a:rPr lang="en-US" sz="2800" dirty="0"/>
              <a:t>In a cohort of elderly patients, those treated with Vit D died more often. However, it was later discovered that frail patients were indoors (and thus Vit D deficient) and thus more likely to be treated with Vit D, and to die. </a:t>
            </a:r>
          </a:p>
        </p:txBody>
      </p:sp>
      <p:sp>
        <p:nvSpPr>
          <p:cNvPr id="4" name="Text Placeholder 3">
            <a:extLst>
              <a:ext uri="{FF2B5EF4-FFF2-40B4-BE49-F238E27FC236}">
                <a16:creationId xmlns:a16="http://schemas.microsoft.com/office/drawing/2014/main" id="{E6AB1E92-B347-5449-8BFD-7A5505B39B72}"/>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3E696BCD-A75D-E448-B4F1-AB2BFF560B78}"/>
              </a:ext>
            </a:extLst>
          </p:cNvPr>
          <p:cNvSpPr>
            <a:spLocks noGrp="1"/>
          </p:cNvSpPr>
          <p:nvPr>
            <p:ph type="body" sz="quarter" idx="12"/>
          </p:nvPr>
        </p:nvSpPr>
        <p:spPr/>
        <p:txBody>
          <a:bodyPr/>
          <a:lstStyle/>
          <a:p>
            <a:endParaRPr lang="en-US"/>
          </a:p>
        </p:txBody>
      </p:sp>
      <p:sp>
        <p:nvSpPr>
          <p:cNvPr id="8" name="Text Placeholder 7">
            <a:extLst>
              <a:ext uri="{FF2B5EF4-FFF2-40B4-BE49-F238E27FC236}">
                <a16:creationId xmlns:a16="http://schemas.microsoft.com/office/drawing/2014/main" id="{5F465F53-E5A5-1543-BF82-BB990ED4095C}"/>
              </a:ext>
            </a:extLst>
          </p:cNvPr>
          <p:cNvSpPr>
            <a:spLocks noGrp="1"/>
          </p:cNvSpPr>
          <p:nvPr>
            <p:ph type="body" sz="quarter" idx="16"/>
          </p:nvPr>
        </p:nvSpPr>
        <p:spPr/>
        <p:txBody>
          <a:bodyPr/>
          <a:lstStyle/>
          <a:p>
            <a:r>
              <a:rPr lang="en-US"/>
              <a:t>Source: SMART Trial NEJM 2018</a:t>
            </a:r>
          </a:p>
        </p:txBody>
      </p:sp>
      <p:pic>
        <p:nvPicPr>
          <p:cNvPr id="10" name="Picture 9">
            <a:extLst>
              <a:ext uri="{FF2B5EF4-FFF2-40B4-BE49-F238E27FC236}">
                <a16:creationId xmlns:a16="http://schemas.microsoft.com/office/drawing/2014/main" id="{564C1F7F-F6DA-FB42-A816-4BE497607BF2}"/>
              </a:ext>
            </a:extLst>
          </p:cNvPr>
          <p:cNvPicPr>
            <a:picLocks noChangeAspect="1"/>
          </p:cNvPicPr>
          <p:nvPr/>
        </p:nvPicPr>
        <p:blipFill>
          <a:blip r:embed="rId3"/>
          <a:stretch>
            <a:fillRect/>
          </a:stretch>
        </p:blipFill>
        <p:spPr>
          <a:xfrm>
            <a:off x="7930587" y="1572123"/>
            <a:ext cx="5594913" cy="5844368"/>
          </a:xfrm>
          <a:prstGeom prst="rect">
            <a:avLst/>
          </a:prstGeom>
        </p:spPr>
      </p:pic>
    </p:spTree>
    <p:extLst>
      <p:ext uri="{BB962C8B-B14F-4D97-AF65-F5344CB8AC3E}">
        <p14:creationId xmlns:p14="http://schemas.microsoft.com/office/powerpoint/2010/main" val="19976291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16C6D-C434-6941-8A2D-DDA1D77B7FBD}"/>
              </a:ext>
            </a:extLst>
          </p:cNvPr>
          <p:cNvSpPr>
            <a:spLocks noGrp="1"/>
          </p:cNvSpPr>
          <p:nvPr>
            <p:ph type="title"/>
          </p:nvPr>
        </p:nvSpPr>
        <p:spPr/>
        <p:txBody>
          <a:bodyPr/>
          <a:lstStyle/>
          <a:p>
            <a:r>
              <a:rPr lang="en-US" dirty="0"/>
              <a:t>Threats to Validity</a:t>
            </a:r>
          </a:p>
        </p:txBody>
      </p:sp>
      <p:sp>
        <p:nvSpPr>
          <p:cNvPr id="3" name="Content Placeholder 2">
            <a:extLst>
              <a:ext uri="{FF2B5EF4-FFF2-40B4-BE49-F238E27FC236}">
                <a16:creationId xmlns:a16="http://schemas.microsoft.com/office/drawing/2014/main" id="{013ADFF4-F9F6-A74B-8279-B00D9D37B3B0}"/>
              </a:ext>
            </a:extLst>
          </p:cNvPr>
          <p:cNvSpPr>
            <a:spLocks noGrp="1"/>
          </p:cNvSpPr>
          <p:nvPr>
            <p:ph sz="half" idx="1"/>
          </p:nvPr>
        </p:nvSpPr>
        <p:spPr>
          <a:xfrm>
            <a:off x="1104900" y="1917649"/>
            <a:ext cx="6059829" cy="5350804"/>
          </a:xfrm>
        </p:spPr>
        <p:txBody>
          <a:bodyPr/>
          <a:lstStyle/>
          <a:p>
            <a:pPr marL="182880" indent="0">
              <a:buNone/>
            </a:pPr>
            <a:r>
              <a:rPr lang="en-US" sz="2800" dirty="0"/>
              <a:t>Bias, </a:t>
            </a:r>
            <a:r>
              <a:rPr lang="en-US" sz="2800" b="1" dirty="0"/>
              <a:t>Confounding</a:t>
            </a:r>
            <a:r>
              <a:rPr lang="en-US" sz="2800" dirty="0"/>
              <a:t>, or Chance? </a:t>
            </a:r>
            <a:endParaRPr lang="en-US" sz="2400" dirty="0"/>
          </a:p>
          <a:p>
            <a:pPr marL="182880" indent="0">
              <a:buNone/>
            </a:pPr>
            <a:endParaRPr lang="en-US" sz="2800" dirty="0"/>
          </a:p>
          <a:p>
            <a:pPr marL="182880" indent="0">
              <a:buNone/>
            </a:pPr>
            <a:r>
              <a:rPr lang="en-US" sz="2800" dirty="0"/>
              <a:t>In a cohort of elderly patients, those treated with Vit D died more often. However, it was later discovered that frail patients were indoors (and thus Vit D deficient) and thus more likely to be treated with Vit D, and to die.</a:t>
            </a:r>
          </a:p>
          <a:p>
            <a:pPr marL="182880" indent="0">
              <a:buNone/>
            </a:pPr>
            <a:endParaRPr lang="en-US" sz="2800" dirty="0"/>
          </a:p>
          <a:p>
            <a:pPr marL="182880" indent="0">
              <a:buNone/>
            </a:pPr>
            <a:r>
              <a:rPr lang="en-US" sz="2800" b="1" dirty="0"/>
              <a:t>How can studies avoid this?</a:t>
            </a:r>
            <a:r>
              <a:rPr lang="en-US" sz="2800" dirty="0"/>
              <a:t> </a:t>
            </a:r>
          </a:p>
        </p:txBody>
      </p:sp>
      <p:sp>
        <p:nvSpPr>
          <p:cNvPr id="4" name="Text Placeholder 3">
            <a:extLst>
              <a:ext uri="{FF2B5EF4-FFF2-40B4-BE49-F238E27FC236}">
                <a16:creationId xmlns:a16="http://schemas.microsoft.com/office/drawing/2014/main" id="{E6AB1E92-B347-5449-8BFD-7A5505B39B72}"/>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3E696BCD-A75D-E448-B4F1-AB2BFF560B78}"/>
              </a:ext>
            </a:extLst>
          </p:cNvPr>
          <p:cNvSpPr>
            <a:spLocks noGrp="1"/>
          </p:cNvSpPr>
          <p:nvPr>
            <p:ph type="body" sz="quarter" idx="12"/>
          </p:nvPr>
        </p:nvSpPr>
        <p:spPr/>
        <p:txBody>
          <a:bodyPr/>
          <a:lstStyle/>
          <a:p>
            <a:endParaRPr lang="en-US"/>
          </a:p>
        </p:txBody>
      </p:sp>
      <p:sp>
        <p:nvSpPr>
          <p:cNvPr id="8" name="Text Placeholder 7">
            <a:extLst>
              <a:ext uri="{FF2B5EF4-FFF2-40B4-BE49-F238E27FC236}">
                <a16:creationId xmlns:a16="http://schemas.microsoft.com/office/drawing/2014/main" id="{5F465F53-E5A5-1543-BF82-BB990ED4095C}"/>
              </a:ext>
            </a:extLst>
          </p:cNvPr>
          <p:cNvSpPr>
            <a:spLocks noGrp="1"/>
          </p:cNvSpPr>
          <p:nvPr>
            <p:ph type="body" sz="quarter" idx="16"/>
          </p:nvPr>
        </p:nvSpPr>
        <p:spPr/>
        <p:txBody>
          <a:bodyPr/>
          <a:lstStyle/>
          <a:p>
            <a:r>
              <a:rPr lang="en-US"/>
              <a:t>Source: SMART Trial NEJM 2018</a:t>
            </a:r>
          </a:p>
        </p:txBody>
      </p:sp>
      <p:pic>
        <p:nvPicPr>
          <p:cNvPr id="10" name="Picture 9">
            <a:extLst>
              <a:ext uri="{FF2B5EF4-FFF2-40B4-BE49-F238E27FC236}">
                <a16:creationId xmlns:a16="http://schemas.microsoft.com/office/drawing/2014/main" id="{564C1F7F-F6DA-FB42-A816-4BE497607BF2}"/>
              </a:ext>
            </a:extLst>
          </p:cNvPr>
          <p:cNvPicPr>
            <a:picLocks noChangeAspect="1"/>
          </p:cNvPicPr>
          <p:nvPr/>
        </p:nvPicPr>
        <p:blipFill>
          <a:blip r:embed="rId3"/>
          <a:stretch>
            <a:fillRect/>
          </a:stretch>
        </p:blipFill>
        <p:spPr>
          <a:xfrm>
            <a:off x="7930587" y="1572123"/>
            <a:ext cx="5594913" cy="5844368"/>
          </a:xfrm>
          <a:prstGeom prst="rect">
            <a:avLst/>
          </a:prstGeom>
        </p:spPr>
      </p:pic>
    </p:spTree>
    <p:extLst>
      <p:ext uri="{BB962C8B-B14F-4D97-AF65-F5344CB8AC3E}">
        <p14:creationId xmlns:p14="http://schemas.microsoft.com/office/powerpoint/2010/main" val="96021822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16C6D-C434-6941-8A2D-DDA1D77B7FBD}"/>
              </a:ext>
            </a:extLst>
          </p:cNvPr>
          <p:cNvSpPr>
            <a:spLocks noGrp="1"/>
          </p:cNvSpPr>
          <p:nvPr>
            <p:ph type="title"/>
          </p:nvPr>
        </p:nvSpPr>
        <p:spPr/>
        <p:txBody>
          <a:bodyPr/>
          <a:lstStyle/>
          <a:p>
            <a:r>
              <a:rPr lang="en-US" dirty="0"/>
              <a:t>Threats to Validity</a:t>
            </a:r>
          </a:p>
        </p:txBody>
      </p:sp>
      <p:sp>
        <p:nvSpPr>
          <p:cNvPr id="3" name="Content Placeholder 2">
            <a:extLst>
              <a:ext uri="{FF2B5EF4-FFF2-40B4-BE49-F238E27FC236}">
                <a16:creationId xmlns:a16="http://schemas.microsoft.com/office/drawing/2014/main" id="{013ADFF4-F9F6-A74B-8279-B00D9D37B3B0}"/>
              </a:ext>
            </a:extLst>
          </p:cNvPr>
          <p:cNvSpPr>
            <a:spLocks noGrp="1"/>
          </p:cNvSpPr>
          <p:nvPr>
            <p:ph sz="half" idx="1"/>
          </p:nvPr>
        </p:nvSpPr>
        <p:spPr>
          <a:xfrm>
            <a:off x="1104900" y="1917649"/>
            <a:ext cx="6059829" cy="5350804"/>
          </a:xfrm>
        </p:spPr>
        <p:txBody>
          <a:bodyPr/>
          <a:lstStyle/>
          <a:p>
            <a:pPr marL="182880" indent="0">
              <a:buNone/>
            </a:pPr>
            <a:r>
              <a:rPr lang="en-US" sz="2800" dirty="0"/>
              <a:t>Bias, Confounding, or Chance? </a:t>
            </a:r>
            <a:endParaRPr lang="en-US" sz="2400" dirty="0"/>
          </a:p>
          <a:p>
            <a:pPr marL="182880" indent="0">
              <a:buNone/>
            </a:pPr>
            <a:endParaRPr lang="en-US" sz="2800" dirty="0"/>
          </a:p>
          <a:p>
            <a:pPr marL="182880" indent="0">
              <a:buNone/>
            </a:pPr>
            <a:r>
              <a:rPr lang="en-US" sz="2800" dirty="0"/>
              <a:t>Patients who receive PCI for NSTEMI are less likely at follow-up to receive repeat testing, and therefore less likely to be counted as having a MACE then medical management. </a:t>
            </a:r>
          </a:p>
        </p:txBody>
      </p:sp>
      <p:sp>
        <p:nvSpPr>
          <p:cNvPr id="4" name="Text Placeholder 3">
            <a:extLst>
              <a:ext uri="{FF2B5EF4-FFF2-40B4-BE49-F238E27FC236}">
                <a16:creationId xmlns:a16="http://schemas.microsoft.com/office/drawing/2014/main" id="{E6AB1E92-B347-5449-8BFD-7A5505B39B72}"/>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3E696BCD-A75D-E448-B4F1-AB2BFF560B78}"/>
              </a:ext>
            </a:extLst>
          </p:cNvPr>
          <p:cNvSpPr>
            <a:spLocks noGrp="1"/>
          </p:cNvSpPr>
          <p:nvPr>
            <p:ph type="body" sz="quarter" idx="12"/>
          </p:nvPr>
        </p:nvSpPr>
        <p:spPr/>
        <p:txBody>
          <a:bodyPr/>
          <a:lstStyle/>
          <a:p>
            <a:endParaRPr lang="en-US"/>
          </a:p>
        </p:txBody>
      </p:sp>
      <p:sp>
        <p:nvSpPr>
          <p:cNvPr id="8" name="Text Placeholder 7">
            <a:extLst>
              <a:ext uri="{FF2B5EF4-FFF2-40B4-BE49-F238E27FC236}">
                <a16:creationId xmlns:a16="http://schemas.microsoft.com/office/drawing/2014/main" id="{5F465F53-E5A5-1543-BF82-BB990ED4095C}"/>
              </a:ext>
            </a:extLst>
          </p:cNvPr>
          <p:cNvSpPr>
            <a:spLocks noGrp="1"/>
          </p:cNvSpPr>
          <p:nvPr>
            <p:ph type="body" sz="quarter" idx="16"/>
          </p:nvPr>
        </p:nvSpPr>
        <p:spPr/>
        <p:txBody>
          <a:bodyPr/>
          <a:lstStyle/>
          <a:p>
            <a:r>
              <a:rPr lang="en-US"/>
              <a:t>Source: SMART Trial NEJM 2018</a:t>
            </a:r>
          </a:p>
        </p:txBody>
      </p:sp>
      <p:pic>
        <p:nvPicPr>
          <p:cNvPr id="10" name="Picture 9">
            <a:extLst>
              <a:ext uri="{FF2B5EF4-FFF2-40B4-BE49-F238E27FC236}">
                <a16:creationId xmlns:a16="http://schemas.microsoft.com/office/drawing/2014/main" id="{564C1F7F-F6DA-FB42-A816-4BE497607BF2}"/>
              </a:ext>
            </a:extLst>
          </p:cNvPr>
          <p:cNvPicPr>
            <a:picLocks noChangeAspect="1"/>
          </p:cNvPicPr>
          <p:nvPr/>
        </p:nvPicPr>
        <p:blipFill>
          <a:blip r:embed="rId3"/>
          <a:stretch>
            <a:fillRect/>
          </a:stretch>
        </p:blipFill>
        <p:spPr>
          <a:xfrm>
            <a:off x="7930587" y="1572123"/>
            <a:ext cx="5594913" cy="5844368"/>
          </a:xfrm>
          <a:prstGeom prst="rect">
            <a:avLst/>
          </a:prstGeom>
        </p:spPr>
      </p:pic>
    </p:spTree>
    <p:extLst>
      <p:ext uri="{BB962C8B-B14F-4D97-AF65-F5344CB8AC3E}">
        <p14:creationId xmlns:p14="http://schemas.microsoft.com/office/powerpoint/2010/main" val="169374347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16C6D-C434-6941-8A2D-DDA1D77B7FBD}"/>
              </a:ext>
            </a:extLst>
          </p:cNvPr>
          <p:cNvSpPr>
            <a:spLocks noGrp="1"/>
          </p:cNvSpPr>
          <p:nvPr>
            <p:ph type="title"/>
          </p:nvPr>
        </p:nvSpPr>
        <p:spPr/>
        <p:txBody>
          <a:bodyPr/>
          <a:lstStyle/>
          <a:p>
            <a:r>
              <a:rPr lang="en-US" dirty="0"/>
              <a:t>Threats to Validity</a:t>
            </a:r>
          </a:p>
        </p:txBody>
      </p:sp>
      <p:sp>
        <p:nvSpPr>
          <p:cNvPr id="3" name="Content Placeholder 2">
            <a:extLst>
              <a:ext uri="{FF2B5EF4-FFF2-40B4-BE49-F238E27FC236}">
                <a16:creationId xmlns:a16="http://schemas.microsoft.com/office/drawing/2014/main" id="{013ADFF4-F9F6-A74B-8279-B00D9D37B3B0}"/>
              </a:ext>
            </a:extLst>
          </p:cNvPr>
          <p:cNvSpPr>
            <a:spLocks noGrp="1"/>
          </p:cNvSpPr>
          <p:nvPr>
            <p:ph sz="half" idx="1"/>
          </p:nvPr>
        </p:nvSpPr>
        <p:spPr>
          <a:xfrm>
            <a:off x="1104900" y="1917649"/>
            <a:ext cx="6059829" cy="5350804"/>
          </a:xfrm>
        </p:spPr>
        <p:txBody>
          <a:bodyPr/>
          <a:lstStyle/>
          <a:p>
            <a:pPr marL="182880" indent="0">
              <a:buNone/>
            </a:pPr>
            <a:r>
              <a:rPr lang="en-US" sz="2800" b="1" dirty="0"/>
              <a:t>Bias</a:t>
            </a:r>
            <a:r>
              <a:rPr lang="en-US" sz="2800" dirty="0"/>
              <a:t>, Confounding, or Chance? </a:t>
            </a:r>
            <a:endParaRPr lang="en-US" sz="2400" dirty="0"/>
          </a:p>
          <a:p>
            <a:pPr marL="182880" indent="0">
              <a:buNone/>
            </a:pPr>
            <a:endParaRPr lang="en-US" sz="2800" dirty="0"/>
          </a:p>
          <a:p>
            <a:pPr marL="182880" indent="0">
              <a:buNone/>
            </a:pPr>
            <a:r>
              <a:rPr lang="en-US" sz="2800" dirty="0"/>
              <a:t>Patients who receive PCI for NSTEMI are less likely at follow-up to receive repeat testing, and therefore less likely to be counted as having a MACE then medical management.</a:t>
            </a:r>
          </a:p>
          <a:p>
            <a:pPr marL="182880" indent="0">
              <a:buNone/>
            </a:pPr>
            <a:endParaRPr lang="en-US" sz="2800" dirty="0"/>
          </a:p>
          <a:p>
            <a:pPr marL="182880" indent="0">
              <a:buNone/>
            </a:pPr>
            <a:r>
              <a:rPr lang="en-US" sz="2800" b="1" dirty="0"/>
              <a:t>How can studies avoid this?</a:t>
            </a:r>
            <a:r>
              <a:rPr lang="en-US" sz="2800" dirty="0"/>
              <a:t> </a:t>
            </a:r>
          </a:p>
          <a:p>
            <a:pPr marL="182880" indent="0">
              <a:buNone/>
            </a:pPr>
            <a:r>
              <a:rPr lang="en-US" sz="2800" dirty="0"/>
              <a:t> </a:t>
            </a:r>
          </a:p>
        </p:txBody>
      </p:sp>
      <p:sp>
        <p:nvSpPr>
          <p:cNvPr id="4" name="Text Placeholder 3">
            <a:extLst>
              <a:ext uri="{FF2B5EF4-FFF2-40B4-BE49-F238E27FC236}">
                <a16:creationId xmlns:a16="http://schemas.microsoft.com/office/drawing/2014/main" id="{E6AB1E92-B347-5449-8BFD-7A5505B39B72}"/>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3E696BCD-A75D-E448-B4F1-AB2BFF560B78}"/>
              </a:ext>
            </a:extLst>
          </p:cNvPr>
          <p:cNvSpPr>
            <a:spLocks noGrp="1"/>
          </p:cNvSpPr>
          <p:nvPr>
            <p:ph type="body" sz="quarter" idx="12"/>
          </p:nvPr>
        </p:nvSpPr>
        <p:spPr/>
        <p:txBody>
          <a:bodyPr/>
          <a:lstStyle/>
          <a:p>
            <a:endParaRPr lang="en-US"/>
          </a:p>
        </p:txBody>
      </p:sp>
      <p:sp>
        <p:nvSpPr>
          <p:cNvPr id="8" name="Text Placeholder 7">
            <a:extLst>
              <a:ext uri="{FF2B5EF4-FFF2-40B4-BE49-F238E27FC236}">
                <a16:creationId xmlns:a16="http://schemas.microsoft.com/office/drawing/2014/main" id="{5F465F53-E5A5-1543-BF82-BB990ED4095C}"/>
              </a:ext>
            </a:extLst>
          </p:cNvPr>
          <p:cNvSpPr>
            <a:spLocks noGrp="1"/>
          </p:cNvSpPr>
          <p:nvPr>
            <p:ph type="body" sz="quarter" idx="16"/>
          </p:nvPr>
        </p:nvSpPr>
        <p:spPr/>
        <p:txBody>
          <a:bodyPr/>
          <a:lstStyle/>
          <a:p>
            <a:r>
              <a:rPr lang="en-US"/>
              <a:t>Source: SMART Trial NEJM 2018</a:t>
            </a:r>
          </a:p>
        </p:txBody>
      </p:sp>
      <p:pic>
        <p:nvPicPr>
          <p:cNvPr id="10" name="Picture 9">
            <a:extLst>
              <a:ext uri="{FF2B5EF4-FFF2-40B4-BE49-F238E27FC236}">
                <a16:creationId xmlns:a16="http://schemas.microsoft.com/office/drawing/2014/main" id="{564C1F7F-F6DA-FB42-A816-4BE497607BF2}"/>
              </a:ext>
            </a:extLst>
          </p:cNvPr>
          <p:cNvPicPr>
            <a:picLocks noChangeAspect="1"/>
          </p:cNvPicPr>
          <p:nvPr/>
        </p:nvPicPr>
        <p:blipFill>
          <a:blip r:embed="rId3"/>
          <a:stretch>
            <a:fillRect/>
          </a:stretch>
        </p:blipFill>
        <p:spPr>
          <a:xfrm>
            <a:off x="7930587" y="1572123"/>
            <a:ext cx="5594913" cy="5844368"/>
          </a:xfrm>
          <a:prstGeom prst="rect">
            <a:avLst/>
          </a:prstGeom>
        </p:spPr>
      </p:pic>
    </p:spTree>
    <p:extLst>
      <p:ext uri="{BB962C8B-B14F-4D97-AF65-F5344CB8AC3E}">
        <p14:creationId xmlns:p14="http://schemas.microsoft.com/office/powerpoint/2010/main" val="239083410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16C6D-C434-6941-8A2D-DDA1D77B7FBD}"/>
              </a:ext>
            </a:extLst>
          </p:cNvPr>
          <p:cNvSpPr>
            <a:spLocks noGrp="1"/>
          </p:cNvSpPr>
          <p:nvPr>
            <p:ph type="title"/>
          </p:nvPr>
        </p:nvSpPr>
        <p:spPr/>
        <p:txBody>
          <a:bodyPr/>
          <a:lstStyle/>
          <a:p>
            <a:r>
              <a:rPr lang="en-US" dirty="0"/>
              <a:t>Threats to Validity</a:t>
            </a:r>
          </a:p>
        </p:txBody>
      </p:sp>
      <p:sp>
        <p:nvSpPr>
          <p:cNvPr id="3" name="Content Placeholder 2">
            <a:extLst>
              <a:ext uri="{FF2B5EF4-FFF2-40B4-BE49-F238E27FC236}">
                <a16:creationId xmlns:a16="http://schemas.microsoft.com/office/drawing/2014/main" id="{013ADFF4-F9F6-A74B-8279-B00D9D37B3B0}"/>
              </a:ext>
            </a:extLst>
          </p:cNvPr>
          <p:cNvSpPr>
            <a:spLocks noGrp="1"/>
          </p:cNvSpPr>
          <p:nvPr>
            <p:ph sz="half" idx="1"/>
          </p:nvPr>
        </p:nvSpPr>
        <p:spPr>
          <a:xfrm>
            <a:off x="1104900" y="1917649"/>
            <a:ext cx="6059829" cy="5350804"/>
          </a:xfrm>
        </p:spPr>
        <p:txBody>
          <a:bodyPr/>
          <a:lstStyle/>
          <a:p>
            <a:pPr marL="182880" indent="0">
              <a:buNone/>
            </a:pPr>
            <a:r>
              <a:rPr lang="en-US" sz="2800" dirty="0"/>
              <a:t>Bias, Confounding, or </a:t>
            </a:r>
            <a:r>
              <a:rPr lang="en-US" sz="2800" b="1" dirty="0"/>
              <a:t>Chance</a:t>
            </a:r>
            <a:r>
              <a:rPr lang="en-US" sz="2800" dirty="0"/>
              <a:t>? </a:t>
            </a:r>
            <a:endParaRPr lang="en-US" sz="2400" dirty="0"/>
          </a:p>
          <a:p>
            <a:pPr marL="182880" indent="0">
              <a:buNone/>
            </a:pPr>
            <a:endParaRPr lang="en-US" sz="2800" dirty="0"/>
          </a:p>
          <a:p>
            <a:pPr marL="182880" indent="0">
              <a:buNone/>
            </a:pPr>
            <a:r>
              <a:rPr lang="en-US" sz="2800" dirty="0"/>
              <a:t>Of 10 patients who have a rare cancer and are treated with a phase 1 experimental agent, 5 respond favorably (vs 1). P = 0.04 The compound later shows no effect in phase 3 </a:t>
            </a:r>
          </a:p>
          <a:p>
            <a:pPr marL="182880" indent="0">
              <a:buNone/>
            </a:pPr>
            <a:endParaRPr lang="en-US" sz="2800" dirty="0"/>
          </a:p>
          <a:p>
            <a:pPr marL="182880" indent="0">
              <a:buNone/>
            </a:pPr>
            <a:r>
              <a:rPr lang="en-US" sz="2800" b="1" dirty="0"/>
              <a:t>How can studies avoid this?</a:t>
            </a:r>
          </a:p>
          <a:p>
            <a:pPr marL="182880" indent="0">
              <a:buNone/>
            </a:pPr>
            <a:r>
              <a:rPr lang="en-US" sz="2800" dirty="0"/>
              <a:t> </a:t>
            </a:r>
          </a:p>
        </p:txBody>
      </p:sp>
      <p:sp>
        <p:nvSpPr>
          <p:cNvPr id="4" name="Text Placeholder 3">
            <a:extLst>
              <a:ext uri="{FF2B5EF4-FFF2-40B4-BE49-F238E27FC236}">
                <a16:creationId xmlns:a16="http://schemas.microsoft.com/office/drawing/2014/main" id="{E6AB1E92-B347-5449-8BFD-7A5505B39B72}"/>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3E696BCD-A75D-E448-B4F1-AB2BFF560B78}"/>
              </a:ext>
            </a:extLst>
          </p:cNvPr>
          <p:cNvSpPr>
            <a:spLocks noGrp="1"/>
          </p:cNvSpPr>
          <p:nvPr>
            <p:ph type="body" sz="quarter" idx="12"/>
          </p:nvPr>
        </p:nvSpPr>
        <p:spPr/>
        <p:txBody>
          <a:bodyPr/>
          <a:lstStyle/>
          <a:p>
            <a:endParaRPr lang="en-US"/>
          </a:p>
        </p:txBody>
      </p:sp>
      <p:sp>
        <p:nvSpPr>
          <p:cNvPr id="8" name="Text Placeholder 7">
            <a:extLst>
              <a:ext uri="{FF2B5EF4-FFF2-40B4-BE49-F238E27FC236}">
                <a16:creationId xmlns:a16="http://schemas.microsoft.com/office/drawing/2014/main" id="{5F465F53-E5A5-1543-BF82-BB990ED4095C}"/>
              </a:ext>
            </a:extLst>
          </p:cNvPr>
          <p:cNvSpPr>
            <a:spLocks noGrp="1"/>
          </p:cNvSpPr>
          <p:nvPr>
            <p:ph type="body" sz="quarter" idx="16"/>
          </p:nvPr>
        </p:nvSpPr>
        <p:spPr/>
        <p:txBody>
          <a:bodyPr/>
          <a:lstStyle/>
          <a:p>
            <a:r>
              <a:rPr lang="en-US"/>
              <a:t>Source: SMART Trial NEJM 2018</a:t>
            </a:r>
          </a:p>
        </p:txBody>
      </p:sp>
      <p:pic>
        <p:nvPicPr>
          <p:cNvPr id="10" name="Picture 9">
            <a:extLst>
              <a:ext uri="{FF2B5EF4-FFF2-40B4-BE49-F238E27FC236}">
                <a16:creationId xmlns:a16="http://schemas.microsoft.com/office/drawing/2014/main" id="{564C1F7F-F6DA-FB42-A816-4BE497607BF2}"/>
              </a:ext>
            </a:extLst>
          </p:cNvPr>
          <p:cNvPicPr>
            <a:picLocks noChangeAspect="1"/>
          </p:cNvPicPr>
          <p:nvPr/>
        </p:nvPicPr>
        <p:blipFill>
          <a:blip r:embed="rId3"/>
          <a:stretch>
            <a:fillRect/>
          </a:stretch>
        </p:blipFill>
        <p:spPr>
          <a:xfrm>
            <a:off x="7930587" y="1572123"/>
            <a:ext cx="5594913" cy="5844368"/>
          </a:xfrm>
          <a:prstGeom prst="rect">
            <a:avLst/>
          </a:prstGeom>
        </p:spPr>
      </p:pic>
    </p:spTree>
    <p:extLst>
      <p:ext uri="{BB962C8B-B14F-4D97-AF65-F5344CB8AC3E}">
        <p14:creationId xmlns:p14="http://schemas.microsoft.com/office/powerpoint/2010/main" val="204085845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64861-FAE2-4A48-8E59-09A165243769}"/>
              </a:ext>
            </a:extLst>
          </p:cNvPr>
          <p:cNvSpPr>
            <a:spLocks noGrp="1"/>
          </p:cNvSpPr>
          <p:nvPr>
            <p:ph type="title"/>
          </p:nvPr>
        </p:nvSpPr>
        <p:spPr/>
        <p:txBody>
          <a:bodyPr/>
          <a:lstStyle/>
          <a:p>
            <a:r>
              <a:rPr lang="en-US"/>
              <a:t>Statistics - Terms</a:t>
            </a:r>
          </a:p>
        </p:txBody>
      </p:sp>
      <p:sp>
        <p:nvSpPr>
          <p:cNvPr id="3" name="Content Placeholder 2">
            <a:extLst>
              <a:ext uri="{FF2B5EF4-FFF2-40B4-BE49-F238E27FC236}">
                <a16:creationId xmlns:a16="http://schemas.microsoft.com/office/drawing/2014/main" id="{2AF0BEEE-9A03-D94C-A7F1-8333B33DEA8C}"/>
              </a:ext>
            </a:extLst>
          </p:cNvPr>
          <p:cNvSpPr>
            <a:spLocks noGrp="1"/>
          </p:cNvSpPr>
          <p:nvPr>
            <p:ph sz="half" idx="1"/>
          </p:nvPr>
        </p:nvSpPr>
        <p:spPr/>
        <p:txBody>
          <a:bodyPr/>
          <a:lstStyle/>
          <a:p>
            <a:pPr marL="0" indent="0">
              <a:buNone/>
            </a:pPr>
            <a:r>
              <a:rPr lang="en-US"/>
              <a:t>P-Value (alpha)</a:t>
            </a:r>
          </a:p>
          <a:p>
            <a:pPr marL="0" indent="0">
              <a:buNone/>
            </a:pPr>
            <a:r>
              <a:rPr lang="en-US"/>
              <a:t>Effect Size</a:t>
            </a:r>
          </a:p>
          <a:p>
            <a:pPr marL="0" indent="0">
              <a:buNone/>
            </a:pPr>
            <a:r>
              <a:rPr lang="en-US"/>
              <a:t>Power</a:t>
            </a:r>
          </a:p>
          <a:p>
            <a:pPr marL="0" indent="0">
              <a:buNone/>
            </a:pPr>
            <a:r>
              <a:rPr lang="en-US"/>
              <a:t>Confidence Interval</a:t>
            </a:r>
          </a:p>
        </p:txBody>
      </p:sp>
      <p:sp>
        <p:nvSpPr>
          <p:cNvPr id="4" name="Text Placeholder 3">
            <a:extLst>
              <a:ext uri="{FF2B5EF4-FFF2-40B4-BE49-F238E27FC236}">
                <a16:creationId xmlns:a16="http://schemas.microsoft.com/office/drawing/2014/main" id="{DC9CF376-B544-DD49-9419-FAAA7D61E2EA}"/>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3BB2C56B-2F26-F340-975E-F60E921DF8DC}"/>
              </a:ext>
            </a:extLst>
          </p:cNvPr>
          <p:cNvSpPr>
            <a:spLocks noGrp="1"/>
          </p:cNvSpPr>
          <p:nvPr>
            <p:ph type="body" sz="quarter" idx="12"/>
          </p:nvPr>
        </p:nvSpPr>
        <p:spPr/>
        <p:txBody>
          <a:bodyPr/>
          <a:lstStyle/>
          <a:p>
            <a:endParaRPr lang="en-US"/>
          </a:p>
        </p:txBody>
      </p:sp>
      <p:pic>
        <p:nvPicPr>
          <p:cNvPr id="10" name="Content Placeholder 9">
            <a:extLst>
              <a:ext uri="{FF2B5EF4-FFF2-40B4-BE49-F238E27FC236}">
                <a16:creationId xmlns:a16="http://schemas.microsoft.com/office/drawing/2014/main" id="{E7A73B20-028C-F442-ADA3-28662CF1CEBC}"/>
              </a:ext>
            </a:extLst>
          </p:cNvPr>
          <p:cNvPicPr>
            <a:picLocks noGrp="1" noChangeAspect="1"/>
          </p:cNvPicPr>
          <p:nvPr>
            <p:ph sz="half" idx="15"/>
          </p:nvPr>
        </p:nvPicPr>
        <p:blipFill>
          <a:blip r:embed="rId3">
            <a:extLst>
              <a:ext uri="{96DAC541-7B7A-43D3-8B79-37D633B846F1}">
                <asvg:svgBlip xmlns:asvg="http://schemas.microsoft.com/office/drawing/2016/SVG/main" r:embed="rId4"/>
              </a:ext>
            </a:extLst>
          </a:blip>
          <a:stretch>
            <a:fillRect/>
          </a:stretch>
        </p:blipFill>
        <p:spPr>
          <a:xfrm>
            <a:off x="6821518" y="694482"/>
            <a:ext cx="6691350" cy="6771531"/>
          </a:xfrm>
        </p:spPr>
      </p:pic>
    </p:spTree>
    <p:extLst>
      <p:ext uri="{BB962C8B-B14F-4D97-AF65-F5344CB8AC3E}">
        <p14:creationId xmlns:p14="http://schemas.microsoft.com/office/powerpoint/2010/main" val="222995598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64861-FAE2-4A48-8E59-09A165243769}"/>
              </a:ext>
            </a:extLst>
          </p:cNvPr>
          <p:cNvSpPr>
            <a:spLocks noGrp="1"/>
          </p:cNvSpPr>
          <p:nvPr>
            <p:ph type="title"/>
          </p:nvPr>
        </p:nvSpPr>
        <p:spPr/>
        <p:txBody>
          <a:bodyPr/>
          <a:lstStyle/>
          <a:p>
            <a:r>
              <a:rPr lang="en-US"/>
              <a:t>Statistics - Terms</a:t>
            </a:r>
          </a:p>
        </p:txBody>
      </p:sp>
      <p:sp>
        <p:nvSpPr>
          <p:cNvPr id="3" name="Content Placeholder 2">
            <a:extLst>
              <a:ext uri="{FF2B5EF4-FFF2-40B4-BE49-F238E27FC236}">
                <a16:creationId xmlns:a16="http://schemas.microsoft.com/office/drawing/2014/main" id="{2AF0BEEE-9A03-D94C-A7F1-8333B33DEA8C}"/>
              </a:ext>
            </a:extLst>
          </p:cNvPr>
          <p:cNvSpPr>
            <a:spLocks noGrp="1"/>
          </p:cNvSpPr>
          <p:nvPr>
            <p:ph sz="half" idx="1"/>
          </p:nvPr>
        </p:nvSpPr>
        <p:spPr/>
        <p:txBody>
          <a:bodyPr/>
          <a:lstStyle/>
          <a:p>
            <a:pPr marL="0" indent="0">
              <a:buNone/>
            </a:pPr>
            <a:r>
              <a:rPr lang="en-US"/>
              <a:t>P-Value (alpha)</a:t>
            </a:r>
          </a:p>
          <a:p>
            <a:pPr marL="0" indent="0">
              <a:buNone/>
            </a:pPr>
            <a:r>
              <a:rPr lang="en-US"/>
              <a:t>Effect Size</a:t>
            </a:r>
          </a:p>
          <a:p>
            <a:pPr marL="0" indent="0">
              <a:buNone/>
            </a:pPr>
            <a:r>
              <a:rPr lang="en-US"/>
              <a:t>Power</a:t>
            </a:r>
          </a:p>
          <a:p>
            <a:pPr marL="0" indent="0">
              <a:buNone/>
            </a:pPr>
            <a:r>
              <a:rPr lang="en-US"/>
              <a:t>Confidence Interval</a:t>
            </a:r>
          </a:p>
        </p:txBody>
      </p:sp>
      <p:sp>
        <p:nvSpPr>
          <p:cNvPr id="4" name="Text Placeholder 3">
            <a:extLst>
              <a:ext uri="{FF2B5EF4-FFF2-40B4-BE49-F238E27FC236}">
                <a16:creationId xmlns:a16="http://schemas.microsoft.com/office/drawing/2014/main" id="{DC9CF376-B544-DD49-9419-FAAA7D61E2EA}"/>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3BB2C56B-2F26-F340-975E-F60E921DF8DC}"/>
              </a:ext>
            </a:extLst>
          </p:cNvPr>
          <p:cNvSpPr>
            <a:spLocks noGrp="1"/>
          </p:cNvSpPr>
          <p:nvPr>
            <p:ph type="body" sz="quarter" idx="12"/>
          </p:nvPr>
        </p:nvSpPr>
        <p:spPr/>
        <p:txBody>
          <a:bodyPr/>
          <a:lstStyle/>
          <a:p>
            <a:endParaRPr lang="en-US"/>
          </a:p>
        </p:txBody>
      </p:sp>
      <p:pic>
        <p:nvPicPr>
          <p:cNvPr id="9" name="Content Placeholder 8">
            <a:extLst>
              <a:ext uri="{FF2B5EF4-FFF2-40B4-BE49-F238E27FC236}">
                <a16:creationId xmlns:a16="http://schemas.microsoft.com/office/drawing/2014/main" id="{3EC7FA5D-95A2-9D42-B43B-5F373CDFC82F}"/>
              </a:ext>
            </a:extLst>
          </p:cNvPr>
          <p:cNvPicPr>
            <a:picLocks noGrp="1" noChangeAspect="1"/>
          </p:cNvPicPr>
          <p:nvPr>
            <p:ph sz="half" idx="15"/>
          </p:nvPr>
        </p:nvPicPr>
        <p:blipFill>
          <a:blip r:embed="rId3"/>
          <a:stretch>
            <a:fillRect/>
          </a:stretch>
        </p:blipFill>
        <p:spPr>
          <a:xfrm>
            <a:off x="8169695" y="1738405"/>
            <a:ext cx="4058163" cy="4058163"/>
          </a:xfrm>
        </p:spPr>
      </p:pic>
    </p:spTree>
    <p:extLst>
      <p:ext uri="{BB962C8B-B14F-4D97-AF65-F5344CB8AC3E}">
        <p14:creationId xmlns:p14="http://schemas.microsoft.com/office/powerpoint/2010/main" val="142654019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Assess – What influences….</a:t>
            </a:r>
            <a:endParaRPr lang="en-US">
              <a:solidFill>
                <a:schemeClr val="bg1">
                  <a:lumMod val="50000"/>
                </a:schemeClr>
              </a:solidFill>
            </a:endParaRPr>
          </a:p>
        </p:txBody>
      </p:sp>
      <p:sp>
        <p:nvSpPr>
          <p:cNvPr id="4" name="Content Placeholder 3"/>
          <p:cNvSpPr>
            <a:spLocks noGrp="1"/>
          </p:cNvSpPr>
          <p:nvPr>
            <p:ph sz="half" idx="1"/>
          </p:nvPr>
        </p:nvSpPr>
        <p:spPr/>
        <p:txBody>
          <a:bodyPr/>
          <a:lstStyle/>
          <a:p>
            <a:pPr lvl="0"/>
            <a:r>
              <a:rPr lang="en-US" sz="4000"/>
              <a:t>What makes a study powerful?</a:t>
            </a:r>
          </a:p>
          <a:p>
            <a:pPr marL="0" lvl="0" indent="0">
              <a:buNone/>
            </a:pPr>
            <a:endParaRPr lang="en-US" sz="4000"/>
          </a:p>
          <a:p>
            <a:r>
              <a:rPr lang="en-US" sz="4000"/>
              <a:t>95% Confidence Interval (95% CI)</a:t>
            </a:r>
            <a:endParaRPr lang="en-US" sz="3360"/>
          </a:p>
          <a:p>
            <a:pPr lvl="1"/>
            <a:r>
              <a:rPr lang="en-US" sz="3360"/>
              <a:t>What numerical values are you looking for to assess the statistical importance of the CI?</a:t>
            </a:r>
            <a:endParaRPr lang="en-US" sz="4000"/>
          </a:p>
        </p:txBody>
      </p:sp>
      <p:sp>
        <p:nvSpPr>
          <p:cNvPr id="10" name="Text Placeholder 9"/>
          <p:cNvSpPr>
            <a:spLocks noGrp="1"/>
          </p:cNvSpPr>
          <p:nvPr>
            <p:ph type="body" sz="quarter" idx="11"/>
          </p:nvPr>
        </p:nvSpPr>
        <p:spPr/>
        <p:txBody>
          <a:bodyPr/>
          <a:lstStyle/>
          <a:p>
            <a:endParaRPr lang="en-US"/>
          </a:p>
        </p:txBody>
      </p:sp>
      <p:sp>
        <p:nvSpPr>
          <p:cNvPr id="11" name="Text Placeholder 10"/>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99410530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Assess- secondary literature</a:t>
            </a:r>
            <a:endParaRPr lang="en-US" sz="4000">
              <a:solidFill>
                <a:schemeClr val="bg1">
                  <a:lumMod val="50000"/>
                </a:schemeClr>
              </a:solidFill>
            </a:endParaRPr>
          </a:p>
        </p:txBody>
      </p:sp>
      <p:sp>
        <p:nvSpPr>
          <p:cNvPr id="3" name="Text Placeholder 2"/>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pic>
        <p:nvPicPr>
          <p:cNvPr id="13" name="Content Placeholder 12"/>
          <p:cNvPicPr>
            <a:picLocks noGrp="1" noChangeAspect="1"/>
          </p:cNvPicPr>
          <p:nvPr>
            <p:ph sz="half" idx="15"/>
          </p:nvPr>
        </p:nvPicPr>
        <p:blipFill>
          <a:blip r:embed="rId3">
            <a:extLst>
              <a:ext uri="{28A0092B-C50C-407E-A947-70E740481C1C}">
                <a14:useLocalDpi xmlns:a14="http://schemas.microsoft.com/office/drawing/2010/main"/>
              </a:ext>
            </a:extLst>
          </a:blip>
          <a:stretch>
            <a:fillRect/>
          </a:stretch>
        </p:blipFill>
        <p:spPr>
          <a:xfrm>
            <a:off x="8136895" y="2130532"/>
            <a:ext cx="5242211" cy="4959786"/>
          </a:xfrm>
        </p:spPr>
      </p:pic>
      <p:pic>
        <p:nvPicPr>
          <p:cNvPr id="15" name="Content Placeholder 14"/>
          <p:cNvPicPr>
            <a:picLocks noGrp="1" noChangeAspect="1"/>
          </p:cNvPicPr>
          <p:nvPr>
            <p:ph sz="half" idx="1"/>
          </p:nvPr>
        </p:nvPicPr>
        <p:blipFill>
          <a:blip r:embed="rId4">
            <a:extLst>
              <a:ext uri="{28A0092B-C50C-407E-A947-70E740481C1C}">
                <a14:useLocalDpi xmlns:a14="http://schemas.microsoft.com/office/drawing/2010/main"/>
              </a:ext>
            </a:extLst>
          </a:blip>
          <a:stretch>
            <a:fillRect/>
          </a:stretch>
        </p:blipFill>
        <p:spPr>
          <a:xfrm>
            <a:off x="1931988" y="2416483"/>
            <a:ext cx="4405312" cy="4747596"/>
          </a:xfrm>
        </p:spPr>
      </p:pic>
      <p:sp>
        <p:nvSpPr>
          <p:cNvPr id="16" name="Rectangle 15"/>
          <p:cNvSpPr/>
          <p:nvPr/>
        </p:nvSpPr>
        <p:spPr>
          <a:xfrm>
            <a:off x="1790700" y="2324100"/>
            <a:ext cx="635000" cy="5334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7946395" y="2324100"/>
            <a:ext cx="635000" cy="5334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274434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Assess – </a:t>
            </a:r>
            <a:r>
              <a:rPr lang="en-US" sz="4400"/>
              <a:t>How to assess a meta-analysis</a:t>
            </a:r>
            <a:endParaRPr lang="en-US" sz="3200"/>
          </a:p>
        </p:txBody>
      </p:sp>
      <p:sp>
        <p:nvSpPr>
          <p:cNvPr id="3" name="Content Placeholder 2"/>
          <p:cNvSpPr>
            <a:spLocks noGrp="1"/>
          </p:cNvSpPr>
          <p:nvPr>
            <p:ph sz="half" idx="1"/>
          </p:nvPr>
        </p:nvSpPr>
        <p:spPr/>
        <p:txBody>
          <a:bodyPr/>
          <a:lstStyle/>
          <a:p>
            <a:endParaRPr lang="en-US"/>
          </a:p>
          <a:p>
            <a:endParaRPr lang="en-US"/>
          </a:p>
          <a:p>
            <a:r>
              <a:rPr lang="en-US"/>
              <a:t>Forest plots</a:t>
            </a:r>
          </a:p>
          <a:p>
            <a:endParaRPr lang="en-US"/>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pic>
        <p:nvPicPr>
          <p:cNvPr id="15" name="Content Placeholder 14"/>
          <p:cNvPicPr>
            <a:picLocks noGrp="1" noChangeAspect="1"/>
          </p:cNvPicPr>
          <p:nvPr>
            <p:ph sz="half" idx="15"/>
          </p:nvPr>
        </p:nvPicPr>
        <p:blipFill>
          <a:blip r:embed="rId3">
            <a:extLst>
              <a:ext uri="{28A0092B-C50C-407E-A947-70E740481C1C}">
                <a14:useLocalDpi xmlns:a14="http://schemas.microsoft.com/office/drawing/2010/main"/>
              </a:ext>
            </a:extLst>
          </a:blip>
          <a:stretch>
            <a:fillRect/>
          </a:stretch>
        </p:blipFill>
        <p:spPr>
          <a:xfrm>
            <a:off x="6172133" y="2021880"/>
            <a:ext cx="7726430" cy="49929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599170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A4DF2-FBAB-C74E-9ADE-F64C8866434E}"/>
              </a:ext>
            </a:extLst>
          </p:cNvPr>
          <p:cNvSpPr>
            <a:spLocks noGrp="1"/>
          </p:cNvSpPr>
          <p:nvPr>
            <p:ph type="title"/>
          </p:nvPr>
        </p:nvSpPr>
        <p:spPr/>
        <p:txBody>
          <a:bodyPr/>
          <a:lstStyle/>
          <a:p>
            <a:r>
              <a:rPr lang="en-US" dirty="0"/>
              <a:t>Frameshift: Why do we give statins?</a:t>
            </a:r>
          </a:p>
        </p:txBody>
      </p:sp>
      <p:sp>
        <p:nvSpPr>
          <p:cNvPr id="4" name="Text Placeholder 3">
            <a:extLst>
              <a:ext uri="{FF2B5EF4-FFF2-40B4-BE49-F238E27FC236}">
                <a16:creationId xmlns:a16="http://schemas.microsoft.com/office/drawing/2014/main" id="{29F6191D-D6BB-2747-A29F-3E95CA0DDE58}"/>
              </a:ext>
            </a:extLst>
          </p:cNvPr>
          <p:cNvSpPr>
            <a:spLocks noGrp="1"/>
          </p:cNvSpPr>
          <p:nvPr>
            <p:ph type="body" sz="quarter" idx="11"/>
          </p:nvPr>
        </p:nvSpPr>
        <p:spPr/>
        <p:txBody>
          <a:bodyPr/>
          <a:lstStyle/>
          <a:p>
            <a:endParaRPr lang="en-US" dirty="0"/>
          </a:p>
        </p:txBody>
      </p:sp>
      <p:sp>
        <p:nvSpPr>
          <p:cNvPr id="5" name="Text Placeholder 4">
            <a:extLst>
              <a:ext uri="{FF2B5EF4-FFF2-40B4-BE49-F238E27FC236}">
                <a16:creationId xmlns:a16="http://schemas.microsoft.com/office/drawing/2014/main" id="{8FAA9E32-ACE0-CF46-AFE2-1FC2844A6300}"/>
              </a:ext>
            </a:extLst>
          </p:cNvPr>
          <p:cNvSpPr>
            <a:spLocks noGrp="1"/>
          </p:cNvSpPr>
          <p:nvPr>
            <p:ph type="body" sz="quarter" idx="12"/>
          </p:nvPr>
        </p:nvSpPr>
        <p:spPr/>
        <p:txBody>
          <a:bodyPr/>
          <a:lstStyle/>
          <a:p>
            <a:endParaRPr lang="en-US" dirty="0"/>
          </a:p>
        </p:txBody>
      </p:sp>
      <p:sp>
        <p:nvSpPr>
          <p:cNvPr id="8" name="Text Placeholder 7">
            <a:extLst>
              <a:ext uri="{FF2B5EF4-FFF2-40B4-BE49-F238E27FC236}">
                <a16:creationId xmlns:a16="http://schemas.microsoft.com/office/drawing/2014/main" id="{0A7E70B8-E891-4A4C-9D49-BFD2F771C461}"/>
              </a:ext>
            </a:extLst>
          </p:cNvPr>
          <p:cNvSpPr>
            <a:spLocks noGrp="1"/>
          </p:cNvSpPr>
          <p:nvPr>
            <p:ph type="body" sz="quarter" idx="16"/>
          </p:nvPr>
        </p:nvSpPr>
        <p:spPr/>
        <p:txBody>
          <a:bodyPr/>
          <a:lstStyle/>
          <a:p>
            <a:r>
              <a:rPr lang="en-US" dirty="0"/>
              <a:t>DOI: 10.1056/NEJMoa0807646</a:t>
            </a:r>
          </a:p>
        </p:txBody>
      </p:sp>
      <p:pic>
        <p:nvPicPr>
          <p:cNvPr id="3" name="Picture 2">
            <a:extLst>
              <a:ext uri="{FF2B5EF4-FFF2-40B4-BE49-F238E27FC236}">
                <a16:creationId xmlns:a16="http://schemas.microsoft.com/office/drawing/2014/main" id="{E38D57CF-8FE3-9640-8599-C719AC91E650}"/>
              </a:ext>
            </a:extLst>
          </p:cNvPr>
          <p:cNvPicPr>
            <a:picLocks noChangeAspect="1"/>
          </p:cNvPicPr>
          <p:nvPr/>
        </p:nvPicPr>
        <p:blipFill>
          <a:blip r:embed="rId3"/>
          <a:stretch>
            <a:fillRect/>
          </a:stretch>
        </p:blipFill>
        <p:spPr>
          <a:xfrm>
            <a:off x="369794" y="2479859"/>
            <a:ext cx="6324600" cy="3162300"/>
          </a:xfrm>
          <a:prstGeom prst="rect">
            <a:avLst/>
          </a:prstGeom>
        </p:spPr>
      </p:pic>
      <p:pic>
        <p:nvPicPr>
          <p:cNvPr id="7" name="Picture 6">
            <a:extLst>
              <a:ext uri="{FF2B5EF4-FFF2-40B4-BE49-F238E27FC236}">
                <a16:creationId xmlns:a16="http://schemas.microsoft.com/office/drawing/2014/main" id="{AEFA3D6A-4548-C940-BABE-C84EE2972CEE}"/>
              </a:ext>
            </a:extLst>
          </p:cNvPr>
          <p:cNvPicPr>
            <a:picLocks noChangeAspect="1"/>
          </p:cNvPicPr>
          <p:nvPr/>
        </p:nvPicPr>
        <p:blipFill>
          <a:blip r:embed="rId4"/>
          <a:stretch>
            <a:fillRect/>
          </a:stretch>
        </p:blipFill>
        <p:spPr>
          <a:xfrm>
            <a:off x="6885600" y="1615928"/>
            <a:ext cx="6811682" cy="5539170"/>
          </a:xfrm>
          <a:prstGeom prst="rect">
            <a:avLst/>
          </a:prstGeom>
        </p:spPr>
      </p:pic>
    </p:spTree>
    <p:extLst>
      <p:ext uri="{BB962C8B-B14F-4D97-AF65-F5344CB8AC3E}">
        <p14:creationId xmlns:p14="http://schemas.microsoft.com/office/powerpoint/2010/main" val="35322169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half" idx="4294967295"/>
          </p:nvPr>
        </p:nvPicPr>
        <p:blipFill rotWithShape="1">
          <a:blip r:embed="rId3" cstate="hqprint">
            <a:extLst>
              <a:ext uri="{28A0092B-C50C-407E-A947-70E740481C1C}">
                <a14:useLocalDpi xmlns:a14="http://schemas.microsoft.com/office/drawing/2010/main"/>
              </a:ext>
            </a:extLst>
          </a:blip>
          <a:srcRect/>
          <a:stretch/>
        </p:blipFill>
        <p:spPr>
          <a:xfrm>
            <a:off x="241300" y="740698"/>
            <a:ext cx="14287500" cy="7294262"/>
          </a:xfrm>
          <a:prstGeom prst="rect">
            <a:avLst/>
          </a:prstGeom>
        </p:spPr>
      </p:pic>
      <p:sp>
        <p:nvSpPr>
          <p:cNvPr id="21" name="Text Placeholder 12"/>
          <p:cNvSpPr txBox="1">
            <a:spLocks/>
          </p:cNvSpPr>
          <p:nvPr/>
        </p:nvSpPr>
        <p:spPr>
          <a:xfrm>
            <a:off x="6885601" y="7486650"/>
            <a:ext cx="7744800" cy="369888"/>
          </a:xfrm>
          <a:prstGeom prst="rect">
            <a:avLst/>
          </a:prstGeom>
        </p:spPr>
        <p:txBody>
          <a:bodyPr/>
          <a:lstStyle>
            <a:lvl1pPr marL="548640" indent="-548640" algn="l" defTabSz="731520" rtl="0" eaLnBrk="1" latinLnBrk="0" hangingPunct="1">
              <a:spcBef>
                <a:spcPct val="20000"/>
              </a:spcBef>
              <a:buFont typeface="Arial"/>
              <a:buChar char="•"/>
              <a:defRPr sz="4480" b="0" i="0" kern="1200" baseline="0">
                <a:solidFill>
                  <a:schemeClr val="tx1">
                    <a:lumMod val="65000"/>
                    <a:lumOff val="35000"/>
                  </a:schemeClr>
                </a:solidFill>
                <a:latin typeface="Century Gothic" charset="0"/>
                <a:ea typeface="+mn-ea"/>
                <a:cs typeface="Avenir Roman"/>
              </a:defRPr>
            </a:lvl1pPr>
            <a:lvl2pPr marL="1188720" indent="-457200" algn="l" defTabSz="731520" rtl="0" eaLnBrk="1" latinLnBrk="0" hangingPunct="1">
              <a:spcBef>
                <a:spcPct val="20000"/>
              </a:spcBef>
              <a:buFont typeface="Arial"/>
              <a:buChar char="–"/>
              <a:defRPr sz="3840" b="0" i="0" kern="1200" baseline="0">
                <a:solidFill>
                  <a:schemeClr val="tx1">
                    <a:lumMod val="65000"/>
                    <a:lumOff val="35000"/>
                  </a:schemeClr>
                </a:solidFill>
                <a:latin typeface="Century Gothic" charset="0"/>
                <a:ea typeface="+mn-ea"/>
                <a:cs typeface="Avenir Roman"/>
              </a:defRPr>
            </a:lvl2pPr>
            <a:lvl3pPr marL="1828800" indent="-365760" algn="l" defTabSz="731520" rtl="0" eaLnBrk="1" latinLnBrk="0" hangingPunct="1">
              <a:spcBef>
                <a:spcPct val="20000"/>
              </a:spcBef>
              <a:buFont typeface="Arial"/>
              <a:buChar char="•"/>
              <a:defRPr sz="3200" b="0" i="0" kern="1200" baseline="0">
                <a:solidFill>
                  <a:schemeClr val="tx1">
                    <a:lumMod val="65000"/>
                    <a:lumOff val="35000"/>
                  </a:schemeClr>
                </a:solidFill>
                <a:latin typeface="Century Gothic" charset="0"/>
                <a:ea typeface="Century Gothic" charset="0"/>
                <a:cs typeface="Century Gothic" charset="0"/>
              </a:defRPr>
            </a:lvl3pPr>
            <a:lvl4pPr marL="2560320" indent="-365760" algn="l" defTabSz="731520" rtl="0" eaLnBrk="1" latinLnBrk="0" hangingPunct="1">
              <a:spcBef>
                <a:spcPct val="20000"/>
              </a:spcBef>
              <a:buFont typeface="Arial"/>
              <a:buChar char="–"/>
              <a:defRPr sz="2560" b="0" i="0" kern="1200" baseline="0">
                <a:solidFill>
                  <a:schemeClr val="tx1">
                    <a:lumMod val="65000"/>
                    <a:lumOff val="35000"/>
                  </a:schemeClr>
                </a:solidFill>
                <a:latin typeface="Century Gothic" charset="0"/>
                <a:ea typeface="+mn-ea"/>
                <a:cs typeface="Avenir Roman"/>
              </a:defRPr>
            </a:lvl4pPr>
            <a:lvl5pPr marL="3291840" indent="-365760" algn="l" defTabSz="731520" rtl="0" eaLnBrk="1" latinLnBrk="0" hangingPunct="1">
              <a:spcBef>
                <a:spcPct val="20000"/>
              </a:spcBef>
              <a:buFont typeface="Arial"/>
              <a:buChar char="»"/>
              <a:defRPr sz="1920" b="0" i="0" kern="1200" baseline="0">
                <a:solidFill>
                  <a:schemeClr val="tx1">
                    <a:lumMod val="65000"/>
                    <a:lumOff val="35000"/>
                  </a:schemeClr>
                </a:solidFill>
                <a:latin typeface="Century Gothic" charset="0"/>
                <a:ea typeface="+mn-ea"/>
                <a:cs typeface="Avenir Roman"/>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marL="0" indent="0">
              <a:buNone/>
            </a:pPr>
            <a:r>
              <a:rPr lang="en-US" sz="1200" dirty="0">
                <a:solidFill>
                  <a:srgbClr val="A31527"/>
                </a:solidFill>
              </a:rPr>
              <a:t>Am J Med. 2014 Dec;127(12):1208-32. doi: 10.1016/j.amjmed.2014.06.012. </a:t>
            </a:r>
            <a:r>
              <a:rPr lang="en-US" sz="1200" dirty="0" err="1">
                <a:solidFill>
                  <a:srgbClr val="A31527"/>
                </a:solidFill>
              </a:rPr>
              <a:t>Epub</a:t>
            </a:r>
            <a:r>
              <a:rPr lang="en-US" sz="1200" dirty="0">
                <a:solidFill>
                  <a:srgbClr val="A31527"/>
                </a:solidFill>
              </a:rPr>
              <a:t> 2014 Jun 17. The comparative safety of tumor necrosis factor inhibitors in rheumatoid arthritis: a meta-analysis update of 44 trials. Michaud TL1, Rho YH2, </a:t>
            </a:r>
            <a:r>
              <a:rPr lang="en-US" sz="1200" dirty="0" err="1">
                <a:solidFill>
                  <a:srgbClr val="A31527"/>
                </a:solidFill>
              </a:rPr>
              <a:t>Shamliyan</a:t>
            </a:r>
            <a:r>
              <a:rPr lang="en-US" sz="1200" dirty="0">
                <a:solidFill>
                  <a:srgbClr val="A31527"/>
                </a:solidFill>
              </a:rPr>
              <a:t> T3, Kuntz KM1, Choi HK4.</a:t>
            </a:r>
          </a:p>
          <a:p>
            <a:pPr marL="0" indent="0">
              <a:buNone/>
            </a:pPr>
            <a:endParaRPr lang="en-US" sz="900" dirty="0">
              <a:solidFill>
                <a:srgbClr val="A31527"/>
              </a:solidFill>
            </a:endParaRPr>
          </a:p>
        </p:txBody>
      </p:sp>
      <p:sp>
        <p:nvSpPr>
          <p:cNvPr id="22" name="Text Placeholder 12"/>
          <p:cNvSpPr txBox="1">
            <a:spLocks/>
          </p:cNvSpPr>
          <p:nvPr/>
        </p:nvSpPr>
        <p:spPr>
          <a:xfrm>
            <a:off x="241300" y="6350"/>
            <a:ext cx="14173200" cy="369888"/>
          </a:xfrm>
          <a:prstGeom prst="rect">
            <a:avLst/>
          </a:prstGeom>
        </p:spPr>
        <p:txBody>
          <a:bodyPr/>
          <a:lstStyle>
            <a:lvl1pPr marL="548640" indent="-548640" algn="l" defTabSz="731520" rtl="0" eaLnBrk="1" latinLnBrk="0" hangingPunct="1">
              <a:spcBef>
                <a:spcPct val="20000"/>
              </a:spcBef>
              <a:buFont typeface="Arial"/>
              <a:buChar char="•"/>
              <a:defRPr sz="4480" b="0" i="0" kern="1200" baseline="0">
                <a:solidFill>
                  <a:schemeClr val="tx1">
                    <a:lumMod val="65000"/>
                    <a:lumOff val="35000"/>
                  </a:schemeClr>
                </a:solidFill>
                <a:latin typeface="Century Gothic" charset="0"/>
                <a:ea typeface="+mn-ea"/>
                <a:cs typeface="Avenir Roman"/>
              </a:defRPr>
            </a:lvl1pPr>
            <a:lvl2pPr marL="1188720" indent="-457200" algn="l" defTabSz="731520" rtl="0" eaLnBrk="1" latinLnBrk="0" hangingPunct="1">
              <a:spcBef>
                <a:spcPct val="20000"/>
              </a:spcBef>
              <a:buFont typeface="Arial"/>
              <a:buChar char="–"/>
              <a:defRPr sz="3840" b="0" i="0" kern="1200" baseline="0">
                <a:solidFill>
                  <a:schemeClr val="tx1">
                    <a:lumMod val="65000"/>
                    <a:lumOff val="35000"/>
                  </a:schemeClr>
                </a:solidFill>
                <a:latin typeface="Century Gothic" charset="0"/>
                <a:ea typeface="+mn-ea"/>
                <a:cs typeface="Avenir Roman"/>
              </a:defRPr>
            </a:lvl2pPr>
            <a:lvl3pPr marL="1828800" indent="-365760" algn="l" defTabSz="731520" rtl="0" eaLnBrk="1" latinLnBrk="0" hangingPunct="1">
              <a:spcBef>
                <a:spcPct val="20000"/>
              </a:spcBef>
              <a:buFont typeface="Arial"/>
              <a:buChar char="•"/>
              <a:defRPr sz="3200" b="0" i="0" kern="1200" baseline="0">
                <a:solidFill>
                  <a:schemeClr val="tx1">
                    <a:lumMod val="65000"/>
                    <a:lumOff val="35000"/>
                  </a:schemeClr>
                </a:solidFill>
                <a:latin typeface="Century Gothic" charset="0"/>
                <a:ea typeface="Century Gothic" charset="0"/>
                <a:cs typeface="Century Gothic" charset="0"/>
              </a:defRPr>
            </a:lvl3pPr>
            <a:lvl4pPr marL="2560320" indent="-365760" algn="l" defTabSz="731520" rtl="0" eaLnBrk="1" latinLnBrk="0" hangingPunct="1">
              <a:spcBef>
                <a:spcPct val="20000"/>
              </a:spcBef>
              <a:buFont typeface="Arial"/>
              <a:buChar char="–"/>
              <a:defRPr sz="2560" b="0" i="0" kern="1200" baseline="0">
                <a:solidFill>
                  <a:schemeClr val="tx1">
                    <a:lumMod val="65000"/>
                    <a:lumOff val="35000"/>
                  </a:schemeClr>
                </a:solidFill>
                <a:latin typeface="Century Gothic" charset="0"/>
                <a:ea typeface="+mn-ea"/>
                <a:cs typeface="Avenir Roman"/>
              </a:defRPr>
            </a:lvl4pPr>
            <a:lvl5pPr marL="3291840" indent="-365760" algn="l" defTabSz="731520" rtl="0" eaLnBrk="1" latinLnBrk="0" hangingPunct="1">
              <a:spcBef>
                <a:spcPct val="20000"/>
              </a:spcBef>
              <a:buFont typeface="Arial"/>
              <a:buChar char="»"/>
              <a:defRPr sz="1920" b="0" i="0" kern="1200" baseline="0">
                <a:solidFill>
                  <a:schemeClr val="tx1">
                    <a:lumMod val="65000"/>
                    <a:lumOff val="35000"/>
                  </a:schemeClr>
                </a:solidFill>
                <a:latin typeface="Century Gothic" charset="0"/>
                <a:ea typeface="+mn-ea"/>
                <a:cs typeface="Avenir Roman"/>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marL="0" lvl="0" indent="0">
              <a:buNone/>
            </a:pPr>
            <a:r>
              <a:rPr lang="en-US" sz="2000" b="1">
                <a:solidFill>
                  <a:schemeClr val="tx1"/>
                </a:solidFill>
                <a:latin typeface="Book Antiqua" panose="02040602050305030304" pitchFamily="18" charset="0"/>
              </a:rPr>
              <a:t>Figure 4.</a:t>
            </a:r>
            <a:r>
              <a:rPr lang="en-US" sz="2000">
                <a:solidFill>
                  <a:schemeClr val="tx1"/>
                </a:solidFill>
                <a:latin typeface="Book Antiqua" panose="02040602050305030304" pitchFamily="18" charset="0"/>
              </a:rPr>
              <a:t> Effect of tumor necrosis factor inhibitors versus control therapy on the occurrence of serious infections in patients with rheumatoid arthritis.</a:t>
            </a:r>
          </a:p>
        </p:txBody>
      </p:sp>
      <p:pic>
        <p:nvPicPr>
          <p:cNvPr id="23" name="Picture 22"/>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8676705" y="376238"/>
            <a:ext cx="4871590" cy="698500"/>
          </a:xfrm>
          <a:prstGeom prst="rect">
            <a:avLst/>
          </a:prstGeom>
        </p:spPr>
      </p:pic>
    </p:spTree>
    <p:extLst>
      <p:ext uri="{BB962C8B-B14F-4D97-AF65-F5344CB8AC3E}">
        <p14:creationId xmlns:p14="http://schemas.microsoft.com/office/powerpoint/2010/main" val="28510266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Assess – </a:t>
            </a:r>
            <a:r>
              <a:rPr lang="en-US" sz="4400"/>
              <a:t>How to assess a meta-analysis</a:t>
            </a:r>
            <a:endParaRPr lang="en-US" sz="3200"/>
          </a:p>
        </p:txBody>
      </p:sp>
      <p:sp>
        <p:nvSpPr>
          <p:cNvPr id="3" name="Content Placeholder 2"/>
          <p:cNvSpPr>
            <a:spLocks noGrp="1"/>
          </p:cNvSpPr>
          <p:nvPr>
            <p:ph sz="half" idx="1"/>
          </p:nvPr>
        </p:nvSpPr>
        <p:spPr/>
        <p:txBody>
          <a:bodyPr/>
          <a:lstStyle/>
          <a:p>
            <a:endParaRPr lang="en-US"/>
          </a:p>
          <a:p>
            <a:endParaRPr lang="en-US"/>
          </a:p>
          <a:p>
            <a:r>
              <a:rPr lang="en-US"/>
              <a:t>Funnel plots</a:t>
            </a:r>
          </a:p>
          <a:p>
            <a:endParaRPr lang="en-US"/>
          </a:p>
        </p:txBody>
      </p:sp>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pic>
        <p:nvPicPr>
          <p:cNvPr id="15" name="Content Placeholder 14"/>
          <p:cNvPicPr>
            <a:picLocks noGrp="1" noChangeAspect="1"/>
          </p:cNvPicPr>
          <p:nvPr>
            <p:ph sz="half" idx="15"/>
          </p:nvPr>
        </p:nvPicPr>
        <p:blipFill>
          <a:blip r:embed="rId3">
            <a:extLst>
              <a:ext uri="{28A0092B-C50C-407E-A947-70E740481C1C}">
                <a14:useLocalDpi xmlns:a14="http://schemas.microsoft.com/office/drawing/2010/main"/>
              </a:ext>
            </a:extLst>
          </a:blip>
          <a:stretch>
            <a:fillRect/>
          </a:stretch>
        </p:blipFill>
        <p:spPr>
          <a:xfrm>
            <a:off x="7538853" y="2021880"/>
            <a:ext cx="4992990" cy="49929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 Placeholder 4">
            <a:extLst>
              <a:ext uri="{FF2B5EF4-FFF2-40B4-BE49-F238E27FC236}">
                <a16:creationId xmlns:a16="http://schemas.microsoft.com/office/drawing/2014/main" id="{4257BACA-330B-4646-A5D8-1E34EAE3ACE8}"/>
              </a:ext>
            </a:extLst>
          </p:cNvPr>
          <p:cNvSpPr>
            <a:spLocks noGrp="1"/>
          </p:cNvSpPr>
          <p:nvPr>
            <p:ph type="body" sz="quarter" idx="16"/>
          </p:nvPr>
        </p:nvSpPr>
        <p:spPr/>
        <p:txBody>
          <a:bodyPr/>
          <a:lstStyle/>
          <a:p>
            <a:r>
              <a:rPr lang="en-US">
                <a:hlinkClick r:id="rId4"/>
              </a:rPr>
              <a:t>https://en.wikipedia.org/wiki/Funnel_plot</a:t>
            </a:r>
            <a:endParaRPr lang="en-US"/>
          </a:p>
        </p:txBody>
      </p:sp>
    </p:spTree>
    <p:extLst>
      <p:ext uri="{BB962C8B-B14F-4D97-AF65-F5344CB8AC3E}">
        <p14:creationId xmlns:p14="http://schemas.microsoft.com/office/powerpoint/2010/main" val="59190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half" idx="4294967295"/>
          </p:nvPr>
        </p:nvPicPr>
        <p:blipFill>
          <a:blip r:embed="rId3">
            <a:extLst>
              <a:ext uri="{28A0092B-C50C-407E-A947-70E740481C1C}">
                <a14:useLocalDpi xmlns:a14="http://schemas.microsoft.com/office/drawing/2010/main"/>
              </a:ext>
            </a:extLst>
          </a:blip>
          <a:stretch>
            <a:fillRect/>
          </a:stretch>
        </p:blipFill>
        <p:spPr>
          <a:xfrm>
            <a:off x="4384715" y="740698"/>
            <a:ext cx="6000670" cy="7294262"/>
          </a:xfrm>
          <a:prstGeom prst="rect">
            <a:avLst/>
          </a:prstGeom>
        </p:spPr>
      </p:pic>
      <p:sp>
        <p:nvSpPr>
          <p:cNvPr id="21" name="Text Placeholder 12"/>
          <p:cNvSpPr txBox="1">
            <a:spLocks/>
          </p:cNvSpPr>
          <p:nvPr/>
        </p:nvSpPr>
        <p:spPr>
          <a:xfrm>
            <a:off x="10960099" y="5943600"/>
            <a:ext cx="3670301" cy="1912938"/>
          </a:xfrm>
          <a:prstGeom prst="rect">
            <a:avLst/>
          </a:prstGeom>
        </p:spPr>
        <p:txBody>
          <a:bodyPr/>
          <a:lstStyle>
            <a:lvl1pPr marL="548640" indent="-548640" algn="l" defTabSz="731520" rtl="0" eaLnBrk="1" latinLnBrk="0" hangingPunct="1">
              <a:spcBef>
                <a:spcPct val="20000"/>
              </a:spcBef>
              <a:buFont typeface="Arial"/>
              <a:buChar char="•"/>
              <a:defRPr sz="4480" b="0" i="0" kern="1200" baseline="0">
                <a:solidFill>
                  <a:schemeClr val="tx1">
                    <a:lumMod val="65000"/>
                    <a:lumOff val="35000"/>
                  </a:schemeClr>
                </a:solidFill>
                <a:latin typeface="Century Gothic" charset="0"/>
                <a:ea typeface="+mn-ea"/>
                <a:cs typeface="Avenir Roman"/>
              </a:defRPr>
            </a:lvl1pPr>
            <a:lvl2pPr marL="1188720" indent="-457200" algn="l" defTabSz="731520" rtl="0" eaLnBrk="1" latinLnBrk="0" hangingPunct="1">
              <a:spcBef>
                <a:spcPct val="20000"/>
              </a:spcBef>
              <a:buFont typeface="Arial"/>
              <a:buChar char="–"/>
              <a:defRPr sz="3840" b="0" i="0" kern="1200" baseline="0">
                <a:solidFill>
                  <a:schemeClr val="tx1">
                    <a:lumMod val="65000"/>
                    <a:lumOff val="35000"/>
                  </a:schemeClr>
                </a:solidFill>
                <a:latin typeface="Century Gothic" charset="0"/>
                <a:ea typeface="+mn-ea"/>
                <a:cs typeface="Avenir Roman"/>
              </a:defRPr>
            </a:lvl2pPr>
            <a:lvl3pPr marL="1828800" indent="-365760" algn="l" defTabSz="731520" rtl="0" eaLnBrk="1" latinLnBrk="0" hangingPunct="1">
              <a:spcBef>
                <a:spcPct val="20000"/>
              </a:spcBef>
              <a:buFont typeface="Arial"/>
              <a:buChar char="•"/>
              <a:defRPr sz="3200" b="0" i="0" kern="1200" baseline="0">
                <a:solidFill>
                  <a:schemeClr val="tx1">
                    <a:lumMod val="65000"/>
                    <a:lumOff val="35000"/>
                  </a:schemeClr>
                </a:solidFill>
                <a:latin typeface="Century Gothic" charset="0"/>
                <a:ea typeface="Century Gothic" charset="0"/>
                <a:cs typeface="Century Gothic" charset="0"/>
              </a:defRPr>
            </a:lvl3pPr>
            <a:lvl4pPr marL="2560320" indent="-365760" algn="l" defTabSz="731520" rtl="0" eaLnBrk="1" latinLnBrk="0" hangingPunct="1">
              <a:spcBef>
                <a:spcPct val="20000"/>
              </a:spcBef>
              <a:buFont typeface="Arial"/>
              <a:buChar char="–"/>
              <a:defRPr sz="2560" b="0" i="0" kern="1200" baseline="0">
                <a:solidFill>
                  <a:schemeClr val="tx1">
                    <a:lumMod val="65000"/>
                    <a:lumOff val="35000"/>
                  </a:schemeClr>
                </a:solidFill>
                <a:latin typeface="Century Gothic" charset="0"/>
                <a:ea typeface="+mn-ea"/>
                <a:cs typeface="Avenir Roman"/>
              </a:defRPr>
            </a:lvl4pPr>
            <a:lvl5pPr marL="3291840" indent="-365760" algn="l" defTabSz="731520" rtl="0" eaLnBrk="1" latinLnBrk="0" hangingPunct="1">
              <a:spcBef>
                <a:spcPct val="20000"/>
              </a:spcBef>
              <a:buFont typeface="Arial"/>
              <a:buChar char="»"/>
              <a:defRPr sz="1920" b="0" i="0" kern="1200" baseline="0">
                <a:solidFill>
                  <a:schemeClr val="tx1">
                    <a:lumMod val="65000"/>
                    <a:lumOff val="35000"/>
                  </a:schemeClr>
                </a:solidFill>
                <a:latin typeface="Century Gothic" charset="0"/>
                <a:ea typeface="+mn-ea"/>
                <a:cs typeface="Avenir Roman"/>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marL="0" indent="0">
              <a:buNone/>
            </a:pPr>
            <a:r>
              <a:rPr lang="en-US" sz="1200" dirty="0">
                <a:solidFill>
                  <a:srgbClr val="A31527"/>
                </a:solidFill>
              </a:rPr>
              <a:t>Recommendations for examining and interpreting funnel plot asymmetry in meta-analyses of </a:t>
            </a:r>
            <a:r>
              <a:rPr lang="en-US" sz="1200" dirty="0" err="1">
                <a:solidFill>
                  <a:srgbClr val="A31527"/>
                </a:solidFill>
              </a:rPr>
              <a:t>randomised</a:t>
            </a:r>
            <a:r>
              <a:rPr lang="en-US" sz="1200" dirty="0">
                <a:solidFill>
                  <a:srgbClr val="A31527"/>
                </a:solidFill>
              </a:rPr>
              <a:t> controlled trials BMJ 2011; 343 doi: https://</a:t>
            </a:r>
            <a:r>
              <a:rPr lang="en-US" sz="1200" dirty="0" err="1">
                <a:solidFill>
                  <a:srgbClr val="A31527"/>
                </a:solidFill>
              </a:rPr>
              <a:t>doi.org</a:t>
            </a:r>
            <a:r>
              <a:rPr lang="en-US" sz="1200" dirty="0">
                <a:solidFill>
                  <a:srgbClr val="A31527"/>
                </a:solidFill>
              </a:rPr>
              <a:t>/10.1136/bmj.d4002 (Published 22 July 2011) Cite this as: BMJ 2011;343:d4002</a:t>
            </a:r>
            <a:endParaRPr lang="en-US" sz="900" dirty="0">
              <a:solidFill>
                <a:srgbClr val="A31527"/>
              </a:solidFill>
            </a:endParaRPr>
          </a:p>
        </p:txBody>
      </p:sp>
      <p:sp>
        <p:nvSpPr>
          <p:cNvPr id="22" name="Text Placeholder 12"/>
          <p:cNvSpPr txBox="1">
            <a:spLocks/>
          </p:cNvSpPr>
          <p:nvPr/>
        </p:nvSpPr>
        <p:spPr>
          <a:xfrm>
            <a:off x="241300" y="6350"/>
            <a:ext cx="14173200" cy="369888"/>
          </a:xfrm>
          <a:prstGeom prst="rect">
            <a:avLst/>
          </a:prstGeom>
        </p:spPr>
        <p:txBody>
          <a:bodyPr/>
          <a:lstStyle>
            <a:lvl1pPr marL="548640" indent="-548640" algn="l" defTabSz="731520" rtl="0" eaLnBrk="1" latinLnBrk="0" hangingPunct="1">
              <a:spcBef>
                <a:spcPct val="20000"/>
              </a:spcBef>
              <a:buFont typeface="Arial"/>
              <a:buChar char="•"/>
              <a:defRPr sz="4480" b="0" i="0" kern="1200" baseline="0">
                <a:solidFill>
                  <a:schemeClr val="tx1">
                    <a:lumMod val="65000"/>
                    <a:lumOff val="35000"/>
                  </a:schemeClr>
                </a:solidFill>
                <a:latin typeface="Century Gothic" charset="0"/>
                <a:ea typeface="+mn-ea"/>
                <a:cs typeface="Avenir Roman"/>
              </a:defRPr>
            </a:lvl1pPr>
            <a:lvl2pPr marL="1188720" indent="-457200" algn="l" defTabSz="731520" rtl="0" eaLnBrk="1" latinLnBrk="0" hangingPunct="1">
              <a:spcBef>
                <a:spcPct val="20000"/>
              </a:spcBef>
              <a:buFont typeface="Arial"/>
              <a:buChar char="–"/>
              <a:defRPr sz="3840" b="0" i="0" kern="1200" baseline="0">
                <a:solidFill>
                  <a:schemeClr val="tx1">
                    <a:lumMod val="65000"/>
                    <a:lumOff val="35000"/>
                  </a:schemeClr>
                </a:solidFill>
                <a:latin typeface="Century Gothic" charset="0"/>
                <a:ea typeface="+mn-ea"/>
                <a:cs typeface="Avenir Roman"/>
              </a:defRPr>
            </a:lvl2pPr>
            <a:lvl3pPr marL="1828800" indent="-365760" algn="l" defTabSz="731520" rtl="0" eaLnBrk="1" latinLnBrk="0" hangingPunct="1">
              <a:spcBef>
                <a:spcPct val="20000"/>
              </a:spcBef>
              <a:buFont typeface="Arial"/>
              <a:buChar char="•"/>
              <a:defRPr sz="3200" b="0" i="0" kern="1200" baseline="0">
                <a:solidFill>
                  <a:schemeClr val="tx1">
                    <a:lumMod val="65000"/>
                    <a:lumOff val="35000"/>
                  </a:schemeClr>
                </a:solidFill>
                <a:latin typeface="Century Gothic" charset="0"/>
                <a:ea typeface="Century Gothic" charset="0"/>
                <a:cs typeface="Century Gothic" charset="0"/>
              </a:defRPr>
            </a:lvl3pPr>
            <a:lvl4pPr marL="2560320" indent="-365760" algn="l" defTabSz="731520" rtl="0" eaLnBrk="1" latinLnBrk="0" hangingPunct="1">
              <a:spcBef>
                <a:spcPct val="20000"/>
              </a:spcBef>
              <a:buFont typeface="Arial"/>
              <a:buChar char="–"/>
              <a:defRPr sz="2560" b="0" i="0" kern="1200" baseline="0">
                <a:solidFill>
                  <a:schemeClr val="tx1">
                    <a:lumMod val="65000"/>
                    <a:lumOff val="35000"/>
                  </a:schemeClr>
                </a:solidFill>
                <a:latin typeface="Century Gothic" charset="0"/>
                <a:ea typeface="+mn-ea"/>
                <a:cs typeface="Avenir Roman"/>
              </a:defRPr>
            </a:lvl4pPr>
            <a:lvl5pPr marL="3291840" indent="-365760" algn="l" defTabSz="731520" rtl="0" eaLnBrk="1" latinLnBrk="0" hangingPunct="1">
              <a:spcBef>
                <a:spcPct val="20000"/>
              </a:spcBef>
              <a:buFont typeface="Arial"/>
              <a:buChar char="»"/>
              <a:defRPr sz="1920" b="0" i="0" kern="1200" baseline="0">
                <a:solidFill>
                  <a:schemeClr val="tx1">
                    <a:lumMod val="65000"/>
                    <a:lumOff val="35000"/>
                  </a:schemeClr>
                </a:solidFill>
                <a:latin typeface="Century Gothic" charset="0"/>
                <a:ea typeface="+mn-ea"/>
                <a:cs typeface="Avenir Roman"/>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marL="0" lvl="0" indent="0">
              <a:buNone/>
            </a:pPr>
            <a:r>
              <a:rPr lang="en-US" sz="2000" b="1">
                <a:solidFill>
                  <a:schemeClr val="tx1"/>
                </a:solidFill>
                <a:latin typeface="Book Antiqua" panose="02040602050305030304" pitchFamily="18" charset="0"/>
              </a:rPr>
              <a:t>Figure 3. </a:t>
            </a:r>
            <a:r>
              <a:rPr lang="en-US" sz="2000">
                <a:solidFill>
                  <a:schemeClr val="tx1"/>
                </a:solidFill>
              </a:rPr>
              <a:t>Figure 3, this figure looks at a funnel plot for an OR of an event, like the odds of having pancreatitis after ERCP if taking a new medication</a:t>
            </a:r>
            <a:endParaRPr lang="en-US" sz="2000" b="1">
              <a:solidFill>
                <a:schemeClr val="tx1"/>
              </a:solidFill>
              <a:latin typeface="Book Antiqua" panose="02040602050305030304" pitchFamily="18" charset="0"/>
            </a:endParaRPr>
          </a:p>
        </p:txBody>
      </p:sp>
    </p:spTree>
    <p:extLst>
      <p:ext uri="{BB962C8B-B14F-4D97-AF65-F5344CB8AC3E}">
        <p14:creationId xmlns:p14="http://schemas.microsoft.com/office/powerpoint/2010/main" val="141748528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Assess – </a:t>
            </a:r>
            <a:r>
              <a:rPr lang="en-US" sz="4400"/>
              <a:t>How to assess a Guideline	</a:t>
            </a:r>
            <a:endParaRPr lang="en-US" sz="3200"/>
          </a:p>
        </p:txBody>
      </p:sp>
      <p:pic>
        <p:nvPicPr>
          <p:cNvPr id="5" name="Content Placeholder 4">
            <a:extLst>
              <a:ext uri="{FF2B5EF4-FFF2-40B4-BE49-F238E27FC236}">
                <a16:creationId xmlns:a16="http://schemas.microsoft.com/office/drawing/2014/main" id="{70B64943-74F8-DA40-84DA-83D91A03B175}"/>
              </a:ext>
            </a:extLst>
          </p:cNvPr>
          <p:cNvPicPr>
            <a:picLocks noGrp="1" noChangeAspect="1"/>
          </p:cNvPicPr>
          <p:nvPr>
            <p:ph sz="half" idx="1"/>
          </p:nvPr>
        </p:nvPicPr>
        <p:blipFill>
          <a:blip r:embed="rId3"/>
          <a:stretch>
            <a:fillRect/>
          </a:stretch>
        </p:blipFill>
        <p:spPr>
          <a:xfrm>
            <a:off x="1247409" y="3783106"/>
            <a:ext cx="4798585" cy="1673925"/>
          </a:xfrm>
        </p:spPr>
      </p:pic>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2"/>
          </p:nvPr>
        </p:nvSpPr>
        <p:spPr/>
        <p:txBody>
          <a:bodyPr/>
          <a:lstStyle/>
          <a:p>
            <a:endParaRPr lang="en-US"/>
          </a:p>
        </p:txBody>
      </p:sp>
      <p:pic>
        <p:nvPicPr>
          <p:cNvPr id="12" name="Content Placeholder 11">
            <a:extLst>
              <a:ext uri="{FF2B5EF4-FFF2-40B4-BE49-F238E27FC236}">
                <a16:creationId xmlns:a16="http://schemas.microsoft.com/office/drawing/2014/main" id="{FAC2D6C1-7E44-464F-A7C4-F16A43B130A9}"/>
              </a:ext>
            </a:extLst>
          </p:cNvPr>
          <p:cNvPicPr>
            <a:picLocks noGrp="1" noChangeAspect="1"/>
          </p:cNvPicPr>
          <p:nvPr>
            <p:ph sz="half" idx="15"/>
          </p:nvPr>
        </p:nvPicPr>
        <p:blipFill>
          <a:blip r:embed="rId4"/>
          <a:stretch>
            <a:fillRect/>
          </a:stretch>
        </p:blipFill>
        <p:spPr>
          <a:xfrm>
            <a:off x="7150400" y="2187388"/>
            <a:ext cx="7120539" cy="4984377"/>
          </a:xfrm>
        </p:spPr>
      </p:pic>
    </p:spTree>
    <p:extLst>
      <p:ext uri="{BB962C8B-B14F-4D97-AF65-F5344CB8AC3E}">
        <p14:creationId xmlns:p14="http://schemas.microsoft.com/office/powerpoint/2010/main" val="99941393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C9E6-3EC1-F64F-9B7A-3FE3102FF15F}"/>
              </a:ext>
            </a:extLst>
          </p:cNvPr>
          <p:cNvSpPr>
            <a:spLocks noGrp="1"/>
          </p:cNvSpPr>
          <p:nvPr>
            <p:ph type="title"/>
          </p:nvPr>
        </p:nvSpPr>
        <p:spPr/>
        <p:txBody>
          <a:bodyPr/>
          <a:lstStyle/>
          <a:p>
            <a:r>
              <a:rPr lang="en-US" dirty="0"/>
              <a:t>Journal club</a:t>
            </a:r>
          </a:p>
        </p:txBody>
      </p:sp>
      <p:sp>
        <p:nvSpPr>
          <p:cNvPr id="3" name="Content Placeholder 2">
            <a:extLst>
              <a:ext uri="{FF2B5EF4-FFF2-40B4-BE49-F238E27FC236}">
                <a16:creationId xmlns:a16="http://schemas.microsoft.com/office/drawing/2014/main" id="{A504A346-7842-1141-989E-1A9963CA02DE}"/>
              </a:ext>
            </a:extLst>
          </p:cNvPr>
          <p:cNvSpPr>
            <a:spLocks noGrp="1"/>
          </p:cNvSpPr>
          <p:nvPr>
            <p:ph sz="half" idx="1"/>
          </p:nvPr>
        </p:nvSpPr>
        <p:spPr/>
        <p:txBody>
          <a:bodyPr/>
          <a:lstStyle/>
          <a:p>
            <a:r>
              <a:rPr lang="en-US" dirty="0"/>
              <a:t>Practice in assessing the validity of articles, guidelines, etc. </a:t>
            </a:r>
          </a:p>
        </p:txBody>
      </p:sp>
      <p:sp>
        <p:nvSpPr>
          <p:cNvPr id="4" name="Text Placeholder 3">
            <a:extLst>
              <a:ext uri="{FF2B5EF4-FFF2-40B4-BE49-F238E27FC236}">
                <a16:creationId xmlns:a16="http://schemas.microsoft.com/office/drawing/2014/main" id="{BAF38604-2BAC-9347-9205-34C026CE765E}"/>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BCED15A3-A3B3-2C42-8FB4-38A523BD7804}"/>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7890200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p:cNvSpPr>
            <a:spLocks noGrp="1"/>
          </p:cNvSpPr>
          <p:nvPr>
            <p:ph type="body" sz="quarter" idx="10"/>
          </p:nvPr>
        </p:nvSpPr>
        <p:spPr/>
        <p:txBody>
          <a:bodyPr/>
          <a:lstStyle/>
          <a:p>
            <a:r>
              <a:rPr lang="en-US"/>
              <a:t>APPLY</a:t>
            </a:r>
          </a:p>
        </p:txBody>
      </p:sp>
      <p:sp>
        <p:nvSpPr>
          <p:cNvPr id="2" name="Text Placeholder 1"/>
          <p:cNvSpPr>
            <a:spLocks noGrp="1"/>
          </p:cNvSpPr>
          <p:nvPr>
            <p:ph type="body" sz="quarter" idx="11"/>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42632131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 Roadmap</a:t>
            </a:r>
            <a:endParaRPr lang="en-US" sz="3200" dirty="0"/>
          </a:p>
        </p:txBody>
      </p:sp>
      <p:sp>
        <p:nvSpPr>
          <p:cNvPr id="3" name="Content Placeholder 2"/>
          <p:cNvSpPr>
            <a:spLocks noGrp="1"/>
          </p:cNvSpPr>
          <p:nvPr>
            <p:ph sz="half" idx="1"/>
          </p:nvPr>
        </p:nvSpPr>
        <p:spPr/>
        <p:txBody>
          <a:bodyPr/>
          <a:lstStyle/>
          <a:p>
            <a:r>
              <a:rPr lang="en-US" dirty="0"/>
              <a:t>Diagnosis using Bayes</a:t>
            </a:r>
          </a:p>
          <a:p>
            <a:r>
              <a:rPr lang="en-US" dirty="0"/>
              <a:t>Workup guided by Bayes</a:t>
            </a:r>
          </a:p>
          <a:p>
            <a:r>
              <a:rPr lang="en-US" dirty="0"/>
              <a:t>Treatment using absolute measures of effect size</a:t>
            </a:r>
          </a:p>
          <a:p>
            <a:r>
              <a:rPr lang="en-US" dirty="0"/>
              <a:t>Shared decision making</a:t>
            </a:r>
          </a:p>
        </p:txBody>
      </p:sp>
      <p:sp>
        <p:nvSpPr>
          <p:cNvPr id="5" name="Text Placeholder 4"/>
          <p:cNvSpPr>
            <a:spLocks noGrp="1"/>
          </p:cNvSpPr>
          <p:nvPr>
            <p:ph type="body" sz="quarter" idx="11"/>
          </p:nvPr>
        </p:nvSpPr>
        <p:spPr/>
        <p:txBody>
          <a:bodyPr/>
          <a:lstStyle/>
          <a:p>
            <a:endParaRPr lang="en-US"/>
          </a:p>
        </p:txBody>
      </p:sp>
      <p:sp>
        <p:nvSpPr>
          <p:cNvPr id="6" name="Text Placeholder 5"/>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06733507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902063" y="1533972"/>
            <a:ext cx="12839700" cy="5883970"/>
          </a:xfrm>
        </p:spPr>
        <p:txBody>
          <a:bodyPr/>
          <a:lstStyle/>
          <a:p>
            <a:r>
              <a:rPr lang="en-US" sz="4400" dirty="0"/>
              <a:t>You are called to admit the following patient: a blind 75M with cirrhosis, no prior hx of GIB, not on anticoagulation experiences painless bright red blood per rectum with clots in the stool. (clots seen by RN).</a:t>
            </a:r>
          </a:p>
          <a:p>
            <a:r>
              <a:rPr lang="en-US" sz="4400" dirty="0"/>
              <a:t>	Your attending will give you </a:t>
            </a:r>
            <a:r>
              <a:rPr lang="en-US" sz="4400" b="1" dirty="0"/>
              <a:t>an extra-day off</a:t>
            </a:r>
            <a:r>
              <a:rPr lang="en-US" sz="4400" dirty="0"/>
              <a:t> if you can guess whether the source is upper GI or lower GI. What do you guess?</a:t>
            </a:r>
          </a:p>
        </p:txBody>
      </p:sp>
      <p:sp>
        <p:nvSpPr>
          <p:cNvPr id="2" name="Title 1"/>
          <p:cNvSpPr>
            <a:spLocks noGrp="1"/>
          </p:cNvSpPr>
          <p:nvPr>
            <p:ph type="title" idx="4294967295"/>
          </p:nvPr>
        </p:nvSpPr>
        <p:spPr>
          <a:xfrm>
            <a:off x="1836738" y="693738"/>
            <a:ext cx="12793662" cy="660400"/>
          </a:xfrm>
          <a:prstGeom prst="rect">
            <a:avLst/>
          </a:prstGeom>
        </p:spPr>
        <p:txBody>
          <a:bodyPr/>
          <a:lstStyle/>
          <a:p>
            <a:r>
              <a:rPr lang="en-US"/>
              <a:t>EBCP </a:t>
            </a:r>
            <a:r>
              <a:rPr lang="en-US">
                <a:solidFill>
                  <a:schemeClr val="bg1">
                    <a:lumMod val="50000"/>
                  </a:schemeClr>
                </a:solidFill>
              </a:rPr>
              <a:t>in action</a:t>
            </a:r>
          </a:p>
        </p:txBody>
      </p:sp>
    </p:spTree>
    <p:extLst>
      <p:ext uri="{BB962C8B-B14F-4D97-AF65-F5344CB8AC3E}">
        <p14:creationId xmlns:p14="http://schemas.microsoft.com/office/powerpoint/2010/main" val="157489625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endParaRPr lang="en-US" dirty="0">
              <a:solidFill>
                <a:schemeClr val="bg1">
                  <a:lumMod val="50000"/>
                </a:schemeClr>
              </a:solidFill>
            </a:endParaRPr>
          </a:p>
        </p:txBody>
      </p:sp>
      <p:sp>
        <p:nvSpPr>
          <p:cNvPr id="9" name="Content Placeholder 8">
            <a:extLst>
              <a:ext uri="{FF2B5EF4-FFF2-40B4-BE49-F238E27FC236}">
                <a16:creationId xmlns:a16="http://schemas.microsoft.com/office/drawing/2014/main" id="{D4C98F1D-F4BA-8A46-891B-D4AE93774CCF}"/>
              </a:ext>
            </a:extLst>
          </p:cNvPr>
          <p:cNvSpPr>
            <a:spLocks noGrp="1"/>
          </p:cNvSpPr>
          <p:nvPr>
            <p:ph sz="half" idx="1"/>
          </p:nvPr>
        </p:nvSpPr>
        <p:spPr>
          <a:xfrm>
            <a:off x="1104900" y="2114868"/>
            <a:ext cx="13256559" cy="5289590"/>
          </a:xfrm>
        </p:spPr>
        <p:txBody>
          <a:bodyPr/>
          <a:lstStyle/>
          <a:p>
            <a:pPr marL="0" indent="0">
              <a:buNone/>
            </a:pPr>
            <a:endParaRPr lang="en-US" sz="2400" dirty="0"/>
          </a:p>
          <a:p>
            <a:pPr>
              <a:buFont typeface="+mj-lt"/>
              <a:buAutoNum type="arabicPeriod"/>
            </a:pPr>
            <a:r>
              <a:rPr lang="en-US" sz="2400" dirty="0"/>
              <a:t>Understand how and why EBM is useful to you as a trainee</a:t>
            </a:r>
          </a:p>
          <a:p>
            <a:pPr>
              <a:buFont typeface="+mj-lt"/>
              <a:buAutoNum type="arabicPeriod"/>
            </a:pPr>
            <a:r>
              <a:rPr lang="en-US" sz="2400" dirty="0"/>
              <a:t>Practice a structured approach to answering clinical questions</a:t>
            </a:r>
          </a:p>
          <a:p>
            <a:pPr>
              <a:buFont typeface="+mj-lt"/>
              <a:buAutoNum type="arabicPeriod"/>
            </a:pPr>
            <a:r>
              <a:rPr lang="en-US" sz="2400" dirty="0"/>
              <a:t>Understand Primary vs Secondary/Tertiary medical literature</a:t>
            </a:r>
          </a:p>
          <a:p>
            <a:pPr>
              <a:buFont typeface="+mj-lt"/>
              <a:buAutoNum type="arabicPeriod"/>
            </a:pPr>
            <a:r>
              <a:rPr lang="en-US" sz="2400" dirty="0"/>
              <a:t>Understand validity, and identify common threats to validity (Bias, Confounding, Chance)</a:t>
            </a:r>
          </a:p>
          <a:p>
            <a:pPr>
              <a:buFont typeface="+mj-lt"/>
              <a:buAutoNum type="arabicPeriod"/>
            </a:pPr>
            <a:r>
              <a:rPr lang="en-US" sz="2400" b="1" dirty="0"/>
              <a:t>Understand (in a non-mathy way) how Bayes Theorem can be applied to diagnosis</a:t>
            </a:r>
          </a:p>
          <a:p>
            <a:pPr>
              <a:buFont typeface="+mj-lt"/>
              <a:buAutoNum type="arabicPeriod"/>
            </a:pPr>
            <a:r>
              <a:rPr lang="en-US" sz="2400" dirty="0"/>
              <a:t>Understand relevant metrics to assess treatment effects.  </a:t>
            </a:r>
          </a:p>
          <a:p>
            <a:pPr>
              <a:buFont typeface="+mj-lt"/>
              <a:buAutoNum type="arabicPeriod"/>
            </a:pPr>
            <a:r>
              <a:rPr lang="en-US" sz="2400" dirty="0"/>
              <a:t>Be able to access several useful secondary literature sources quickly, at the point of care. </a:t>
            </a:r>
          </a:p>
          <a:p>
            <a:pPr marL="0" indent="0">
              <a:buNone/>
            </a:pPr>
            <a:endParaRPr lang="en-US" dirty="0"/>
          </a:p>
          <a:p>
            <a:endParaRPr lang="en-US" dirty="0"/>
          </a:p>
        </p:txBody>
      </p:sp>
      <p:sp>
        <p:nvSpPr>
          <p:cNvPr id="17" name="Text Placeholder 3">
            <a:extLst>
              <a:ext uri="{FF2B5EF4-FFF2-40B4-BE49-F238E27FC236}">
                <a16:creationId xmlns:a16="http://schemas.microsoft.com/office/drawing/2014/main" id="{358BC414-8EA2-0241-BB60-5DC77C4B285A}"/>
              </a:ext>
            </a:extLst>
          </p:cNvPr>
          <p:cNvSpPr>
            <a:spLocks noGrp="1"/>
          </p:cNvSpPr>
          <p:nvPr>
            <p:ph type="body" sz="quarter" idx="11"/>
          </p:nvPr>
        </p:nvSpPr>
        <p:spPr>
          <a:xfrm>
            <a:off x="2592763" y="7866925"/>
            <a:ext cx="1550842" cy="304800"/>
          </a:xfrm>
        </p:spPr>
        <p:txBody>
          <a:bodyPr/>
          <a:lstStyle/>
          <a:p>
            <a:r>
              <a:rPr lang="en-US" dirty="0"/>
              <a:t>@UtahIMCMRs</a:t>
            </a:r>
          </a:p>
        </p:txBody>
      </p:sp>
      <p:sp>
        <p:nvSpPr>
          <p:cNvPr id="18" name="Text Placeholder 4">
            <a:extLst>
              <a:ext uri="{FF2B5EF4-FFF2-40B4-BE49-F238E27FC236}">
                <a16:creationId xmlns:a16="http://schemas.microsoft.com/office/drawing/2014/main" id="{DCBF97DB-861D-8E49-A528-6630E2B7021C}"/>
              </a:ext>
            </a:extLst>
          </p:cNvPr>
          <p:cNvSpPr>
            <a:spLocks noGrp="1"/>
          </p:cNvSpPr>
          <p:nvPr>
            <p:ph type="body" sz="quarter" idx="12"/>
          </p:nvPr>
        </p:nvSpPr>
        <p:spPr>
          <a:xfrm>
            <a:off x="4143605" y="7866925"/>
            <a:ext cx="1191153" cy="304800"/>
          </a:xfrm>
        </p:spPr>
        <p:txBody>
          <a:bodyPr/>
          <a:lstStyle/>
          <a:p>
            <a:r>
              <a:rPr lang="en-US" dirty="0"/>
              <a:t>#EBM</a:t>
            </a:r>
          </a:p>
        </p:txBody>
      </p:sp>
    </p:spTree>
    <p:extLst>
      <p:ext uri="{BB962C8B-B14F-4D97-AF65-F5344CB8AC3E}">
        <p14:creationId xmlns:p14="http://schemas.microsoft.com/office/powerpoint/2010/main" val="33288404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Diagnosis – Bayes theorem</a:t>
            </a:r>
            <a:endParaRPr lang="en-US" sz="3200"/>
          </a:p>
        </p:txBody>
      </p:sp>
      <p:sp>
        <p:nvSpPr>
          <p:cNvPr id="3" name="Content Placeholder 2"/>
          <p:cNvSpPr>
            <a:spLocks noGrp="1"/>
          </p:cNvSpPr>
          <p:nvPr>
            <p:ph sz="half" idx="1"/>
          </p:nvPr>
        </p:nvSpPr>
        <p:spPr/>
        <p:txBody>
          <a:bodyPr/>
          <a:lstStyle/>
          <a:p>
            <a:pPr marL="0" indent="0">
              <a:buNone/>
            </a:pPr>
            <a:r>
              <a:rPr lang="en-US" sz="4800" b="1" dirty="0"/>
              <a:t>Pre-test odds (best guess) =&gt; </a:t>
            </a:r>
          </a:p>
          <a:p>
            <a:pPr marL="731520" lvl="1" indent="0">
              <a:buNone/>
            </a:pPr>
            <a:r>
              <a:rPr lang="en-US" sz="4800" b="1" dirty="0"/>
              <a:t>New information from a test =&gt;</a:t>
            </a:r>
          </a:p>
          <a:p>
            <a:pPr marL="731520" lvl="1" indent="0">
              <a:buNone/>
            </a:pPr>
            <a:r>
              <a:rPr lang="en-US" sz="4800" b="1" dirty="0"/>
              <a:t>	Post-test odds (better guess)</a:t>
            </a:r>
            <a:endParaRPr lang="en-US" dirty="0"/>
          </a:p>
          <a:p>
            <a:pPr marL="0" indent="0">
              <a:buNone/>
            </a:pPr>
            <a:endParaRPr lang="en-US" dirty="0"/>
          </a:p>
          <a:p>
            <a:endParaRPr lang="en-US" dirty="0"/>
          </a:p>
        </p:txBody>
      </p:sp>
      <p:sp>
        <p:nvSpPr>
          <p:cNvPr id="5" name="Text Placeholder 4"/>
          <p:cNvSpPr>
            <a:spLocks noGrp="1"/>
          </p:cNvSpPr>
          <p:nvPr>
            <p:ph type="body" sz="quarter" idx="11"/>
          </p:nvPr>
        </p:nvSpPr>
        <p:spPr/>
        <p:txBody>
          <a:bodyPr/>
          <a:lstStyle/>
          <a:p>
            <a:endParaRPr lang="en-US"/>
          </a:p>
        </p:txBody>
      </p:sp>
      <p:sp>
        <p:nvSpPr>
          <p:cNvPr id="6" name="Text Placeholder 5"/>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36671629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902063" y="1533972"/>
            <a:ext cx="12839700" cy="5883970"/>
          </a:xfrm>
        </p:spPr>
        <p:txBody>
          <a:bodyPr/>
          <a:lstStyle/>
          <a:p>
            <a:r>
              <a:rPr lang="en-US" sz="4200" dirty="0"/>
              <a:t>A 42 year old woman with obesity and 1 month of transient postprandial RUQ pain presents with fever, malaise, and unremitting RUQ pain. </a:t>
            </a:r>
          </a:p>
        </p:txBody>
      </p:sp>
      <p:sp>
        <p:nvSpPr>
          <p:cNvPr id="2" name="Title 1"/>
          <p:cNvSpPr>
            <a:spLocks noGrp="1"/>
          </p:cNvSpPr>
          <p:nvPr>
            <p:ph type="title" idx="4294967295"/>
          </p:nvPr>
        </p:nvSpPr>
        <p:spPr>
          <a:xfrm>
            <a:off x="1836738" y="693738"/>
            <a:ext cx="12793662" cy="660400"/>
          </a:xfrm>
          <a:prstGeom prst="rect">
            <a:avLst/>
          </a:prstGeom>
        </p:spPr>
        <p:txBody>
          <a:bodyPr/>
          <a:lstStyle/>
          <a:p>
            <a:r>
              <a:rPr lang="en-US" dirty="0"/>
              <a:t>EBCP </a:t>
            </a:r>
            <a:r>
              <a:rPr lang="en-US" dirty="0">
                <a:solidFill>
                  <a:schemeClr val="bg1">
                    <a:lumMod val="50000"/>
                  </a:schemeClr>
                </a:solidFill>
              </a:rPr>
              <a:t>in action</a:t>
            </a:r>
          </a:p>
        </p:txBody>
      </p:sp>
    </p:spTree>
    <p:extLst>
      <p:ext uri="{BB962C8B-B14F-4D97-AF65-F5344CB8AC3E}">
        <p14:creationId xmlns:p14="http://schemas.microsoft.com/office/powerpoint/2010/main" val="124440950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Diagnosis – Bayes theorem</a:t>
            </a:r>
            <a:endParaRPr lang="en-US" sz="3200"/>
          </a:p>
        </p:txBody>
      </p:sp>
      <p:sp>
        <p:nvSpPr>
          <p:cNvPr id="3" name="Content Placeholder 2"/>
          <p:cNvSpPr>
            <a:spLocks noGrp="1"/>
          </p:cNvSpPr>
          <p:nvPr>
            <p:ph sz="half" idx="1"/>
          </p:nvPr>
        </p:nvSpPr>
        <p:spPr/>
        <p:txBody>
          <a:bodyPr/>
          <a:lstStyle/>
          <a:p>
            <a:pPr marL="0" indent="0">
              <a:buNone/>
            </a:pPr>
            <a:r>
              <a:rPr lang="en-US" sz="4800" dirty="0"/>
              <a:t>Principle 1: No test is perfect</a:t>
            </a:r>
          </a:p>
          <a:p>
            <a:r>
              <a:rPr lang="en-US" sz="3600" dirty="0"/>
              <a:t>Corollary 1: having a positive test is not the same as having the disease</a:t>
            </a:r>
          </a:p>
          <a:p>
            <a:pPr marL="0" indent="0">
              <a:buNone/>
            </a:pPr>
            <a:endParaRPr lang="en-US" dirty="0"/>
          </a:p>
          <a:p>
            <a:endParaRPr lang="en-US" dirty="0"/>
          </a:p>
        </p:txBody>
      </p:sp>
      <p:sp>
        <p:nvSpPr>
          <p:cNvPr id="5" name="Text Placeholder 4"/>
          <p:cNvSpPr>
            <a:spLocks noGrp="1"/>
          </p:cNvSpPr>
          <p:nvPr>
            <p:ph type="body" sz="quarter" idx="11"/>
          </p:nvPr>
        </p:nvSpPr>
        <p:spPr/>
        <p:txBody>
          <a:bodyPr/>
          <a:lstStyle/>
          <a:p>
            <a:endParaRPr lang="en-US"/>
          </a:p>
        </p:txBody>
      </p:sp>
      <p:sp>
        <p:nvSpPr>
          <p:cNvPr id="6" name="Text Placeholder 5"/>
          <p:cNvSpPr>
            <a:spLocks noGrp="1"/>
          </p:cNvSpPr>
          <p:nvPr>
            <p:ph type="body" sz="quarter" idx="12"/>
          </p:nvPr>
        </p:nvSpPr>
        <p:spPr/>
        <p:txBody>
          <a:bodyPr/>
          <a:lstStyle/>
          <a:p>
            <a:endParaRPr lang="en-US"/>
          </a:p>
        </p:txBody>
      </p:sp>
      <p:pic>
        <p:nvPicPr>
          <p:cNvPr id="7" name="Picture 6">
            <a:extLst>
              <a:ext uri="{FF2B5EF4-FFF2-40B4-BE49-F238E27FC236}">
                <a16:creationId xmlns:a16="http://schemas.microsoft.com/office/drawing/2014/main" id="{E2974B5C-7AA6-A246-BBE2-7E2DBEC36EDC}"/>
              </a:ext>
            </a:extLst>
          </p:cNvPr>
          <p:cNvPicPr>
            <a:picLocks noChangeAspect="1"/>
          </p:cNvPicPr>
          <p:nvPr/>
        </p:nvPicPr>
        <p:blipFill>
          <a:blip r:embed="rId3"/>
          <a:stretch>
            <a:fillRect/>
          </a:stretch>
        </p:blipFill>
        <p:spPr>
          <a:xfrm>
            <a:off x="4143604" y="4330700"/>
            <a:ext cx="4500069" cy="3000046"/>
          </a:xfrm>
          <a:prstGeom prst="rect">
            <a:avLst/>
          </a:prstGeom>
        </p:spPr>
      </p:pic>
    </p:spTree>
    <p:extLst>
      <p:ext uri="{BB962C8B-B14F-4D97-AF65-F5344CB8AC3E}">
        <p14:creationId xmlns:p14="http://schemas.microsoft.com/office/powerpoint/2010/main" val="22920620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Assess – Test Characteristics review</a:t>
            </a:r>
          </a:p>
        </p:txBody>
      </p:sp>
      <p:sp>
        <p:nvSpPr>
          <p:cNvPr id="3" name="Content Placeholder 2"/>
          <p:cNvSpPr>
            <a:spLocks noGrp="1"/>
          </p:cNvSpPr>
          <p:nvPr>
            <p:ph sz="half" idx="1"/>
          </p:nvPr>
        </p:nvSpPr>
        <p:spPr>
          <a:xfrm>
            <a:off x="952500" y="1924368"/>
            <a:ext cx="11328400" cy="5350804"/>
          </a:xfrm>
        </p:spPr>
        <p:txBody>
          <a:bodyPr/>
          <a:lstStyle/>
          <a:p>
            <a:r>
              <a:rPr lang="en-US" sz="4000" dirty="0"/>
              <a:t>Sensitivity and Specificity = characteristics of a test. </a:t>
            </a:r>
          </a:p>
          <a:p>
            <a:pPr lvl="1"/>
            <a:r>
              <a:rPr lang="en-US" sz="2800" dirty="0"/>
              <a:t>High sensitivity = almost never misses someone               with a disease</a:t>
            </a:r>
          </a:p>
          <a:p>
            <a:pPr lvl="1"/>
            <a:r>
              <a:rPr lang="en-US" sz="2800" dirty="0"/>
              <a:t>High specificity = almost always negative in           someone without the disease. </a:t>
            </a:r>
          </a:p>
          <a:p>
            <a:r>
              <a:rPr lang="en-US" sz="4000" dirty="0"/>
              <a:t>Problem: Sens &amp; Spec = we know the disease state, what will the test show? </a:t>
            </a:r>
          </a:p>
          <a:p>
            <a:pPr lvl="1"/>
            <a:r>
              <a:rPr lang="en-US" sz="2800" dirty="0"/>
              <a:t>Clinical practice: we know the test result, we want to know the likelihood of having the disease</a:t>
            </a:r>
          </a:p>
        </p:txBody>
      </p:sp>
      <p:sp>
        <p:nvSpPr>
          <p:cNvPr id="4" name="Text Placeholder 3"/>
          <p:cNvSpPr>
            <a:spLocks noGrp="1"/>
          </p:cNvSpPr>
          <p:nvPr>
            <p:ph type="body" sz="quarter" idx="11"/>
          </p:nvPr>
        </p:nvSpPr>
        <p:spPr/>
        <p:txBody>
          <a:bodyPr/>
          <a:lstStyle/>
          <a:p>
            <a:endParaRPr lang="en-US"/>
          </a:p>
        </p:txBody>
      </p:sp>
      <p:sp>
        <p:nvSpPr>
          <p:cNvPr id="5" name="Text Placeholder 4"/>
          <p:cNvSpPr>
            <a:spLocks noGrp="1"/>
          </p:cNvSpPr>
          <p:nvPr>
            <p:ph type="body" sz="quarter" idx="12"/>
          </p:nvPr>
        </p:nvSpPr>
        <p:spPr/>
        <p:txBody>
          <a:bodyPr/>
          <a:lstStyle/>
          <a:p>
            <a:endParaRPr lang="en-US"/>
          </a:p>
        </p:txBody>
      </p:sp>
      <p:pic>
        <p:nvPicPr>
          <p:cNvPr id="6" name="Picture 5">
            <a:extLst>
              <a:ext uri="{FF2B5EF4-FFF2-40B4-BE49-F238E27FC236}">
                <a16:creationId xmlns:a16="http://schemas.microsoft.com/office/drawing/2014/main" id="{9A250A62-9130-5D4C-8E04-DF29E16955C5}"/>
              </a:ext>
            </a:extLst>
          </p:cNvPr>
          <p:cNvPicPr>
            <a:picLocks noChangeAspect="1"/>
          </p:cNvPicPr>
          <p:nvPr/>
        </p:nvPicPr>
        <p:blipFill>
          <a:blip r:embed="rId3"/>
          <a:stretch>
            <a:fillRect/>
          </a:stretch>
        </p:blipFill>
        <p:spPr>
          <a:xfrm>
            <a:off x="10504726" y="2841138"/>
            <a:ext cx="3552348" cy="2368232"/>
          </a:xfrm>
          <a:prstGeom prst="rect">
            <a:avLst/>
          </a:prstGeom>
        </p:spPr>
      </p:pic>
    </p:spTree>
    <p:extLst>
      <p:ext uri="{BB962C8B-B14F-4D97-AF65-F5344CB8AC3E}">
        <p14:creationId xmlns:p14="http://schemas.microsoft.com/office/powerpoint/2010/main" val="118251014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Assess - Test Characteristics review</a:t>
            </a:r>
          </a:p>
        </p:txBody>
      </p:sp>
      <p:sp>
        <p:nvSpPr>
          <p:cNvPr id="3" name="Content Placeholder 2"/>
          <p:cNvSpPr>
            <a:spLocks noGrp="1"/>
          </p:cNvSpPr>
          <p:nvPr>
            <p:ph sz="half" idx="1"/>
          </p:nvPr>
        </p:nvSpPr>
        <p:spPr/>
        <p:txBody>
          <a:bodyPr/>
          <a:lstStyle/>
          <a:p>
            <a:pPr marL="0" indent="0">
              <a:buNone/>
            </a:pPr>
            <a:r>
              <a:rPr lang="en-US" sz="2800" dirty="0"/>
              <a:t>PPV and NPV tell us what we want, but are cumbersome</a:t>
            </a:r>
          </a:p>
          <a:p>
            <a:pPr marL="0" indent="0">
              <a:buNone/>
            </a:pPr>
            <a:endParaRPr lang="en-US" sz="2800" dirty="0"/>
          </a:p>
          <a:p>
            <a:pPr marL="0" indent="0">
              <a:buNone/>
            </a:pPr>
            <a:r>
              <a:rPr lang="en-US" sz="2800" dirty="0"/>
              <a:t>Positive Likelihood Ratio = </a:t>
            </a:r>
          </a:p>
          <a:p>
            <a:pPr marL="0" indent="0">
              <a:buNone/>
            </a:pPr>
            <a:r>
              <a:rPr lang="en-US" sz="2800" dirty="0"/>
              <a:t>	% ill people w/ result / % healthy people with result</a:t>
            </a:r>
          </a:p>
          <a:p>
            <a:pPr marL="0" indent="0">
              <a:buNone/>
            </a:pPr>
            <a:r>
              <a:rPr lang="en-US" sz="2800" dirty="0"/>
              <a:t>      = Sens / (1- Spec), does NOT dependent on prevalence.</a:t>
            </a:r>
          </a:p>
          <a:p>
            <a:pPr marL="0" indent="0">
              <a:buNone/>
            </a:pPr>
            <a:endParaRPr lang="en-US" sz="2800" dirty="0"/>
          </a:p>
        </p:txBody>
      </p:sp>
      <p:sp>
        <p:nvSpPr>
          <p:cNvPr id="5" name="Text Placeholder 4"/>
          <p:cNvSpPr>
            <a:spLocks noGrp="1"/>
          </p:cNvSpPr>
          <p:nvPr>
            <p:ph type="body" sz="quarter" idx="11"/>
          </p:nvPr>
        </p:nvSpPr>
        <p:spPr/>
        <p:txBody>
          <a:bodyPr/>
          <a:lstStyle/>
          <a:p>
            <a:endParaRPr lang="en-US"/>
          </a:p>
        </p:txBody>
      </p:sp>
      <p:sp>
        <p:nvSpPr>
          <p:cNvPr id="6" name="Text Placeholder 5"/>
          <p:cNvSpPr>
            <a:spLocks noGrp="1"/>
          </p:cNvSpPr>
          <p:nvPr>
            <p:ph type="body" sz="quarter" idx="12"/>
          </p:nvPr>
        </p:nvSpPr>
        <p:spPr/>
        <p:txBody>
          <a:bodyPr/>
          <a:lstStyle/>
          <a:p>
            <a:endParaRPr lang="en-US"/>
          </a:p>
        </p:txBody>
      </p:sp>
      <p:pic>
        <p:nvPicPr>
          <p:cNvPr id="7" name="Picture 6">
            <a:extLst>
              <a:ext uri="{FF2B5EF4-FFF2-40B4-BE49-F238E27FC236}">
                <a16:creationId xmlns:a16="http://schemas.microsoft.com/office/drawing/2014/main" id="{5019361A-1AD1-914D-904D-D3B09A8AFF05}"/>
              </a:ext>
            </a:extLst>
          </p:cNvPr>
          <p:cNvPicPr>
            <a:picLocks noChangeAspect="1"/>
          </p:cNvPicPr>
          <p:nvPr/>
        </p:nvPicPr>
        <p:blipFill>
          <a:blip r:embed="rId3"/>
          <a:stretch>
            <a:fillRect/>
          </a:stretch>
        </p:blipFill>
        <p:spPr>
          <a:xfrm>
            <a:off x="4419600" y="4790270"/>
            <a:ext cx="3835400" cy="2671082"/>
          </a:xfrm>
          <a:prstGeom prst="rect">
            <a:avLst/>
          </a:prstGeom>
        </p:spPr>
      </p:pic>
    </p:spTree>
    <p:extLst>
      <p:ext uri="{BB962C8B-B14F-4D97-AF65-F5344CB8AC3E}">
        <p14:creationId xmlns:p14="http://schemas.microsoft.com/office/powerpoint/2010/main" val="134712798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Diagnosis – Bayes theorem</a:t>
            </a:r>
            <a:endParaRPr lang="en-US" sz="3200"/>
          </a:p>
        </p:txBody>
      </p:sp>
      <p:sp>
        <p:nvSpPr>
          <p:cNvPr id="3" name="Content Placeholder 2"/>
          <p:cNvSpPr>
            <a:spLocks noGrp="1"/>
          </p:cNvSpPr>
          <p:nvPr>
            <p:ph sz="half" idx="1"/>
          </p:nvPr>
        </p:nvSpPr>
        <p:spPr/>
        <p:txBody>
          <a:bodyPr/>
          <a:lstStyle/>
          <a:p>
            <a:pPr marL="0" indent="0">
              <a:buNone/>
            </a:pPr>
            <a:r>
              <a:rPr lang="en-US" sz="4800"/>
              <a:t>Pre-test odds (best guess) =&gt; </a:t>
            </a:r>
          </a:p>
          <a:p>
            <a:pPr marL="0" indent="0">
              <a:buNone/>
            </a:pPr>
            <a:r>
              <a:rPr lang="en-US" sz="4400"/>
              <a:t>    New information from a test </a:t>
            </a:r>
            <a:r>
              <a:rPr lang="en-US" sz="4400" b="1"/>
              <a:t>(LR+ or LR-)</a:t>
            </a:r>
            <a:r>
              <a:rPr lang="en-US" sz="4400"/>
              <a:t>=&gt;</a:t>
            </a:r>
          </a:p>
          <a:p>
            <a:pPr marL="731520" lvl="1" indent="0">
              <a:buNone/>
            </a:pPr>
            <a:r>
              <a:rPr lang="en-US" sz="4800"/>
              <a:t>	Post-test odds (better guess)</a:t>
            </a:r>
          </a:p>
          <a:p>
            <a:pPr marL="731520" lvl="1" indent="0">
              <a:buNone/>
            </a:pPr>
            <a:endParaRPr lang="en-US" sz="4800"/>
          </a:p>
          <a:p>
            <a:pPr marL="91440" indent="0">
              <a:buNone/>
            </a:pPr>
            <a:r>
              <a:rPr lang="en-US"/>
              <a:t>Pretest Odds * LR = Posttest Odds</a:t>
            </a:r>
          </a:p>
          <a:p>
            <a:pPr marL="0" indent="0">
              <a:buNone/>
            </a:pPr>
            <a:endParaRPr lang="en-US"/>
          </a:p>
          <a:p>
            <a:endParaRPr lang="en-US"/>
          </a:p>
        </p:txBody>
      </p:sp>
      <p:sp>
        <p:nvSpPr>
          <p:cNvPr id="5" name="Text Placeholder 4"/>
          <p:cNvSpPr>
            <a:spLocks noGrp="1"/>
          </p:cNvSpPr>
          <p:nvPr>
            <p:ph type="body" sz="quarter" idx="11"/>
          </p:nvPr>
        </p:nvSpPr>
        <p:spPr/>
        <p:txBody>
          <a:bodyPr/>
          <a:lstStyle/>
          <a:p>
            <a:endParaRPr lang="en-US"/>
          </a:p>
        </p:txBody>
      </p:sp>
      <p:sp>
        <p:nvSpPr>
          <p:cNvPr id="6" name="Text Placeholder 5"/>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8470539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Diagnosis – Bayes theorem</a:t>
            </a:r>
            <a:endParaRPr lang="en-US" sz="3200"/>
          </a:p>
        </p:txBody>
      </p:sp>
      <p:sp>
        <p:nvSpPr>
          <p:cNvPr id="3" name="Content Placeholder 2"/>
          <p:cNvSpPr>
            <a:spLocks noGrp="1"/>
          </p:cNvSpPr>
          <p:nvPr>
            <p:ph sz="half" idx="1"/>
          </p:nvPr>
        </p:nvSpPr>
        <p:spPr/>
        <p:txBody>
          <a:bodyPr/>
          <a:lstStyle/>
          <a:p>
            <a:pPr marL="0" indent="0">
              <a:buNone/>
            </a:pPr>
            <a:r>
              <a:rPr lang="en-US" sz="4800" dirty="0"/>
              <a:t>Note: Odds is expressed differently than probability</a:t>
            </a:r>
          </a:p>
          <a:p>
            <a:r>
              <a:rPr lang="en-US" sz="4800" dirty="0"/>
              <a:t>Odds of heads to tails is 1:1 = 1  (”times more likely”)</a:t>
            </a:r>
          </a:p>
          <a:p>
            <a:r>
              <a:rPr lang="en-US" sz="4800" dirty="0"/>
              <a:t>Probability of heads is 50%</a:t>
            </a:r>
          </a:p>
          <a:p>
            <a:pPr marL="0" indent="0">
              <a:buNone/>
            </a:pPr>
            <a:endParaRPr lang="en-US" dirty="0"/>
          </a:p>
          <a:p>
            <a:pPr marL="0" indent="0">
              <a:buNone/>
            </a:pPr>
            <a:endParaRPr lang="en-US" dirty="0"/>
          </a:p>
          <a:p>
            <a:endParaRPr lang="en-US" dirty="0"/>
          </a:p>
        </p:txBody>
      </p:sp>
      <p:sp>
        <p:nvSpPr>
          <p:cNvPr id="5" name="Text Placeholder 4"/>
          <p:cNvSpPr>
            <a:spLocks noGrp="1"/>
          </p:cNvSpPr>
          <p:nvPr>
            <p:ph type="body" sz="quarter" idx="11"/>
          </p:nvPr>
        </p:nvSpPr>
        <p:spPr/>
        <p:txBody>
          <a:bodyPr/>
          <a:lstStyle/>
          <a:p>
            <a:endParaRPr lang="en-US"/>
          </a:p>
        </p:txBody>
      </p:sp>
      <p:sp>
        <p:nvSpPr>
          <p:cNvPr id="6" name="Text Placeholder 5"/>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4254277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180AE-D5F7-E64A-BFA2-4FCA507B8213}"/>
              </a:ext>
            </a:extLst>
          </p:cNvPr>
          <p:cNvSpPr>
            <a:spLocks noGrp="1"/>
          </p:cNvSpPr>
          <p:nvPr>
            <p:ph type="title"/>
          </p:nvPr>
        </p:nvSpPr>
        <p:spPr/>
        <p:txBody>
          <a:bodyPr/>
          <a:lstStyle/>
          <a:p>
            <a:r>
              <a:rPr lang="en-US"/>
              <a:t>Diagnosis – Bayes theorem</a:t>
            </a:r>
          </a:p>
        </p:txBody>
      </p:sp>
      <p:pic>
        <p:nvPicPr>
          <p:cNvPr id="9" name="Content Placeholder 8">
            <a:extLst>
              <a:ext uri="{FF2B5EF4-FFF2-40B4-BE49-F238E27FC236}">
                <a16:creationId xmlns:a16="http://schemas.microsoft.com/office/drawing/2014/main" id="{BA33F671-5668-8A45-BB8E-3D4D660F2A0B}"/>
              </a:ext>
            </a:extLst>
          </p:cNvPr>
          <p:cNvPicPr>
            <a:picLocks noGrp="1" noChangeAspect="1"/>
          </p:cNvPicPr>
          <p:nvPr>
            <p:ph sz="half" idx="1"/>
          </p:nvPr>
        </p:nvPicPr>
        <p:blipFill>
          <a:blip r:embed="rId3">
            <a:extLst>
              <a:ext uri="{96DAC541-7B7A-43D3-8B79-37D633B846F1}">
                <asvg:svgBlip xmlns:asvg="http://schemas.microsoft.com/office/drawing/2016/SVG/main" r:embed="rId4"/>
              </a:ext>
            </a:extLst>
          </a:blip>
          <a:stretch>
            <a:fillRect/>
          </a:stretch>
        </p:blipFill>
        <p:spPr>
          <a:xfrm>
            <a:off x="9826489" y="1744556"/>
            <a:ext cx="3946703" cy="5351463"/>
          </a:xfrm>
        </p:spPr>
      </p:pic>
      <p:sp>
        <p:nvSpPr>
          <p:cNvPr id="4" name="Text Placeholder 3">
            <a:extLst>
              <a:ext uri="{FF2B5EF4-FFF2-40B4-BE49-F238E27FC236}">
                <a16:creationId xmlns:a16="http://schemas.microsoft.com/office/drawing/2014/main" id="{8BB31E29-F092-E447-A397-9138F4848374}"/>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2E0039D9-60A1-E247-87BB-2623404251D1}"/>
              </a:ext>
            </a:extLst>
          </p:cNvPr>
          <p:cNvSpPr>
            <a:spLocks noGrp="1"/>
          </p:cNvSpPr>
          <p:nvPr>
            <p:ph type="body" sz="quarter" idx="12"/>
          </p:nvPr>
        </p:nvSpPr>
        <p:spPr/>
        <p:txBody>
          <a:bodyPr/>
          <a:lstStyle/>
          <a:p>
            <a:endParaRPr lang="en-US"/>
          </a:p>
        </p:txBody>
      </p:sp>
      <p:pic>
        <p:nvPicPr>
          <p:cNvPr id="11" name="Picture 10">
            <a:extLst>
              <a:ext uri="{FF2B5EF4-FFF2-40B4-BE49-F238E27FC236}">
                <a16:creationId xmlns:a16="http://schemas.microsoft.com/office/drawing/2014/main" id="{095CAD12-8E41-074E-9F67-D8FFCBAEA2A3}"/>
              </a:ext>
            </a:extLst>
          </p:cNvPr>
          <p:cNvPicPr>
            <a:picLocks noChangeAspect="1"/>
          </p:cNvPicPr>
          <p:nvPr/>
        </p:nvPicPr>
        <p:blipFill>
          <a:blip r:embed="rId5"/>
          <a:stretch>
            <a:fillRect/>
          </a:stretch>
        </p:blipFill>
        <p:spPr>
          <a:xfrm>
            <a:off x="630305" y="2772700"/>
            <a:ext cx="8347213" cy="3695873"/>
          </a:xfrm>
          <a:prstGeom prst="rect">
            <a:avLst/>
          </a:prstGeom>
        </p:spPr>
      </p:pic>
      <p:sp>
        <p:nvSpPr>
          <p:cNvPr id="7" name="Content Placeholder 2">
            <a:extLst>
              <a:ext uri="{FF2B5EF4-FFF2-40B4-BE49-F238E27FC236}">
                <a16:creationId xmlns:a16="http://schemas.microsoft.com/office/drawing/2014/main" id="{A35C96DC-896D-FB4C-B89F-B30709D70F55}"/>
              </a:ext>
            </a:extLst>
          </p:cNvPr>
          <p:cNvSpPr txBox="1">
            <a:spLocks/>
          </p:cNvSpPr>
          <p:nvPr/>
        </p:nvSpPr>
        <p:spPr>
          <a:xfrm>
            <a:off x="1104900" y="1921990"/>
            <a:ext cx="6832600" cy="958532"/>
          </a:xfrm>
          <a:prstGeom prst="rect">
            <a:avLst/>
          </a:prstGeom>
        </p:spPr>
        <p:txBody>
          <a:bodyPr/>
          <a:lstStyle>
            <a:lvl1pPr marL="548640" indent="-548640" algn="l" defTabSz="731520" rtl="0" eaLnBrk="1" latinLnBrk="0" hangingPunct="1">
              <a:spcBef>
                <a:spcPct val="20000"/>
              </a:spcBef>
              <a:buFont typeface="Arial"/>
              <a:buChar char="•"/>
              <a:defRPr sz="4480" b="0" i="0" kern="1200" baseline="0">
                <a:solidFill>
                  <a:schemeClr val="tx1">
                    <a:lumMod val="65000"/>
                    <a:lumOff val="35000"/>
                  </a:schemeClr>
                </a:solidFill>
                <a:latin typeface="Century Gothic" charset="0"/>
                <a:ea typeface="+mn-ea"/>
                <a:cs typeface="Avenir Roman"/>
              </a:defRPr>
            </a:lvl1pPr>
            <a:lvl2pPr marL="1188720" indent="-457200" algn="l" defTabSz="731520" rtl="0" eaLnBrk="1" latinLnBrk="0" hangingPunct="1">
              <a:spcBef>
                <a:spcPct val="20000"/>
              </a:spcBef>
              <a:buFont typeface="Arial"/>
              <a:buChar char="–"/>
              <a:defRPr sz="3840" b="0" i="0" kern="1200" baseline="0">
                <a:solidFill>
                  <a:schemeClr val="tx1">
                    <a:lumMod val="65000"/>
                    <a:lumOff val="35000"/>
                  </a:schemeClr>
                </a:solidFill>
                <a:latin typeface="Century Gothic" charset="0"/>
                <a:ea typeface="+mn-ea"/>
                <a:cs typeface="Avenir Roman"/>
              </a:defRPr>
            </a:lvl2pPr>
            <a:lvl3pPr marL="1828800" indent="-365760" algn="l" defTabSz="731520" rtl="0" eaLnBrk="1" latinLnBrk="0" hangingPunct="1">
              <a:spcBef>
                <a:spcPct val="20000"/>
              </a:spcBef>
              <a:buFont typeface="Arial"/>
              <a:buChar char="•"/>
              <a:defRPr sz="3200" b="0" i="0" kern="1200" baseline="0">
                <a:solidFill>
                  <a:schemeClr val="tx1">
                    <a:lumMod val="65000"/>
                    <a:lumOff val="35000"/>
                  </a:schemeClr>
                </a:solidFill>
                <a:latin typeface="Century Gothic" charset="0"/>
                <a:ea typeface="Century Gothic" charset="0"/>
                <a:cs typeface="Century Gothic" charset="0"/>
              </a:defRPr>
            </a:lvl3pPr>
            <a:lvl4pPr marL="2560320" indent="-365760" algn="l" defTabSz="731520" rtl="0" eaLnBrk="1" latinLnBrk="0" hangingPunct="1">
              <a:spcBef>
                <a:spcPct val="20000"/>
              </a:spcBef>
              <a:buFont typeface="Arial"/>
              <a:buChar char="–"/>
              <a:defRPr sz="2880" b="0" i="0" kern="1200" baseline="0">
                <a:solidFill>
                  <a:schemeClr val="tx1">
                    <a:lumMod val="65000"/>
                    <a:lumOff val="35000"/>
                  </a:schemeClr>
                </a:solidFill>
                <a:latin typeface="Century Gothic" charset="0"/>
                <a:ea typeface="+mn-ea"/>
                <a:cs typeface="Avenir Roman"/>
              </a:defRPr>
            </a:lvl4pPr>
            <a:lvl5pPr marL="3291840" indent="-365760" algn="l" defTabSz="731520" rtl="0" eaLnBrk="1" latinLnBrk="0" hangingPunct="1">
              <a:spcBef>
                <a:spcPct val="20000"/>
              </a:spcBef>
              <a:buFont typeface="Arial"/>
              <a:buChar char="»"/>
              <a:defRPr sz="2880" b="0" i="0" kern="1200" baseline="0">
                <a:solidFill>
                  <a:schemeClr val="tx1">
                    <a:lumMod val="65000"/>
                    <a:lumOff val="35000"/>
                  </a:schemeClr>
                </a:solidFill>
                <a:latin typeface="Century Gothic" charset="0"/>
                <a:ea typeface="+mn-ea"/>
                <a:cs typeface="Avenir Roman"/>
              </a:defRPr>
            </a:lvl5pPr>
            <a:lvl6pPr marL="4023360" indent="-365760" algn="l" defTabSz="731520" rtl="0" eaLnBrk="1" latinLnBrk="0" hangingPunct="1">
              <a:spcBef>
                <a:spcPct val="20000"/>
              </a:spcBef>
              <a:buFont typeface="Arial"/>
              <a:buChar char="•"/>
              <a:defRPr sz="288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288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288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2880" kern="1200">
                <a:solidFill>
                  <a:schemeClr val="tx1"/>
                </a:solidFill>
                <a:latin typeface="+mn-lt"/>
                <a:ea typeface="+mn-ea"/>
                <a:cs typeface="+mn-cs"/>
              </a:defRPr>
            </a:lvl9pPr>
          </a:lstStyle>
          <a:p>
            <a:pPr marL="0" indent="0">
              <a:buFont typeface="Arial"/>
              <a:buNone/>
            </a:pPr>
            <a:r>
              <a:rPr lang="en-US" sz="4800" dirty="0"/>
              <a:t>If using probability:</a:t>
            </a:r>
          </a:p>
          <a:p>
            <a:pPr marL="0" indent="0">
              <a:buFont typeface="Arial"/>
              <a:buNone/>
            </a:pPr>
            <a:endParaRPr lang="en-US" dirty="0"/>
          </a:p>
          <a:p>
            <a:pPr marL="0" indent="0">
              <a:buFont typeface="Arial"/>
              <a:buNone/>
            </a:pPr>
            <a:endParaRPr lang="en-US" dirty="0"/>
          </a:p>
          <a:p>
            <a:endParaRPr lang="en-US" dirty="0"/>
          </a:p>
        </p:txBody>
      </p:sp>
    </p:spTree>
    <p:extLst>
      <p:ext uri="{BB962C8B-B14F-4D97-AF65-F5344CB8AC3E}">
        <p14:creationId xmlns:p14="http://schemas.microsoft.com/office/powerpoint/2010/main" val="30477922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 Roadmap</a:t>
            </a:r>
            <a:endParaRPr lang="en-US" sz="3200" dirty="0"/>
          </a:p>
        </p:txBody>
      </p:sp>
      <p:sp>
        <p:nvSpPr>
          <p:cNvPr id="3" name="Content Placeholder 2"/>
          <p:cNvSpPr>
            <a:spLocks noGrp="1"/>
          </p:cNvSpPr>
          <p:nvPr>
            <p:ph sz="half" idx="1"/>
          </p:nvPr>
        </p:nvSpPr>
        <p:spPr/>
        <p:txBody>
          <a:bodyPr/>
          <a:lstStyle/>
          <a:p>
            <a:r>
              <a:rPr lang="en-US" b="1" dirty="0"/>
              <a:t>Diagnosis using Bayes</a:t>
            </a:r>
          </a:p>
          <a:p>
            <a:r>
              <a:rPr lang="en-US" dirty="0"/>
              <a:t>Workup guided by Bayes</a:t>
            </a:r>
          </a:p>
          <a:p>
            <a:r>
              <a:rPr lang="en-US" dirty="0"/>
              <a:t>Treatment using absolute measures of effect size</a:t>
            </a:r>
          </a:p>
          <a:p>
            <a:r>
              <a:rPr lang="en-US" dirty="0"/>
              <a:t>Shared decision making</a:t>
            </a:r>
          </a:p>
        </p:txBody>
      </p:sp>
      <p:sp>
        <p:nvSpPr>
          <p:cNvPr id="5" name="Text Placeholder 4"/>
          <p:cNvSpPr>
            <a:spLocks noGrp="1"/>
          </p:cNvSpPr>
          <p:nvPr>
            <p:ph type="body" sz="quarter" idx="11"/>
          </p:nvPr>
        </p:nvSpPr>
        <p:spPr/>
        <p:txBody>
          <a:bodyPr/>
          <a:lstStyle/>
          <a:p>
            <a:endParaRPr lang="en-US"/>
          </a:p>
        </p:txBody>
      </p:sp>
      <p:sp>
        <p:nvSpPr>
          <p:cNvPr id="6" name="Text Placeholder 5"/>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04611510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180AE-D5F7-E64A-BFA2-4FCA507B8213}"/>
              </a:ext>
            </a:extLst>
          </p:cNvPr>
          <p:cNvSpPr>
            <a:spLocks noGrp="1"/>
          </p:cNvSpPr>
          <p:nvPr>
            <p:ph type="title"/>
          </p:nvPr>
        </p:nvSpPr>
        <p:spPr/>
        <p:txBody>
          <a:bodyPr/>
          <a:lstStyle/>
          <a:p>
            <a:r>
              <a:rPr lang="en-US"/>
              <a:t>Diagnosis – Bayes theorem</a:t>
            </a:r>
          </a:p>
        </p:txBody>
      </p:sp>
      <p:sp>
        <p:nvSpPr>
          <p:cNvPr id="4" name="Text Placeholder 3">
            <a:extLst>
              <a:ext uri="{FF2B5EF4-FFF2-40B4-BE49-F238E27FC236}">
                <a16:creationId xmlns:a16="http://schemas.microsoft.com/office/drawing/2014/main" id="{8BB31E29-F092-E447-A397-9138F4848374}"/>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2E0039D9-60A1-E247-87BB-2623404251D1}"/>
              </a:ext>
            </a:extLst>
          </p:cNvPr>
          <p:cNvSpPr>
            <a:spLocks noGrp="1"/>
          </p:cNvSpPr>
          <p:nvPr>
            <p:ph type="body" sz="quarter" idx="12"/>
          </p:nvPr>
        </p:nvSpPr>
        <p:spPr/>
        <p:txBody>
          <a:bodyPr/>
          <a:lstStyle/>
          <a:p>
            <a:endParaRPr lang="en-US"/>
          </a:p>
        </p:txBody>
      </p:sp>
      <p:sp>
        <p:nvSpPr>
          <p:cNvPr id="7" name="Content Placeholder 2">
            <a:extLst>
              <a:ext uri="{FF2B5EF4-FFF2-40B4-BE49-F238E27FC236}">
                <a16:creationId xmlns:a16="http://schemas.microsoft.com/office/drawing/2014/main" id="{A35C96DC-896D-FB4C-B89F-B30709D70F55}"/>
              </a:ext>
            </a:extLst>
          </p:cNvPr>
          <p:cNvSpPr txBox="1">
            <a:spLocks/>
          </p:cNvSpPr>
          <p:nvPr/>
        </p:nvSpPr>
        <p:spPr>
          <a:xfrm>
            <a:off x="1104900" y="1921990"/>
            <a:ext cx="13030200" cy="1608610"/>
          </a:xfrm>
          <a:prstGeom prst="rect">
            <a:avLst/>
          </a:prstGeom>
        </p:spPr>
        <p:txBody>
          <a:bodyPr/>
          <a:lstStyle>
            <a:lvl1pPr marL="548640" indent="-548640" algn="l" defTabSz="731520" rtl="0" eaLnBrk="1" latinLnBrk="0" hangingPunct="1">
              <a:spcBef>
                <a:spcPct val="20000"/>
              </a:spcBef>
              <a:buFont typeface="Arial"/>
              <a:buChar char="•"/>
              <a:defRPr sz="4480" b="0" i="0" kern="1200" baseline="0">
                <a:solidFill>
                  <a:schemeClr val="tx1">
                    <a:lumMod val="65000"/>
                    <a:lumOff val="35000"/>
                  </a:schemeClr>
                </a:solidFill>
                <a:latin typeface="Century Gothic" charset="0"/>
                <a:ea typeface="+mn-ea"/>
                <a:cs typeface="Avenir Roman"/>
              </a:defRPr>
            </a:lvl1pPr>
            <a:lvl2pPr marL="1188720" indent="-457200" algn="l" defTabSz="731520" rtl="0" eaLnBrk="1" latinLnBrk="0" hangingPunct="1">
              <a:spcBef>
                <a:spcPct val="20000"/>
              </a:spcBef>
              <a:buFont typeface="Arial"/>
              <a:buChar char="–"/>
              <a:defRPr sz="3840" b="0" i="0" kern="1200" baseline="0">
                <a:solidFill>
                  <a:schemeClr val="tx1">
                    <a:lumMod val="65000"/>
                    <a:lumOff val="35000"/>
                  </a:schemeClr>
                </a:solidFill>
                <a:latin typeface="Century Gothic" charset="0"/>
                <a:ea typeface="+mn-ea"/>
                <a:cs typeface="Avenir Roman"/>
              </a:defRPr>
            </a:lvl2pPr>
            <a:lvl3pPr marL="1828800" indent="-365760" algn="l" defTabSz="731520" rtl="0" eaLnBrk="1" latinLnBrk="0" hangingPunct="1">
              <a:spcBef>
                <a:spcPct val="20000"/>
              </a:spcBef>
              <a:buFont typeface="Arial"/>
              <a:buChar char="•"/>
              <a:defRPr sz="3200" b="0" i="0" kern="1200" baseline="0">
                <a:solidFill>
                  <a:schemeClr val="tx1">
                    <a:lumMod val="65000"/>
                    <a:lumOff val="35000"/>
                  </a:schemeClr>
                </a:solidFill>
                <a:latin typeface="Century Gothic" charset="0"/>
                <a:ea typeface="Century Gothic" charset="0"/>
                <a:cs typeface="Century Gothic" charset="0"/>
              </a:defRPr>
            </a:lvl3pPr>
            <a:lvl4pPr marL="2560320" indent="-365760" algn="l" defTabSz="731520" rtl="0" eaLnBrk="1" latinLnBrk="0" hangingPunct="1">
              <a:spcBef>
                <a:spcPct val="20000"/>
              </a:spcBef>
              <a:buFont typeface="Arial"/>
              <a:buChar char="–"/>
              <a:defRPr sz="2880" b="0" i="0" kern="1200" baseline="0">
                <a:solidFill>
                  <a:schemeClr val="tx1">
                    <a:lumMod val="65000"/>
                    <a:lumOff val="35000"/>
                  </a:schemeClr>
                </a:solidFill>
                <a:latin typeface="Century Gothic" charset="0"/>
                <a:ea typeface="+mn-ea"/>
                <a:cs typeface="Avenir Roman"/>
              </a:defRPr>
            </a:lvl4pPr>
            <a:lvl5pPr marL="3291840" indent="-365760" algn="l" defTabSz="731520" rtl="0" eaLnBrk="1" latinLnBrk="0" hangingPunct="1">
              <a:spcBef>
                <a:spcPct val="20000"/>
              </a:spcBef>
              <a:buFont typeface="Arial"/>
              <a:buChar char="»"/>
              <a:defRPr sz="2880" b="0" i="0" kern="1200" baseline="0">
                <a:solidFill>
                  <a:schemeClr val="tx1">
                    <a:lumMod val="65000"/>
                    <a:lumOff val="35000"/>
                  </a:schemeClr>
                </a:solidFill>
                <a:latin typeface="Century Gothic" charset="0"/>
                <a:ea typeface="+mn-ea"/>
                <a:cs typeface="Avenir Roman"/>
              </a:defRPr>
            </a:lvl5pPr>
            <a:lvl6pPr marL="4023360" indent="-365760" algn="l" defTabSz="731520" rtl="0" eaLnBrk="1" latinLnBrk="0" hangingPunct="1">
              <a:spcBef>
                <a:spcPct val="20000"/>
              </a:spcBef>
              <a:buFont typeface="Arial"/>
              <a:buChar char="•"/>
              <a:defRPr sz="288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288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288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2880" kern="1200">
                <a:solidFill>
                  <a:schemeClr val="tx1"/>
                </a:solidFill>
                <a:latin typeface="+mn-lt"/>
                <a:ea typeface="+mn-ea"/>
                <a:cs typeface="+mn-cs"/>
              </a:defRPr>
            </a:lvl9pPr>
          </a:lstStyle>
          <a:p>
            <a:pPr marL="0" indent="0">
              <a:buFont typeface="Arial"/>
              <a:buNone/>
            </a:pPr>
            <a:r>
              <a:rPr lang="en-US" sz="4800" dirty="0"/>
              <a:t>Pt presents with substernal CP. I initially guess 50% chance of ACS. He gets this EKG </a:t>
            </a:r>
          </a:p>
          <a:p>
            <a:pPr marL="0" indent="0">
              <a:buFont typeface="Arial"/>
              <a:buNone/>
            </a:pPr>
            <a:endParaRPr lang="en-US" dirty="0"/>
          </a:p>
          <a:p>
            <a:pPr marL="0" indent="0">
              <a:buFont typeface="Arial"/>
              <a:buNone/>
            </a:pPr>
            <a:endParaRPr lang="en-US" dirty="0"/>
          </a:p>
          <a:p>
            <a:endParaRPr lang="en-US" dirty="0"/>
          </a:p>
        </p:txBody>
      </p:sp>
      <p:pic>
        <p:nvPicPr>
          <p:cNvPr id="10" name="Content Placeholder 9">
            <a:extLst>
              <a:ext uri="{FF2B5EF4-FFF2-40B4-BE49-F238E27FC236}">
                <a16:creationId xmlns:a16="http://schemas.microsoft.com/office/drawing/2014/main" id="{C03E07C3-D407-E342-80CD-D7CCC3B9AE27}"/>
              </a:ext>
            </a:extLst>
          </p:cNvPr>
          <p:cNvPicPr>
            <a:picLocks noGrp="1" noChangeAspect="1"/>
          </p:cNvPicPr>
          <p:nvPr>
            <p:ph sz="half" idx="1"/>
          </p:nvPr>
        </p:nvPicPr>
        <p:blipFill>
          <a:blip r:embed="rId3"/>
          <a:stretch>
            <a:fillRect/>
          </a:stretch>
        </p:blipFill>
        <p:spPr>
          <a:xfrm>
            <a:off x="985044" y="3904519"/>
            <a:ext cx="2959100" cy="2844800"/>
          </a:xfrm>
        </p:spPr>
      </p:pic>
      <p:pic>
        <p:nvPicPr>
          <p:cNvPr id="13" name="Picture 12">
            <a:extLst>
              <a:ext uri="{FF2B5EF4-FFF2-40B4-BE49-F238E27FC236}">
                <a16:creationId xmlns:a16="http://schemas.microsoft.com/office/drawing/2014/main" id="{EA464EC0-25E6-B344-BD63-FF64FC0683B5}"/>
              </a:ext>
            </a:extLst>
          </p:cNvPr>
          <p:cNvPicPr>
            <a:picLocks noChangeAspect="1"/>
          </p:cNvPicPr>
          <p:nvPr/>
        </p:nvPicPr>
        <p:blipFill>
          <a:blip r:embed="rId4"/>
          <a:stretch>
            <a:fillRect/>
          </a:stretch>
        </p:blipFill>
        <p:spPr>
          <a:xfrm>
            <a:off x="5145580" y="3656760"/>
            <a:ext cx="7821119" cy="4066982"/>
          </a:xfrm>
          <a:prstGeom prst="rect">
            <a:avLst/>
          </a:prstGeom>
        </p:spPr>
      </p:pic>
    </p:spTree>
    <p:extLst>
      <p:ext uri="{BB962C8B-B14F-4D97-AF65-F5344CB8AC3E}">
        <p14:creationId xmlns:p14="http://schemas.microsoft.com/office/powerpoint/2010/main" val="32042564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180AE-D5F7-E64A-BFA2-4FCA507B8213}"/>
              </a:ext>
            </a:extLst>
          </p:cNvPr>
          <p:cNvSpPr>
            <a:spLocks noGrp="1"/>
          </p:cNvSpPr>
          <p:nvPr>
            <p:ph type="title"/>
          </p:nvPr>
        </p:nvSpPr>
        <p:spPr/>
        <p:txBody>
          <a:bodyPr/>
          <a:lstStyle/>
          <a:p>
            <a:r>
              <a:rPr lang="en-US"/>
              <a:t>Diagnosis – Bayes theorem</a:t>
            </a:r>
          </a:p>
        </p:txBody>
      </p:sp>
      <p:sp>
        <p:nvSpPr>
          <p:cNvPr id="4" name="Text Placeholder 3">
            <a:extLst>
              <a:ext uri="{FF2B5EF4-FFF2-40B4-BE49-F238E27FC236}">
                <a16:creationId xmlns:a16="http://schemas.microsoft.com/office/drawing/2014/main" id="{8BB31E29-F092-E447-A397-9138F4848374}"/>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2E0039D9-60A1-E247-87BB-2623404251D1}"/>
              </a:ext>
            </a:extLst>
          </p:cNvPr>
          <p:cNvSpPr>
            <a:spLocks noGrp="1"/>
          </p:cNvSpPr>
          <p:nvPr>
            <p:ph type="body" sz="quarter" idx="12"/>
          </p:nvPr>
        </p:nvSpPr>
        <p:spPr/>
        <p:txBody>
          <a:bodyPr/>
          <a:lstStyle/>
          <a:p>
            <a:endParaRPr lang="en-US"/>
          </a:p>
        </p:txBody>
      </p:sp>
      <p:sp>
        <p:nvSpPr>
          <p:cNvPr id="7" name="Content Placeholder 2">
            <a:extLst>
              <a:ext uri="{FF2B5EF4-FFF2-40B4-BE49-F238E27FC236}">
                <a16:creationId xmlns:a16="http://schemas.microsoft.com/office/drawing/2014/main" id="{A35C96DC-896D-FB4C-B89F-B30709D70F55}"/>
              </a:ext>
            </a:extLst>
          </p:cNvPr>
          <p:cNvSpPr txBox="1">
            <a:spLocks/>
          </p:cNvSpPr>
          <p:nvPr/>
        </p:nvSpPr>
        <p:spPr>
          <a:xfrm>
            <a:off x="1104900" y="1921990"/>
            <a:ext cx="13030200" cy="1608610"/>
          </a:xfrm>
          <a:prstGeom prst="rect">
            <a:avLst/>
          </a:prstGeom>
        </p:spPr>
        <p:txBody>
          <a:bodyPr/>
          <a:lstStyle>
            <a:lvl1pPr marL="548640" indent="-548640" algn="l" defTabSz="731520" rtl="0" eaLnBrk="1" latinLnBrk="0" hangingPunct="1">
              <a:spcBef>
                <a:spcPct val="20000"/>
              </a:spcBef>
              <a:buFont typeface="Arial"/>
              <a:buChar char="•"/>
              <a:defRPr sz="4480" b="0" i="0" kern="1200" baseline="0">
                <a:solidFill>
                  <a:schemeClr val="tx1">
                    <a:lumMod val="65000"/>
                    <a:lumOff val="35000"/>
                  </a:schemeClr>
                </a:solidFill>
                <a:latin typeface="Century Gothic" charset="0"/>
                <a:ea typeface="+mn-ea"/>
                <a:cs typeface="Avenir Roman"/>
              </a:defRPr>
            </a:lvl1pPr>
            <a:lvl2pPr marL="1188720" indent="-457200" algn="l" defTabSz="731520" rtl="0" eaLnBrk="1" latinLnBrk="0" hangingPunct="1">
              <a:spcBef>
                <a:spcPct val="20000"/>
              </a:spcBef>
              <a:buFont typeface="Arial"/>
              <a:buChar char="–"/>
              <a:defRPr sz="3840" b="0" i="0" kern="1200" baseline="0">
                <a:solidFill>
                  <a:schemeClr val="tx1">
                    <a:lumMod val="65000"/>
                    <a:lumOff val="35000"/>
                  </a:schemeClr>
                </a:solidFill>
                <a:latin typeface="Century Gothic" charset="0"/>
                <a:ea typeface="+mn-ea"/>
                <a:cs typeface="Avenir Roman"/>
              </a:defRPr>
            </a:lvl2pPr>
            <a:lvl3pPr marL="1828800" indent="-365760" algn="l" defTabSz="731520" rtl="0" eaLnBrk="1" latinLnBrk="0" hangingPunct="1">
              <a:spcBef>
                <a:spcPct val="20000"/>
              </a:spcBef>
              <a:buFont typeface="Arial"/>
              <a:buChar char="•"/>
              <a:defRPr sz="3200" b="0" i="0" kern="1200" baseline="0">
                <a:solidFill>
                  <a:schemeClr val="tx1">
                    <a:lumMod val="65000"/>
                    <a:lumOff val="35000"/>
                  </a:schemeClr>
                </a:solidFill>
                <a:latin typeface="Century Gothic" charset="0"/>
                <a:ea typeface="Century Gothic" charset="0"/>
                <a:cs typeface="Century Gothic" charset="0"/>
              </a:defRPr>
            </a:lvl3pPr>
            <a:lvl4pPr marL="2560320" indent="-365760" algn="l" defTabSz="731520" rtl="0" eaLnBrk="1" latinLnBrk="0" hangingPunct="1">
              <a:spcBef>
                <a:spcPct val="20000"/>
              </a:spcBef>
              <a:buFont typeface="Arial"/>
              <a:buChar char="–"/>
              <a:defRPr sz="2880" b="0" i="0" kern="1200" baseline="0">
                <a:solidFill>
                  <a:schemeClr val="tx1">
                    <a:lumMod val="65000"/>
                    <a:lumOff val="35000"/>
                  </a:schemeClr>
                </a:solidFill>
                <a:latin typeface="Century Gothic" charset="0"/>
                <a:ea typeface="+mn-ea"/>
                <a:cs typeface="Avenir Roman"/>
              </a:defRPr>
            </a:lvl4pPr>
            <a:lvl5pPr marL="3291840" indent="-365760" algn="l" defTabSz="731520" rtl="0" eaLnBrk="1" latinLnBrk="0" hangingPunct="1">
              <a:spcBef>
                <a:spcPct val="20000"/>
              </a:spcBef>
              <a:buFont typeface="Arial"/>
              <a:buChar char="»"/>
              <a:defRPr sz="2880" b="0" i="0" kern="1200" baseline="0">
                <a:solidFill>
                  <a:schemeClr val="tx1">
                    <a:lumMod val="65000"/>
                    <a:lumOff val="35000"/>
                  </a:schemeClr>
                </a:solidFill>
                <a:latin typeface="Century Gothic" charset="0"/>
                <a:ea typeface="+mn-ea"/>
                <a:cs typeface="Avenir Roman"/>
              </a:defRPr>
            </a:lvl5pPr>
            <a:lvl6pPr marL="4023360" indent="-365760" algn="l" defTabSz="731520" rtl="0" eaLnBrk="1" latinLnBrk="0" hangingPunct="1">
              <a:spcBef>
                <a:spcPct val="20000"/>
              </a:spcBef>
              <a:buFont typeface="Arial"/>
              <a:buChar char="•"/>
              <a:defRPr sz="288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288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288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2880" kern="1200">
                <a:solidFill>
                  <a:schemeClr val="tx1"/>
                </a:solidFill>
                <a:latin typeface="+mn-lt"/>
                <a:ea typeface="+mn-ea"/>
                <a:cs typeface="+mn-cs"/>
              </a:defRPr>
            </a:lvl9pPr>
          </a:lstStyle>
          <a:p>
            <a:pPr marL="0" indent="0" algn="ctr">
              <a:buFont typeface="Arial"/>
              <a:buNone/>
            </a:pPr>
            <a:r>
              <a:rPr lang="en-US" sz="4800" dirty="0"/>
              <a:t>1 * 5.3 = 5.3</a:t>
            </a:r>
          </a:p>
          <a:p>
            <a:pPr marL="0" indent="0" algn="ctr">
              <a:buFont typeface="Arial"/>
              <a:buNone/>
            </a:pPr>
            <a:r>
              <a:rPr lang="en-US" sz="3600" dirty="0"/>
              <a:t>Pretest Odds * +LR (ST Depression) = Posttest odds</a:t>
            </a:r>
          </a:p>
          <a:p>
            <a:pPr marL="0" indent="0">
              <a:buFont typeface="Arial"/>
              <a:buNone/>
            </a:pPr>
            <a:endParaRPr lang="en-US" dirty="0"/>
          </a:p>
          <a:p>
            <a:pPr marL="0" indent="0">
              <a:buFont typeface="Arial"/>
              <a:buNone/>
            </a:pPr>
            <a:endParaRPr lang="en-US" dirty="0"/>
          </a:p>
          <a:p>
            <a:endParaRPr lang="en-US" dirty="0"/>
          </a:p>
        </p:txBody>
      </p:sp>
      <p:pic>
        <p:nvPicPr>
          <p:cNvPr id="10" name="Content Placeholder 9">
            <a:extLst>
              <a:ext uri="{FF2B5EF4-FFF2-40B4-BE49-F238E27FC236}">
                <a16:creationId xmlns:a16="http://schemas.microsoft.com/office/drawing/2014/main" id="{C03E07C3-D407-E342-80CD-D7CCC3B9AE27}"/>
              </a:ext>
            </a:extLst>
          </p:cNvPr>
          <p:cNvPicPr>
            <a:picLocks noGrp="1" noChangeAspect="1"/>
          </p:cNvPicPr>
          <p:nvPr>
            <p:ph sz="half" idx="1"/>
          </p:nvPr>
        </p:nvPicPr>
        <p:blipFill>
          <a:blip r:embed="rId3"/>
          <a:stretch>
            <a:fillRect/>
          </a:stretch>
        </p:blipFill>
        <p:spPr>
          <a:xfrm>
            <a:off x="985044" y="3904519"/>
            <a:ext cx="2959100" cy="2844800"/>
          </a:xfrm>
        </p:spPr>
      </p:pic>
      <p:pic>
        <p:nvPicPr>
          <p:cNvPr id="13" name="Picture 12">
            <a:extLst>
              <a:ext uri="{FF2B5EF4-FFF2-40B4-BE49-F238E27FC236}">
                <a16:creationId xmlns:a16="http://schemas.microsoft.com/office/drawing/2014/main" id="{EA464EC0-25E6-B344-BD63-FF64FC0683B5}"/>
              </a:ext>
            </a:extLst>
          </p:cNvPr>
          <p:cNvPicPr>
            <a:picLocks noChangeAspect="1"/>
          </p:cNvPicPr>
          <p:nvPr/>
        </p:nvPicPr>
        <p:blipFill>
          <a:blip r:embed="rId4"/>
          <a:stretch>
            <a:fillRect/>
          </a:stretch>
        </p:blipFill>
        <p:spPr>
          <a:xfrm>
            <a:off x="5145580" y="3656760"/>
            <a:ext cx="7821119" cy="4066982"/>
          </a:xfrm>
          <a:prstGeom prst="rect">
            <a:avLst/>
          </a:prstGeom>
        </p:spPr>
      </p:pic>
    </p:spTree>
    <p:extLst>
      <p:ext uri="{BB962C8B-B14F-4D97-AF65-F5344CB8AC3E}">
        <p14:creationId xmlns:p14="http://schemas.microsoft.com/office/powerpoint/2010/main" val="232536981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180AE-D5F7-E64A-BFA2-4FCA507B8213}"/>
              </a:ext>
            </a:extLst>
          </p:cNvPr>
          <p:cNvSpPr>
            <a:spLocks noGrp="1"/>
          </p:cNvSpPr>
          <p:nvPr>
            <p:ph type="title"/>
          </p:nvPr>
        </p:nvSpPr>
        <p:spPr/>
        <p:txBody>
          <a:bodyPr/>
          <a:lstStyle/>
          <a:p>
            <a:r>
              <a:rPr lang="en-US"/>
              <a:t>Diagnosis – Bayes theorem</a:t>
            </a:r>
          </a:p>
        </p:txBody>
      </p:sp>
      <p:sp>
        <p:nvSpPr>
          <p:cNvPr id="4" name="Text Placeholder 3">
            <a:extLst>
              <a:ext uri="{FF2B5EF4-FFF2-40B4-BE49-F238E27FC236}">
                <a16:creationId xmlns:a16="http://schemas.microsoft.com/office/drawing/2014/main" id="{8BB31E29-F092-E447-A397-9138F4848374}"/>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2E0039D9-60A1-E247-87BB-2623404251D1}"/>
              </a:ext>
            </a:extLst>
          </p:cNvPr>
          <p:cNvSpPr>
            <a:spLocks noGrp="1"/>
          </p:cNvSpPr>
          <p:nvPr>
            <p:ph type="body" sz="quarter" idx="12"/>
          </p:nvPr>
        </p:nvSpPr>
        <p:spPr/>
        <p:txBody>
          <a:bodyPr/>
          <a:lstStyle/>
          <a:p>
            <a:endParaRPr lang="en-US"/>
          </a:p>
        </p:txBody>
      </p:sp>
      <p:sp>
        <p:nvSpPr>
          <p:cNvPr id="7" name="Content Placeholder 2">
            <a:extLst>
              <a:ext uri="{FF2B5EF4-FFF2-40B4-BE49-F238E27FC236}">
                <a16:creationId xmlns:a16="http://schemas.microsoft.com/office/drawing/2014/main" id="{A35C96DC-896D-FB4C-B89F-B30709D70F55}"/>
              </a:ext>
            </a:extLst>
          </p:cNvPr>
          <p:cNvSpPr txBox="1">
            <a:spLocks/>
          </p:cNvSpPr>
          <p:nvPr/>
        </p:nvSpPr>
        <p:spPr>
          <a:xfrm>
            <a:off x="1104900" y="1921990"/>
            <a:ext cx="13030200" cy="1608610"/>
          </a:xfrm>
          <a:prstGeom prst="rect">
            <a:avLst/>
          </a:prstGeom>
        </p:spPr>
        <p:txBody>
          <a:bodyPr/>
          <a:lstStyle>
            <a:lvl1pPr marL="548640" indent="-548640" algn="l" defTabSz="731520" rtl="0" eaLnBrk="1" latinLnBrk="0" hangingPunct="1">
              <a:spcBef>
                <a:spcPct val="20000"/>
              </a:spcBef>
              <a:buFont typeface="Arial"/>
              <a:buChar char="•"/>
              <a:defRPr sz="4480" b="0" i="0" kern="1200" baseline="0">
                <a:solidFill>
                  <a:schemeClr val="tx1">
                    <a:lumMod val="65000"/>
                    <a:lumOff val="35000"/>
                  </a:schemeClr>
                </a:solidFill>
                <a:latin typeface="Century Gothic" charset="0"/>
                <a:ea typeface="+mn-ea"/>
                <a:cs typeface="Avenir Roman"/>
              </a:defRPr>
            </a:lvl1pPr>
            <a:lvl2pPr marL="1188720" indent="-457200" algn="l" defTabSz="731520" rtl="0" eaLnBrk="1" latinLnBrk="0" hangingPunct="1">
              <a:spcBef>
                <a:spcPct val="20000"/>
              </a:spcBef>
              <a:buFont typeface="Arial"/>
              <a:buChar char="–"/>
              <a:defRPr sz="3840" b="0" i="0" kern="1200" baseline="0">
                <a:solidFill>
                  <a:schemeClr val="tx1">
                    <a:lumMod val="65000"/>
                    <a:lumOff val="35000"/>
                  </a:schemeClr>
                </a:solidFill>
                <a:latin typeface="Century Gothic" charset="0"/>
                <a:ea typeface="+mn-ea"/>
                <a:cs typeface="Avenir Roman"/>
              </a:defRPr>
            </a:lvl2pPr>
            <a:lvl3pPr marL="1828800" indent="-365760" algn="l" defTabSz="731520" rtl="0" eaLnBrk="1" latinLnBrk="0" hangingPunct="1">
              <a:spcBef>
                <a:spcPct val="20000"/>
              </a:spcBef>
              <a:buFont typeface="Arial"/>
              <a:buChar char="•"/>
              <a:defRPr sz="3200" b="0" i="0" kern="1200" baseline="0">
                <a:solidFill>
                  <a:schemeClr val="tx1">
                    <a:lumMod val="65000"/>
                    <a:lumOff val="35000"/>
                  </a:schemeClr>
                </a:solidFill>
                <a:latin typeface="Century Gothic" charset="0"/>
                <a:ea typeface="Century Gothic" charset="0"/>
                <a:cs typeface="Century Gothic" charset="0"/>
              </a:defRPr>
            </a:lvl3pPr>
            <a:lvl4pPr marL="2560320" indent="-365760" algn="l" defTabSz="731520" rtl="0" eaLnBrk="1" latinLnBrk="0" hangingPunct="1">
              <a:spcBef>
                <a:spcPct val="20000"/>
              </a:spcBef>
              <a:buFont typeface="Arial"/>
              <a:buChar char="–"/>
              <a:defRPr sz="2880" b="0" i="0" kern="1200" baseline="0">
                <a:solidFill>
                  <a:schemeClr val="tx1">
                    <a:lumMod val="65000"/>
                    <a:lumOff val="35000"/>
                  </a:schemeClr>
                </a:solidFill>
                <a:latin typeface="Century Gothic" charset="0"/>
                <a:ea typeface="+mn-ea"/>
                <a:cs typeface="Avenir Roman"/>
              </a:defRPr>
            </a:lvl4pPr>
            <a:lvl5pPr marL="3291840" indent="-365760" algn="l" defTabSz="731520" rtl="0" eaLnBrk="1" latinLnBrk="0" hangingPunct="1">
              <a:spcBef>
                <a:spcPct val="20000"/>
              </a:spcBef>
              <a:buFont typeface="Arial"/>
              <a:buChar char="»"/>
              <a:defRPr sz="2880" b="0" i="0" kern="1200" baseline="0">
                <a:solidFill>
                  <a:schemeClr val="tx1">
                    <a:lumMod val="65000"/>
                    <a:lumOff val="35000"/>
                  </a:schemeClr>
                </a:solidFill>
                <a:latin typeface="Century Gothic" charset="0"/>
                <a:ea typeface="+mn-ea"/>
                <a:cs typeface="Avenir Roman"/>
              </a:defRPr>
            </a:lvl5pPr>
            <a:lvl6pPr marL="4023360" indent="-365760" algn="l" defTabSz="731520" rtl="0" eaLnBrk="1" latinLnBrk="0" hangingPunct="1">
              <a:spcBef>
                <a:spcPct val="20000"/>
              </a:spcBef>
              <a:buFont typeface="Arial"/>
              <a:buChar char="•"/>
              <a:defRPr sz="288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288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288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2880" kern="1200">
                <a:solidFill>
                  <a:schemeClr val="tx1"/>
                </a:solidFill>
                <a:latin typeface="+mn-lt"/>
                <a:ea typeface="+mn-ea"/>
                <a:cs typeface="+mn-cs"/>
              </a:defRPr>
            </a:lvl9pPr>
          </a:lstStyle>
          <a:p>
            <a:pPr marL="0" indent="0">
              <a:buFont typeface="Arial"/>
              <a:buNone/>
            </a:pPr>
            <a:r>
              <a:rPr lang="en-US" sz="4800" dirty="0"/>
              <a:t>What about LR close to 1?</a:t>
            </a:r>
          </a:p>
          <a:p>
            <a:pPr marL="0" indent="0">
              <a:buFont typeface="Arial"/>
              <a:buNone/>
            </a:pPr>
            <a:r>
              <a:rPr lang="en-US" sz="4800" dirty="0"/>
              <a:t>Far from 1?</a:t>
            </a:r>
            <a:endParaRPr lang="en-US" sz="3600" dirty="0"/>
          </a:p>
          <a:p>
            <a:pPr marL="0" indent="0">
              <a:buFont typeface="Arial"/>
              <a:buNone/>
            </a:pPr>
            <a:endParaRPr lang="en-US" dirty="0"/>
          </a:p>
          <a:p>
            <a:pPr marL="0" indent="0">
              <a:buFont typeface="Arial"/>
              <a:buNone/>
            </a:pPr>
            <a:endParaRPr lang="en-US" dirty="0"/>
          </a:p>
          <a:p>
            <a:endParaRPr lang="en-US" dirty="0"/>
          </a:p>
        </p:txBody>
      </p:sp>
      <p:pic>
        <p:nvPicPr>
          <p:cNvPr id="10" name="Content Placeholder 9">
            <a:extLst>
              <a:ext uri="{FF2B5EF4-FFF2-40B4-BE49-F238E27FC236}">
                <a16:creationId xmlns:a16="http://schemas.microsoft.com/office/drawing/2014/main" id="{C03E07C3-D407-E342-80CD-D7CCC3B9AE27}"/>
              </a:ext>
            </a:extLst>
          </p:cNvPr>
          <p:cNvPicPr>
            <a:picLocks noGrp="1" noChangeAspect="1"/>
          </p:cNvPicPr>
          <p:nvPr>
            <p:ph sz="half" idx="1"/>
          </p:nvPr>
        </p:nvPicPr>
        <p:blipFill>
          <a:blip r:embed="rId3"/>
          <a:stretch>
            <a:fillRect/>
          </a:stretch>
        </p:blipFill>
        <p:spPr>
          <a:xfrm>
            <a:off x="985044" y="3904519"/>
            <a:ext cx="2959100" cy="2844800"/>
          </a:xfrm>
        </p:spPr>
      </p:pic>
      <p:pic>
        <p:nvPicPr>
          <p:cNvPr id="13" name="Picture 12">
            <a:extLst>
              <a:ext uri="{FF2B5EF4-FFF2-40B4-BE49-F238E27FC236}">
                <a16:creationId xmlns:a16="http://schemas.microsoft.com/office/drawing/2014/main" id="{EA464EC0-25E6-B344-BD63-FF64FC0683B5}"/>
              </a:ext>
            </a:extLst>
          </p:cNvPr>
          <p:cNvPicPr>
            <a:picLocks noChangeAspect="1"/>
          </p:cNvPicPr>
          <p:nvPr/>
        </p:nvPicPr>
        <p:blipFill>
          <a:blip r:embed="rId4"/>
          <a:stretch>
            <a:fillRect/>
          </a:stretch>
        </p:blipFill>
        <p:spPr>
          <a:xfrm>
            <a:off x="5145580" y="3656760"/>
            <a:ext cx="7821119" cy="4066982"/>
          </a:xfrm>
          <a:prstGeom prst="rect">
            <a:avLst/>
          </a:prstGeom>
        </p:spPr>
      </p:pic>
    </p:spTree>
    <p:extLst>
      <p:ext uri="{BB962C8B-B14F-4D97-AF65-F5344CB8AC3E}">
        <p14:creationId xmlns:p14="http://schemas.microsoft.com/office/powerpoint/2010/main" val="1589512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34FEA-A93D-C041-AB3C-E67960690CCB}"/>
              </a:ext>
            </a:extLst>
          </p:cNvPr>
          <p:cNvSpPr>
            <a:spLocks noGrp="1"/>
          </p:cNvSpPr>
          <p:nvPr>
            <p:ph type="title"/>
          </p:nvPr>
        </p:nvSpPr>
        <p:spPr/>
        <p:txBody>
          <a:bodyPr/>
          <a:lstStyle/>
          <a:p>
            <a:r>
              <a:rPr lang="en-US" dirty="0"/>
              <a:t>Clinical Reasoning?</a:t>
            </a:r>
          </a:p>
        </p:txBody>
      </p:sp>
      <p:sp>
        <p:nvSpPr>
          <p:cNvPr id="4" name="Text Placeholder 3">
            <a:extLst>
              <a:ext uri="{FF2B5EF4-FFF2-40B4-BE49-F238E27FC236}">
                <a16:creationId xmlns:a16="http://schemas.microsoft.com/office/drawing/2014/main" id="{BD9FDFC3-FE69-DD47-BA78-9A592B34CE54}"/>
              </a:ext>
            </a:extLst>
          </p:cNvPr>
          <p:cNvSpPr>
            <a:spLocks noGrp="1"/>
          </p:cNvSpPr>
          <p:nvPr>
            <p:ph type="body" sz="quarter" idx="11"/>
          </p:nvPr>
        </p:nvSpPr>
        <p:spPr/>
        <p:txBody>
          <a:bodyPr/>
          <a:lstStyle/>
          <a:p>
            <a:endParaRPr lang="en-US" dirty="0"/>
          </a:p>
        </p:txBody>
      </p:sp>
      <p:sp>
        <p:nvSpPr>
          <p:cNvPr id="5" name="Text Placeholder 4">
            <a:extLst>
              <a:ext uri="{FF2B5EF4-FFF2-40B4-BE49-F238E27FC236}">
                <a16:creationId xmlns:a16="http://schemas.microsoft.com/office/drawing/2014/main" id="{1C3F757E-0063-684D-B91F-24DBF7995F1B}"/>
              </a:ext>
            </a:extLst>
          </p:cNvPr>
          <p:cNvSpPr>
            <a:spLocks noGrp="1"/>
          </p:cNvSpPr>
          <p:nvPr>
            <p:ph type="body" sz="quarter" idx="12"/>
          </p:nvPr>
        </p:nvSpPr>
        <p:spPr/>
        <p:txBody>
          <a:bodyPr/>
          <a:lstStyle/>
          <a:p>
            <a:endParaRPr lang="en-US" dirty="0"/>
          </a:p>
        </p:txBody>
      </p:sp>
      <p:pic>
        <p:nvPicPr>
          <p:cNvPr id="10" name="Picture 3">
            <a:extLst>
              <a:ext uri="{FF2B5EF4-FFF2-40B4-BE49-F238E27FC236}">
                <a16:creationId xmlns:a16="http://schemas.microsoft.com/office/drawing/2014/main" id="{9259CA01-EC86-5E48-BA18-1A41F904B206}"/>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783012" y="1985590"/>
            <a:ext cx="6059829" cy="554952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Content Placeholder 7">
            <a:extLst>
              <a:ext uri="{FF2B5EF4-FFF2-40B4-BE49-F238E27FC236}">
                <a16:creationId xmlns:a16="http://schemas.microsoft.com/office/drawing/2014/main" id="{4447D1DE-FED3-5044-A152-E11261A466AC}"/>
              </a:ext>
            </a:extLst>
          </p:cNvPr>
          <p:cNvSpPr>
            <a:spLocks noGrp="1"/>
          </p:cNvSpPr>
          <p:nvPr>
            <p:ph sz="half" idx="15"/>
          </p:nvPr>
        </p:nvSpPr>
        <p:spPr/>
        <p:txBody>
          <a:bodyPr/>
          <a:lstStyle/>
          <a:p>
            <a:r>
              <a:rPr lang="en-US" sz="2400" dirty="0"/>
              <a:t>Problem Representation:</a:t>
            </a:r>
          </a:p>
          <a:p>
            <a:pPr lvl="1"/>
            <a:r>
              <a:rPr lang="en-US" sz="1760" dirty="0"/>
              <a:t>Patient (demographics, risk-factors)</a:t>
            </a:r>
          </a:p>
          <a:p>
            <a:pPr lvl="1"/>
            <a:r>
              <a:rPr lang="en-US" sz="1760" dirty="0"/>
              <a:t>Timeframe</a:t>
            </a:r>
          </a:p>
          <a:p>
            <a:pPr lvl="1"/>
            <a:r>
              <a:rPr lang="en-US" sz="1760" dirty="0"/>
              <a:t>Clinical Syndrome</a:t>
            </a:r>
          </a:p>
          <a:p>
            <a:pPr marL="731520" lvl="1" indent="0">
              <a:buNone/>
            </a:pPr>
            <a:endParaRPr lang="en-US" sz="1760" dirty="0"/>
          </a:p>
          <a:p>
            <a:r>
              <a:rPr lang="en-US" sz="2400" dirty="0"/>
              <a:t>Illness Script</a:t>
            </a:r>
          </a:p>
          <a:p>
            <a:pPr lvl="1"/>
            <a:r>
              <a:rPr lang="en-US" sz="1760" dirty="0"/>
              <a:t>Mental summary of prototypical characteristics of a disease presentation</a:t>
            </a:r>
          </a:p>
        </p:txBody>
      </p:sp>
      <p:sp>
        <p:nvSpPr>
          <p:cNvPr id="14" name="Rectangle 13">
            <a:extLst>
              <a:ext uri="{FF2B5EF4-FFF2-40B4-BE49-F238E27FC236}">
                <a16:creationId xmlns:a16="http://schemas.microsoft.com/office/drawing/2014/main" id="{EBEAB328-0A39-5142-A9AF-AD71D4B154C0}"/>
              </a:ext>
            </a:extLst>
          </p:cNvPr>
          <p:cNvSpPr/>
          <p:nvPr/>
        </p:nvSpPr>
        <p:spPr>
          <a:xfrm>
            <a:off x="7839051" y="7465672"/>
            <a:ext cx="6687514" cy="276999"/>
          </a:xfrm>
          <a:prstGeom prst="rect">
            <a:avLst/>
          </a:prstGeom>
        </p:spPr>
        <p:txBody>
          <a:bodyPr wrap="square">
            <a:spAutoFit/>
          </a:bodyPr>
          <a:lstStyle/>
          <a:p>
            <a:r>
              <a:rPr lang="en-US" altLang="en-US" sz="1200" dirty="0">
                <a:solidFill>
                  <a:srgbClr val="B01C32"/>
                </a:solidFill>
                <a:latin typeface="Century Gothic" panose="020B0502020202020204" pitchFamily="34" charset="0"/>
                <a:ea typeface="Arial Unicode MS" panose="020B0604020202020204" pitchFamily="34" charset="-128"/>
                <a:cs typeface="Arial Unicode MS" panose="020B0604020202020204" pitchFamily="34" charset="-128"/>
              </a:rPr>
              <a:t>Bowen JL. N Engl J Med 2006;355:2217-2225.</a:t>
            </a:r>
            <a:endParaRPr lang="en-US" sz="1200" dirty="0">
              <a:solidFill>
                <a:srgbClr val="B01C32"/>
              </a:solidFill>
              <a:latin typeface="Century Gothic" panose="020B0502020202020204" pitchFamily="34" charset="0"/>
            </a:endParaRPr>
          </a:p>
        </p:txBody>
      </p:sp>
    </p:spTree>
    <p:extLst>
      <p:ext uri="{BB962C8B-B14F-4D97-AF65-F5344CB8AC3E}">
        <p14:creationId xmlns:p14="http://schemas.microsoft.com/office/powerpoint/2010/main" val="1774533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180AE-D5F7-E64A-BFA2-4FCA507B8213}"/>
              </a:ext>
            </a:extLst>
          </p:cNvPr>
          <p:cNvSpPr>
            <a:spLocks noGrp="1"/>
          </p:cNvSpPr>
          <p:nvPr>
            <p:ph type="title"/>
          </p:nvPr>
        </p:nvSpPr>
        <p:spPr/>
        <p:txBody>
          <a:bodyPr/>
          <a:lstStyle/>
          <a:p>
            <a:r>
              <a:rPr lang="en-US"/>
              <a:t>Diagnosis – Bayes theorem</a:t>
            </a:r>
          </a:p>
        </p:txBody>
      </p:sp>
      <p:sp>
        <p:nvSpPr>
          <p:cNvPr id="4" name="Text Placeholder 3">
            <a:extLst>
              <a:ext uri="{FF2B5EF4-FFF2-40B4-BE49-F238E27FC236}">
                <a16:creationId xmlns:a16="http://schemas.microsoft.com/office/drawing/2014/main" id="{8BB31E29-F092-E447-A397-9138F4848374}"/>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2E0039D9-60A1-E247-87BB-2623404251D1}"/>
              </a:ext>
            </a:extLst>
          </p:cNvPr>
          <p:cNvSpPr>
            <a:spLocks noGrp="1"/>
          </p:cNvSpPr>
          <p:nvPr>
            <p:ph type="body" sz="quarter" idx="12"/>
          </p:nvPr>
        </p:nvSpPr>
        <p:spPr/>
        <p:txBody>
          <a:bodyPr/>
          <a:lstStyle/>
          <a:p>
            <a:endParaRPr lang="en-US"/>
          </a:p>
        </p:txBody>
      </p:sp>
      <p:pic>
        <p:nvPicPr>
          <p:cNvPr id="8" name="Content Placeholder 7">
            <a:extLst>
              <a:ext uri="{FF2B5EF4-FFF2-40B4-BE49-F238E27FC236}">
                <a16:creationId xmlns:a16="http://schemas.microsoft.com/office/drawing/2014/main" id="{F50FEA75-1289-FB43-94D8-B38063BACBA1}"/>
              </a:ext>
            </a:extLst>
          </p:cNvPr>
          <p:cNvPicPr>
            <a:picLocks noGrp="1" noChangeAspect="1"/>
          </p:cNvPicPr>
          <p:nvPr>
            <p:ph sz="half" idx="1"/>
          </p:nvPr>
        </p:nvPicPr>
        <p:blipFill>
          <a:blip r:embed="rId3"/>
          <a:stretch>
            <a:fillRect/>
          </a:stretch>
        </p:blipFill>
        <p:spPr>
          <a:xfrm>
            <a:off x="1119681" y="3558139"/>
            <a:ext cx="7239000" cy="1460500"/>
          </a:xfrm>
        </p:spPr>
      </p:pic>
      <p:pic>
        <p:nvPicPr>
          <p:cNvPr id="12" name="Picture 11">
            <a:extLst>
              <a:ext uri="{FF2B5EF4-FFF2-40B4-BE49-F238E27FC236}">
                <a16:creationId xmlns:a16="http://schemas.microsoft.com/office/drawing/2014/main" id="{6B796D85-6B0A-4D42-B4AE-F5B3D3298E07}"/>
              </a:ext>
            </a:extLst>
          </p:cNvPr>
          <p:cNvPicPr>
            <a:picLocks noChangeAspect="1"/>
          </p:cNvPicPr>
          <p:nvPr/>
        </p:nvPicPr>
        <p:blipFill>
          <a:blip r:embed="rId4"/>
          <a:stretch>
            <a:fillRect/>
          </a:stretch>
        </p:blipFill>
        <p:spPr>
          <a:xfrm>
            <a:off x="9421911" y="1353925"/>
            <a:ext cx="4147136" cy="6258681"/>
          </a:xfrm>
          <a:prstGeom prst="rect">
            <a:avLst/>
          </a:prstGeom>
        </p:spPr>
      </p:pic>
    </p:spTree>
    <p:extLst>
      <p:ext uri="{BB962C8B-B14F-4D97-AF65-F5344CB8AC3E}">
        <p14:creationId xmlns:p14="http://schemas.microsoft.com/office/powerpoint/2010/main" val="301997901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902063" y="1533972"/>
            <a:ext cx="12839700" cy="5883970"/>
          </a:xfrm>
        </p:spPr>
        <p:txBody>
          <a:bodyPr/>
          <a:lstStyle/>
          <a:p>
            <a:r>
              <a:rPr lang="en-US" sz="4400"/>
              <a:t>	You are called to admit the following patient: a blind 75M with cirrhosis, no prior hx of GIB, not on anticoagulation experiences painless bright red blood per rectum with clots in the stool. (clots seen by RN).</a:t>
            </a:r>
          </a:p>
          <a:p>
            <a:r>
              <a:rPr lang="en-US" sz="4400"/>
              <a:t>	Your attending will give you an extra-day off if you can guess whether the source is upper GI or lower GI. What do you guess?</a:t>
            </a:r>
          </a:p>
        </p:txBody>
      </p:sp>
      <p:sp>
        <p:nvSpPr>
          <p:cNvPr id="2" name="Title 1"/>
          <p:cNvSpPr>
            <a:spLocks noGrp="1"/>
          </p:cNvSpPr>
          <p:nvPr>
            <p:ph type="title" idx="4294967295"/>
          </p:nvPr>
        </p:nvSpPr>
        <p:spPr>
          <a:xfrm>
            <a:off x="1836738" y="693738"/>
            <a:ext cx="12793662" cy="660400"/>
          </a:xfrm>
          <a:prstGeom prst="rect">
            <a:avLst/>
          </a:prstGeom>
        </p:spPr>
        <p:txBody>
          <a:bodyPr/>
          <a:lstStyle/>
          <a:p>
            <a:r>
              <a:rPr lang="en-US"/>
              <a:t>EBCP </a:t>
            </a:r>
            <a:r>
              <a:rPr lang="en-US">
                <a:solidFill>
                  <a:schemeClr val="bg1">
                    <a:lumMod val="50000"/>
                  </a:schemeClr>
                </a:solidFill>
              </a:rPr>
              <a:t>in action</a:t>
            </a:r>
          </a:p>
        </p:txBody>
      </p:sp>
    </p:spTree>
    <p:extLst>
      <p:ext uri="{BB962C8B-B14F-4D97-AF65-F5344CB8AC3E}">
        <p14:creationId xmlns:p14="http://schemas.microsoft.com/office/powerpoint/2010/main" val="37362386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Apply – </a:t>
            </a:r>
            <a:r>
              <a:rPr lang="en-US" sz="3200"/>
              <a:t>Bayes theorem</a:t>
            </a:r>
          </a:p>
        </p:txBody>
      </p:sp>
      <p:sp>
        <p:nvSpPr>
          <p:cNvPr id="5" name="Text Placeholder 4"/>
          <p:cNvSpPr>
            <a:spLocks noGrp="1"/>
          </p:cNvSpPr>
          <p:nvPr>
            <p:ph type="body" sz="quarter" idx="11"/>
          </p:nvPr>
        </p:nvSpPr>
        <p:spPr/>
        <p:txBody>
          <a:bodyPr/>
          <a:lstStyle/>
          <a:p>
            <a:endParaRPr lang="en-US"/>
          </a:p>
        </p:txBody>
      </p:sp>
      <p:sp>
        <p:nvSpPr>
          <p:cNvPr id="6" name="Text Placeholder 5"/>
          <p:cNvSpPr>
            <a:spLocks noGrp="1"/>
          </p:cNvSpPr>
          <p:nvPr>
            <p:ph type="body" sz="quarter" idx="12"/>
          </p:nvPr>
        </p:nvSpPr>
        <p:spPr/>
        <p:txBody>
          <a:bodyPr/>
          <a:lstStyle/>
          <a:p>
            <a:endParaRPr lang="en-US"/>
          </a:p>
        </p:txBody>
      </p:sp>
      <p:sp>
        <p:nvSpPr>
          <p:cNvPr id="4" name="Content Placeholder 3">
            <a:extLst>
              <a:ext uri="{FF2B5EF4-FFF2-40B4-BE49-F238E27FC236}">
                <a16:creationId xmlns:a16="http://schemas.microsoft.com/office/drawing/2014/main" id="{755740B1-04F0-CA42-9423-264F393B464D}"/>
              </a:ext>
            </a:extLst>
          </p:cNvPr>
          <p:cNvSpPr>
            <a:spLocks noGrp="1"/>
          </p:cNvSpPr>
          <p:nvPr>
            <p:ph sz="half" idx="1"/>
          </p:nvPr>
        </p:nvSpPr>
        <p:spPr/>
        <p:txBody>
          <a:bodyPr/>
          <a:lstStyle/>
          <a:p>
            <a:r>
              <a:rPr lang="en-US" dirty="0"/>
              <a:t>How do you determine pretest probability?</a:t>
            </a:r>
          </a:p>
          <a:p>
            <a:pPr lvl="1"/>
            <a:r>
              <a:rPr lang="en-US" dirty="0"/>
              <a:t>Gut feeling</a:t>
            </a:r>
          </a:p>
          <a:p>
            <a:pPr lvl="1"/>
            <a:r>
              <a:rPr lang="en-US" dirty="0"/>
              <a:t>Overall incidence in the population</a:t>
            </a:r>
          </a:p>
          <a:p>
            <a:pPr lvl="1"/>
            <a:r>
              <a:rPr lang="en-US" dirty="0"/>
              <a:t>Risk stratification rule (e.g. HEART score)</a:t>
            </a:r>
          </a:p>
          <a:p>
            <a:pPr lvl="1"/>
            <a:r>
              <a:rPr lang="en-US" dirty="0"/>
              <a:t>Using a cohort or trial that fits your patient</a:t>
            </a:r>
          </a:p>
          <a:p>
            <a:pPr lvl="2"/>
            <a:r>
              <a:rPr lang="en-US" dirty="0"/>
              <a:t>1 : 1 ratio of UGIB to LGIB. </a:t>
            </a:r>
          </a:p>
          <a:p>
            <a:pPr lvl="2"/>
            <a:r>
              <a:rPr lang="en-US" dirty="0"/>
              <a:t>Pretest odds = 1 (even)</a:t>
            </a:r>
          </a:p>
          <a:p>
            <a:pPr marL="1463040" lvl="2" indent="0">
              <a:buNone/>
            </a:pPr>
            <a:endParaRPr lang="en-US" dirty="0"/>
          </a:p>
          <a:p>
            <a:pPr marL="1463040" lvl="2" indent="0">
              <a:buNone/>
            </a:pPr>
            <a:endParaRPr lang="en-US" dirty="0"/>
          </a:p>
        </p:txBody>
      </p:sp>
      <p:pic>
        <p:nvPicPr>
          <p:cNvPr id="10" name="Picture 9">
            <a:extLst>
              <a:ext uri="{FF2B5EF4-FFF2-40B4-BE49-F238E27FC236}">
                <a16:creationId xmlns:a16="http://schemas.microsoft.com/office/drawing/2014/main" id="{ACD53502-CC8C-804E-B800-8AE55B9F8C8A}"/>
              </a:ext>
            </a:extLst>
          </p:cNvPr>
          <p:cNvPicPr>
            <a:picLocks noChangeAspect="1"/>
          </p:cNvPicPr>
          <p:nvPr/>
        </p:nvPicPr>
        <p:blipFill>
          <a:blip r:embed="rId3"/>
          <a:stretch>
            <a:fillRect/>
          </a:stretch>
        </p:blipFill>
        <p:spPr>
          <a:xfrm>
            <a:off x="8580511" y="5630231"/>
            <a:ext cx="4659779" cy="2236694"/>
          </a:xfrm>
          <a:prstGeom prst="rect">
            <a:avLst/>
          </a:prstGeom>
        </p:spPr>
      </p:pic>
    </p:spTree>
    <p:extLst>
      <p:ext uri="{BB962C8B-B14F-4D97-AF65-F5344CB8AC3E}">
        <p14:creationId xmlns:p14="http://schemas.microsoft.com/office/powerpoint/2010/main" val="206741555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902063" y="1533972"/>
            <a:ext cx="12839700" cy="5883970"/>
          </a:xfrm>
        </p:spPr>
        <p:txBody>
          <a:bodyPr/>
          <a:lstStyle/>
          <a:p>
            <a:r>
              <a:rPr lang="en-US" sz="4400"/>
              <a:t>	You are called to admit the following patient: a </a:t>
            </a:r>
            <a:r>
              <a:rPr lang="en-US" sz="4400">
                <a:solidFill>
                  <a:srgbClr val="B01C32"/>
                </a:solidFill>
              </a:rPr>
              <a:t>blind 75M</a:t>
            </a:r>
            <a:r>
              <a:rPr lang="en-US" sz="4400"/>
              <a:t> with </a:t>
            </a:r>
            <a:r>
              <a:rPr lang="en-US" sz="4400">
                <a:solidFill>
                  <a:srgbClr val="B01C32"/>
                </a:solidFill>
              </a:rPr>
              <a:t>cirrhosis</a:t>
            </a:r>
            <a:r>
              <a:rPr lang="en-US" sz="4400"/>
              <a:t>, </a:t>
            </a:r>
            <a:r>
              <a:rPr lang="en-US" sz="4400">
                <a:solidFill>
                  <a:srgbClr val="B01C32"/>
                </a:solidFill>
              </a:rPr>
              <a:t>no prior hx of GIB</a:t>
            </a:r>
            <a:r>
              <a:rPr lang="en-US" sz="4400"/>
              <a:t>, </a:t>
            </a:r>
            <a:r>
              <a:rPr lang="en-US" sz="4400">
                <a:solidFill>
                  <a:srgbClr val="B01C32"/>
                </a:solidFill>
              </a:rPr>
              <a:t>not on anticoagulation</a:t>
            </a:r>
            <a:r>
              <a:rPr lang="en-US" sz="4400"/>
              <a:t> experiences </a:t>
            </a:r>
            <a:r>
              <a:rPr lang="en-US" sz="4400">
                <a:solidFill>
                  <a:srgbClr val="B01C32"/>
                </a:solidFill>
              </a:rPr>
              <a:t>painless bright red blood per rectum</a:t>
            </a:r>
            <a:r>
              <a:rPr lang="en-US" sz="4400"/>
              <a:t> with </a:t>
            </a:r>
            <a:r>
              <a:rPr lang="en-US" sz="4400">
                <a:solidFill>
                  <a:srgbClr val="B01C32"/>
                </a:solidFill>
              </a:rPr>
              <a:t>clots</a:t>
            </a:r>
            <a:r>
              <a:rPr lang="en-US" sz="4400"/>
              <a:t> in the stool (clots </a:t>
            </a:r>
            <a:r>
              <a:rPr lang="en-US" sz="4400">
                <a:solidFill>
                  <a:srgbClr val="B01C32"/>
                </a:solidFill>
              </a:rPr>
              <a:t>seen by RN</a:t>
            </a:r>
            <a:r>
              <a:rPr lang="en-US" sz="4400"/>
              <a:t>). </a:t>
            </a:r>
          </a:p>
          <a:p>
            <a:r>
              <a:rPr lang="en-US" sz="4400"/>
              <a:t>	Your attending will give you an extra-day off if you can guess whether the source is upper GI or lower GI. What do you guess?</a:t>
            </a:r>
          </a:p>
        </p:txBody>
      </p:sp>
      <p:sp>
        <p:nvSpPr>
          <p:cNvPr id="2" name="Title 1"/>
          <p:cNvSpPr>
            <a:spLocks noGrp="1"/>
          </p:cNvSpPr>
          <p:nvPr>
            <p:ph type="title" idx="4294967295"/>
          </p:nvPr>
        </p:nvSpPr>
        <p:spPr>
          <a:xfrm>
            <a:off x="1836738" y="693738"/>
            <a:ext cx="12793662" cy="660400"/>
          </a:xfrm>
          <a:prstGeom prst="rect">
            <a:avLst/>
          </a:prstGeom>
        </p:spPr>
        <p:txBody>
          <a:bodyPr/>
          <a:lstStyle/>
          <a:p>
            <a:r>
              <a:rPr lang="en-US"/>
              <a:t>EBCP </a:t>
            </a:r>
            <a:r>
              <a:rPr lang="en-US">
                <a:solidFill>
                  <a:schemeClr val="bg1">
                    <a:lumMod val="50000"/>
                  </a:schemeClr>
                </a:solidFill>
              </a:rPr>
              <a:t>in action</a:t>
            </a:r>
          </a:p>
        </p:txBody>
      </p:sp>
    </p:spTree>
    <p:extLst>
      <p:ext uri="{BB962C8B-B14F-4D97-AF65-F5344CB8AC3E}">
        <p14:creationId xmlns:p14="http://schemas.microsoft.com/office/powerpoint/2010/main" val="311620859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Apply – </a:t>
            </a:r>
            <a:r>
              <a:rPr lang="en-US" sz="3200"/>
              <a:t>Bayes theorem</a:t>
            </a:r>
          </a:p>
        </p:txBody>
      </p:sp>
      <p:sp>
        <p:nvSpPr>
          <p:cNvPr id="5" name="Text Placeholder 4"/>
          <p:cNvSpPr>
            <a:spLocks noGrp="1"/>
          </p:cNvSpPr>
          <p:nvPr>
            <p:ph type="body" sz="quarter" idx="11"/>
          </p:nvPr>
        </p:nvSpPr>
        <p:spPr/>
        <p:txBody>
          <a:bodyPr/>
          <a:lstStyle/>
          <a:p>
            <a:endParaRPr lang="en-US"/>
          </a:p>
        </p:txBody>
      </p:sp>
      <p:sp>
        <p:nvSpPr>
          <p:cNvPr id="6" name="Text Placeholder 5"/>
          <p:cNvSpPr>
            <a:spLocks noGrp="1"/>
          </p:cNvSpPr>
          <p:nvPr>
            <p:ph type="body" sz="quarter" idx="12"/>
          </p:nvPr>
        </p:nvSpPr>
        <p:spPr/>
        <p:txBody>
          <a:bodyPr/>
          <a:lstStyle/>
          <a:p>
            <a:endParaRPr lang="en-US"/>
          </a:p>
        </p:txBody>
      </p:sp>
      <p:pic>
        <p:nvPicPr>
          <p:cNvPr id="12" name="Content Placeholder 11">
            <a:extLst>
              <a:ext uri="{FF2B5EF4-FFF2-40B4-BE49-F238E27FC236}">
                <a16:creationId xmlns:a16="http://schemas.microsoft.com/office/drawing/2014/main" id="{6D6AC964-96DA-6B48-BA69-0D7BC5AAE337}"/>
              </a:ext>
            </a:extLst>
          </p:cNvPr>
          <p:cNvPicPr>
            <a:picLocks noGrp="1" noChangeAspect="1"/>
          </p:cNvPicPr>
          <p:nvPr>
            <p:ph sz="half" idx="1"/>
          </p:nvPr>
        </p:nvPicPr>
        <p:blipFill>
          <a:blip r:embed="rId3"/>
          <a:stretch>
            <a:fillRect/>
          </a:stretch>
        </p:blipFill>
        <p:spPr>
          <a:xfrm>
            <a:off x="1104900" y="1948469"/>
            <a:ext cx="7492346" cy="2426307"/>
          </a:xfrm>
        </p:spPr>
      </p:pic>
      <p:pic>
        <p:nvPicPr>
          <p:cNvPr id="13" name="Picture 12" descr="ProQuest Ebook Central Reader - Google Chrome">
            <a:extLst>
              <a:ext uri="{FF2B5EF4-FFF2-40B4-BE49-F238E27FC236}">
                <a16:creationId xmlns:a16="http://schemas.microsoft.com/office/drawing/2014/main" id="{8313A7E3-5D3D-7D44-8579-31BA9B98B90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9186836" y="3161622"/>
            <a:ext cx="4712044" cy="3805027"/>
          </a:xfrm>
          <a:prstGeom prst="rect">
            <a:avLst/>
          </a:prstGeom>
        </p:spPr>
      </p:pic>
    </p:spTree>
    <p:extLst>
      <p:ext uri="{BB962C8B-B14F-4D97-AF65-F5344CB8AC3E}">
        <p14:creationId xmlns:p14="http://schemas.microsoft.com/office/powerpoint/2010/main" val="30156873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Apply – </a:t>
            </a:r>
            <a:r>
              <a:rPr lang="en-US" sz="3200"/>
              <a:t>Bayes theorem</a:t>
            </a:r>
          </a:p>
        </p:txBody>
      </p:sp>
      <p:sp>
        <p:nvSpPr>
          <p:cNvPr id="5" name="Text Placeholder 4"/>
          <p:cNvSpPr>
            <a:spLocks noGrp="1"/>
          </p:cNvSpPr>
          <p:nvPr>
            <p:ph type="body" sz="quarter" idx="11"/>
          </p:nvPr>
        </p:nvSpPr>
        <p:spPr/>
        <p:txBody>
          <a:bodyPr/>
          <a:lstStyle/>
          <a:p>
            <a:endParaRPr lang="en-US"/>
          </a:p>
        </p:txBody>
      </p:sp>
      <p:sp>
        <p:nvSpPr>
          <p:cNvPr id="6" name="Text Placeholder 5"/>
          <p:cNvSpPr>
            <a:spLocks noGrp="1"/>
          </p:cNvSpPr>
          <p:nvPr>
            <p:ph type="body" sz="quarter" idx="12"/>
          </p:nvPr>
        </p:nvSpPr>
        <p:spPr/>
        <p:txBody>
          <a:bodyPr/>
          <a:lstStyle/>
          <a:p>
            <a:endParaRPr lang="en-US"/>
          </a:p>
        </p:txBody>
      </p:sp>
      <p:pic>
        <p:nvPicPr>
          <p:cNvPr id="8" name="Content Placeholder 7">
            <a:extLst>
              <a:ext uri="{FF2B5EF4-FFF2-40B4-BE49-F238E27FC236}">
                <a16:creationId xmlns:a16="http://schemas.microsoft.com/office/drawing/2014/main" id="{046C73E3-6975-D644-8710-413C8F04F747}"/>
              </a:ext>
            </a:extLst>
          </p:cNvPr>
          <p:cNvPicPr>
            <a:picLocks noGrp="1" noChangeAspect="1"/>
          </p:cNvPicPr>
          <p:nvPr>
            <p:ph sz="half" idx="1"/>
          </p:nvPr>
        </p:nvPicPr>
        <p:blipFill>
          <a:blip r:embed="rId3"/>
          <a:stretch>
            <a:fillRect/>
          </a:stretch>
        </p:blipFill>
        <p:spPr>
          <a:xfrm>
            <a:off x="6885600" y="4114800"/>
            <a:ext cx="7291030" cy="3183640"/>
          </a:xfrm>
        </p:spPr>
      </p:pic>
      <p:sp>
        <p:nvSpPr>
          <p:cNvPr id="12" name="Content Placeholder 3">
            <a:extLst>
              <a:ext uri="{FF2B5EF4-FFF2-40B4-BE49-F238E27FC236}">
                <a16:creationId xmlns:a16="http://schemas.microsoft.com/office/drawing/2014/main" id="{2E3FB840-ED21-F14B-B0E0-79D1848303E6}"/>
              </a:ext>
            </a:extLst>
          </p:cNvPr>
          <p:cNvSpPr txBox="1">
            <a:spLocks/>
          </p:cNvSpPr>
          <p:nvPr/>
        </p:nvSpPr>
        <p:spPr>
          <a:xfrm>
            <a:off x="1104900" y="2114868"/>
            <a:ext cx="7744800" cy="4644520"/>
          </a:xfrm>
          <a:prstGeom prst="rect">
            <a:avLst/>
          </a:prstGeom>
        </p:spPr>
        <p:txBody>
          <a:bodyPr/>
          <a:lstStyle>
            <a:lvl1pPr marL="548640" indent="-548640" algn="l" defTabSz="731520" rtl="0" eaLnBrk="1" latinLnBrk="0" hangingPunct="1">
              <a:spcBef>
                <a:spcPct val="20000"/>
              </a:spcBef>
              <a:buFont typeface="Arial"/>
              <a:buChar char="•"/>
              <a:defRPr sz="4480" b="0" i="0" kern="1200" baseline="0">
                <a:solidFill>
                  <a:schemeClr val="tx1">
                    <a:lumMod val="65000"/>
                    <a:lumOff val="35000"/>
                  </a:schemeClr>
                </a:solidFill>
                <a:latin typeface="Century Gothic" charset="0"/>
                <a:ea typeface="+mn-ea"/>
                <a:cs typeface="Avenir Roman"/>
              </a:defRPr>
            </a:lvl1pPr>
            <a:lvl2pPr marL="1188720" indent="-457200" algn="l" defTabSz="731520" rtl="0" eaLnBrk="1" latinLnBrk="0" hangingPunct="1">
              <a:spcBef>
                <a:spcPct val="20000"/>
              </a:spcBef>
              <a:buFont typeface="Arial"/>
              <a:buChar char="–"/>
              <a:defRPr sz="3840" b="0" i="0" kern="1200" baseline="0">
                <a:solidFill>
                  <a:schemeClr val="tx1">
                    <a:lumMod val="65000"/>
                    <a:lumOff val="35000"/>
                  </a:schemeClr>
                </a:solidFill>
                <a:latin typeface="Century Gothic" charset="0"/>
                <a:ea typeface="+mn-ea"/>
                <a:cs typeface="Avenir Roman"/>
              </a:defRPr>
            </a:lvl2pPr>
            <a:lvl3pPr marL="1828800" indent="-365760" algn="l" defTabSz="731520" rtl="0" eaLnBrk="1" latinLnBrk="0" hangingPunct="1">
              <a:spcBef>
                <a:spcPct val="20000"/>
              </a:spcBef>
              <a:buFont typeface="Arial"/>
              <a:buChar char="•"/>
              <a:defRPr sz="3200" b="0" i="0" kern="1200" baseline="0">
                <a:solidFill>
                  <a:schemeClr val="tx1">
                    <a:lumMod val="65000"/>
                    <a:lumOff val="35000"/>
                  </a:schemeClr>
                </a:solidFill>
                <a:latin typeface="Century Gothic" charset="0"/>
                <a:ea typeface="Century Gothic" charset="0"/>
                <a:cs typeface="Century Gothic" charset="0"/>
              </a:defRPr>
            </a:lvl3pPr>
            <a:lvl4pPr marL="2560320" indent="-365760" algn="l" defTabSz="731520" rtl="0" eaLnBrk="1" latinLnBrk="0" hangingPunct="1">
              <a:spcBef>
                <a:spcPct val="20000"/>
              </a:spcBef>
              <a:buFont typeface="Arial"/>
              <a:buChar char="–"/>
              <a:defRPr sz="2880" b="0" i="0" kern="1200" baseline="0">
                <a:solidFill>
                  <a:schemeClr val="tx1">
                    <a:lumMod val="65000"/>
                    <a:lumOff val="35000"/>
                  </a:schemeClr>
                </a:solidFill>
                <a:latin typeface="Century Gothic" charset="0"/>
                <a:ea typeface="+mn-ea"/>
                <a:cs typeface="Avenir Roman"/>
              </a:defRPr>
            </a:lvl4pPr>
            <a:lvl5pPr marL="3291840" indent="-365760" algn="l" defTabSz="731520" rtl="0" eaLnBrk="1" latinLnBrk="0" hangingPunct="1">
              <a:spcBef>
                <a:spcPct val="20000"/>
              </a:spcBef>
              <a:buFont typeface="Arial"/>
              <a:buChar char="»"/>
              <a:defRPr sz="2880" b="0" i="0" kern="1200" baseline="0">
                <a:solidFill>
                  <a:schemeClr val="tx1">
                    <a:lumMod val="65000"/>
                    <a:lumOff val="35000"/>
                  </a:schemeClr>
                </a:solidFill>
                <a:latin typeface="Century Gothic" charset="0"/>
                <a:ea typeface="+mn-ea"/>
                <a:cs typeface="Avenir Roman"/>
              </a:defRPr>
            </a:lvl5pPr>
            <a:lvl6pPr marL="4023360" indent="-365760" algn="l" defTabSz="731520" rtl="0" eaLnBrk="1" latinLnBrk="0" hangingPunct="1">
              <a:spcBef>
                <a:spcPct val="20000"/>
              </a:spcBef>
              <a:buFont typeface="Arial"/>
              <a:buChar char="•"/>
              <a:defRPr sz="288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288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288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2880" kern="1200">
                <a:solidFill>
                  <a:schemeClr val="tx1"/>
                </a:solidFill>
                <a:latin typeface="+mn-lt"/>
                <a:ea typeface="+mn-ea"/>
                <a:cs typeface="+mn-cs"/>
              </a:defRPr>
            </a:lvl9pPr>
          </a:lstStyle>
          <a:p>
            <a:pPr marL="0" indent="0">
              <a:buNone/>
            </a:pPr>
            <a:r>
              <a:rPr lang="en-US" sz="2400" dirty="0"/>
              <a:t>Pretest Probability * LR = Posttest Probability</a:t>
            </a:r>
          </a:p>
          <a:p>
            <a:pPr marL="0" indent="0">
              <a:buNone/>
            </a:pPr>
            <a:endParaRPr lang="en-US" sz="2400" dirty="0"/>
          </a:p>
          <a:p>
            <a:pPr marL="0" indent="0">
              <a:buNone/>
            </a:pPr>
            <a:r>
              <a:rPr lang="en-US" sz="2400" dirty="0"/>
              <a:t>1:1 pretest * LR(No prior history of UGIB) = Post</a:t>
            </a:r>
          </a:p>
          <a:p>
            <a:pPr marL="0" indent="0">
              <a:buNone/>
            </a:pPr>
            <a:r>
              <a:rPr lang="en-US" sz="2400" dirty="0"/>
              <a:t>1 * 0.81 = 0.81</a:t>
            </a:r>
          </a:p>
        </p:txBody>
      </p:sp>
    </p:spTree>
    <p:extLst>
      <p:ext uri="{BB962C8B-B14F-4D97-AF65-F5344CB8AC3E}">
        <p14:creationId xmlns:p14="http://schemas.microsoft.com/office/powerpoint/2010/main" val="4905943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Apply – </a:t>
            </a:r>
            <a:r>
              <a:rPr lang="en-US" sz="3200"/>
              <a:t>Bayes theorem</a:t>
            </a:r>
          </a:p>
        </p:txBody>
      </p:sp>
      <p:sp>
        <p:nvSpPr>
          <p:cNvPr id="5" name="Text Placeholder 4"/>
          <p:cNvSpPr>
            <a:spLocks noGrp="1"/>
          </p:cNvSpPr>
          <p:nvPr>
            <p:ph type="body" sz="quarter" idx="11"/>
          </p:nvPr>
        </p:nvSpPr>
        <p:spPr/>
        <p:txBody>
          <a:bodyPr/>
          <a:lstStyle/>
          <a:p>
            <a:endParaRPr lang="en-US"/>
          </a:p>
        </p:txBody>
      </p:sp>
      <p:sp>
        <p:nvSpPr>
          <p:cNvPr id="6" name="Text Placeholder 5"/>
          <p:cNvSpPr>
            <a:spLocks noGrp="1"/>
          </p:cNvSpPr>
          <p:nvPr>
            <p:ph type="body" sz="quarter" idx="12"/>
          </p:nvPr>
        </p:nvSpPr>
        <p:spPr/>
        <p:txBody>
          <a:bodyPr/>
          <a:lstStyle/>
          <a:p>
            <a:endParaRPr lang="en-US"/>
          </a:p>
        </p:txBody>
      </p:sp>
      <p:pic>
        <p:nvPicPr>
          <p:cNvPr id="8" name="Content Placeholder 7">
            <a:extLst>
              <a:ext uri="{FF2B5EF4-FFF2-40B4-BE49-F238E27FC236}">
                <a16:creationId xmlns:a16="http://schemas.microsoft.com/office/drawing/2014/main" id="{046C73E3-6975-D644-8710-413C8F04F747}"/>
              </a:ext>
            </a:extLst>
          </p:cNvPr>
          <p:cNvPicPr>
            <a:picLocks noGrp="1" noChangeAspect="1"/>
          </p:cNvPicPr>
          <p:nvPr>
            <p:ph sz="half" idx="1"/>
          </p:nvPr>
        </p:nvPicPr>
        <p:blipFill>
          <a:blip r:embed="rId3"/>
          <a:stretch>
            <a:fillRect/>
          </a:stretch>
        </p:blipFill>
        <p:spPr>
          <a:xfrm>
            <a:off x="6885600" y="4114800"/>
            <a:ext cx="7291030" cy="3183640"/>
          </a:xfrm>
        </p:spPr>
      </p:pic>
      <p:sp>
        <p:nvSpPr>
          <p:cNvPr id="12" name="Content Placeholder 3">
            <a:extLst>
              <a:ext uri="{FF2B5EF4-FFF2-40B4-BE49-F238E27FC236}">
                <a16:creationId xmlns:a16="http://schemas.microsoft.com/office/drawing/2014/main" id="{2E3FB840-ED21-F14B-B0E0-79D1848303E6}"/>
              </a:ext>
            </a:extLst>
          </p:cNvPr>
          <p:cNvSpPr txBox="1">
            <a:spLocks/>
          </p:cNvSpPr>
          <p:nvPr/>
        </p:nvSpPr>
        <p:spPr>
          <a:xfrm>
            <a:off x="1104900" y="2114868"/>
            <a:ext cx="7744800" cy="4644520"/>
          </a:xfrm>
          <a:prstGeom prst="rect">
            <a:avLst/>
          </a:prstGeom>
        </p:spPr>
        <p:txBody>
          <a:bodyPr/>
          <a:lstStyle>
            <a:lvl1pPr marL="548640" indent="-548640" algn="l" defTabSz="731520" rtl="0" eaLnBrk="1" latinLnBrk="0" hangingPunct="1">
              <a:spcBef>
                <a:spcPct val="20000"/>
              </a:spcBef>
              <a:buFont typeface="Arial"/>
              <a:buChar char="•"/>
              <a:defRPr sz="4480" b="0" i="0" kern="1200" baseline="0">
                <a:solidFill>
                  <a:schemeClr val="tx1">
                    <a:lumMod val="65000"/>
                    <a:lumOff val="35000"/>
                  </a:schemeClr>
                </a:solidFill>
                <a:latin typeface="Century Gothic" charset="0"/>
                <a:ea typeface="+mn-ea"/>
                <a:cs typeface="Avenir Roman"/>
              </a:defRPr>
            </a:lvl1pPr>
            <a:lvl2pPr marL="1188720" indent="-457200" algn="l" defTabSz="731520" rtl="0" eaLnBrk="1" latinLnBrk="0" hangingPunct="1">
              <a:spcBef>
                <a:spcPct val="20000"/>
              </a:spcBef>
              <a:buFont typeface="Arial"/>
              <a:buChar char="–"/>
              <a:defRPr sz="3840" b="0" i="0" kern="1200" baseline="0">
                <a:solidFill>
                  <a:schemeClr val="tx1">
                    <a:lumMod val="65000"/>
                    <a:lumOff val="35000"/>
                  </a:schemeClr>
                </a:solidFill>
                <a:latin typeface="Century Gothic" charset="0"/>
                <a:ea typeface="+mn-ea"/>
                <a:cs typeface="Avenir Roman"/>
              </a:defRPr>
            </a:lvl2pPr>
            <a:lvl3pPr marL="1828800" indent="-365760" algn="l" defTabSz="731520" rtl="0" eaLnBrk="1" latinLnBrk="0" hangingPunct="1">
              <a:spcBef>
                <a:spcPct val="20000"/>
              </a:spcBef>
              <a:buFont typeface="Arial"/>
              <a:buChar char="•"/>
              <a:defRPr sz="3200" b="0" i="0" kern="1200" baseline="0">
                <a:solidFill>
                  <a:schemeClr val="tx1">
                    <a:lumMod val="65000"/>
                    <a:lumOff val="35000"/>
                  </a:schemeClr>
                </a:solidFill>
                <a:latin typeface="Century Gothic" charset="0"/>
                <a:ea typeface="Century Gothic" charset="0"/>
                <a:cs typeface="Century Gothic" charset="0"/>
              </a:defRPr>
            </a:lvl3pPr>
            <a:lvl4pPr marL="2560320" indent="-365760" algn="l" defTabSz="731520" rtl="0" eaLnBrk="1" latinLnBrk="0" hangingPunct="1">
              <a:spcBef>
                <a:spcPct val="20000"/>
              </a:spcBef>
              <a:buFont typeface="Arial"/>
              <a:buChar char="–"/>
              <a:defRPr sz="2880" b="0" i="0" kern="1200" baseline="0">
                <a:solidFill>
                  <a:schemeClr val="tx1">
                    <a:lumMod val="65000"/>
                    <a:lumOff val="35000"/>
                  </a:schemeClr>
                </a:solidFill>
                <a:latin typeface="Century Gothic" charset="0"/>
                <a:ea typeface="+mn-ea"/>
                <a:cs typeface="Avenir Roman"/>
              </a:defRPr>
            </a:lvl4pPr>
            <a:lvl5pPr marL="3291840" indent="-365760" algn="l" defTabSz="731520" rtl="0" eaLnBrk="1" latinLnBrk="0" hangingPunct="1">
              <a:spcBef>
                <a:spcPct val="20000"/>
              </a:spcBef>
              <a:buFont typeface="Arial"/>
              <a:buChar char="»"/>
              <a:defRPr sz="2880" b="0" i="0" kern="1200" baseline="0">
                <a:solidFill>
                  <a:schemeClr val="tx1">
                    <a:lumMod val="65000"/>
                    <a:lumOff val="35000"/>
                  </a:schemeClr>
                </a:solidFill>
                <a:latin typeface="Century Gothic" charset="0"/>
                <a:ea typeface="+mn-ea"/>
                <a:cs typeface="Avenir Roman"/>
              </a:defRPr>
            </a:lvl5pPr>
            <a:lvl6pPr marL="4023360" indent="-365760" algn="l" defTabSz="731520" rtl="0" eaLnBrk="1" latinLnBrk="0" hangingPunct="1">
              <a:spcBef>
                <a:spcPct val="20000"/>
              </a:spcBef>
              <a:buFont typeface="Arial"/>
              <a:buChar char="•"/>
              <a:defRPr sz="288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288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288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2880" kern="1200">
                <a:solidFill>
                  <a:schemeClr val="tx1"/>
                </a:solidFill>
                <a:latin typeface="+mn-lt"/>
                <a:ea typeface="+mn-ea"/>
                <a:cs typeface="+mn-cs"/>
              </a:defRPr>
            </a:lvl9pPr>
          </a:lstStyle>
          <a:p>
            <a:pPr marL="0" indent="0">
              <a:buNone/>
            </a:pPr>
            <a:r>
              <a:rPr lang="en-US" sz="2400" dirty="0"/>
              <a:t>Pretest Probability * LR = Posttest Probability</a:t>
            </a:r>
          </a:p>
          <a:p>
            <a:pPr marL="0" indent="0">
              <a:buNone/>
            </a:pPr>
            <a:endParaRPr lang="en-US" sz="2400" dirty="0"/>
          </a:p>
          <a:p>
            <a:pPr marL="0" indent="0">
              <a:buNone/>
            </a:pPr>
            <a:r>
              <a:rPr lang="en-US" sz="2400" dirty="0"/>
              <a:t>Pre-test (after no UGIB) * LR(Age is not &lt; 50) = Post</a:t>
            </a:r>
          </a:p>
          <a:p>
            <a:pPr marL="0" indent="0">
              <a:buNone/>
            </a:pPr>
            <a:r>
              <a:rPr lang="en-US" sz="2400" dirty="0"/>
              <a:t>0.81* 0.8 = 0.648</a:t>
            </a:r>
          </a:p>
        </p:txBody>
      </p:sp>
    </p:spTree>
    <p:extLst>
      <p:ext uri="{BB962C8B-B14F-4D97-AF65-F5344CB8AC3E}">
        <p14:creationId xmlns:p14="http://schemas.microsoft.com/office/powerpoint/2010/main" val="6677356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Apply – </a:t>
            </a:r>
            <a:r>
              <a:rPr lang="en-US" sz="3200"/>
              <a:t>Bayes theorem</a:t>
            </a:r>
          </a:p>
        </p:txBody>
      </p:sp>
      <p:sp>
        <p:nvSpPr>
          <p:cNvPr id="5" name="Text Placeholder 4"/>
          <p:cNvSpPr>
            <a:spLocks noGrp="1"/>
          </p:cNvSpPr>
          <p:nvPr>
            <p:ph type="body" sz="quarter" idx="11"/>
          </p:nvPr>
        </p:nvSpPr>
        <p:spPr/>
        <p:txBody>
          <a:bodyPr/>
          <a:lstStyle/>
          <a:p>
            <a:endParaRPr lang="en-US"/>
          </a:p>
        </p:txBody>
      </p:sp>
      <p:sp>
        <p:nvSpPr>
          <p:cNvPr id="6" name="Text Placeholder 5"/>
          <p:cNvSpPr>
            <a:spLocks noGrp="1"/>
          </p:cNvSpPr>
          <p:nvPr>
            <p:ph type="body" sz="quarter" idx="12"/>
          </p:nvPr>
        </p:nvSpPr>
        <p:spPr/>
        <p:txBody>
          <a:bodyPr/>
          <a:lstStyle/>
          <a:p>
            <a:endParaRPr lang="en-US"/>
          </a:p>
        </p:txBody>
      </p:sp>
      <p:pic>
        <p:nvPicPr>
          <p:cNvPr id="8" name="Content Placeholder 7">
            <a:extLst>
              <a:ext uri="{FF2B5EF4-FFF2-40B4-BE49-F238E27FC236}">
                <a16:creationId xmlns:a16="http://schemas.microsoft.com/office/drawing/2014/main" id="{046C73E3-6975-D644-8710-413C8F04F747}"/>
              </a:ext>
            </a:extLst>
          </p:cNvPr>
          <p:cNvPicPr>
            <a:picLocks noGrp="1" noChangeAspect="1"/>
          </p:cNvPicPr>
          <p:nvPr>
            <p:ph sz="half" idx="1"/>
          </p:nvPr>
        </p:nvPicPr>
        <p:blipFill>
          <a:blip r:embed="rId3"/>
          <a:stretch>
            <a:fillRect/>
          </a:stretch>
        </p:blipFill>
        <p:spPr>
          <a:xfrm>
            <a:off x="6885600" y="4114800"/>
            <a:ext cx="7291030" cy="3183640"/>
          </a:xfrm>
        </p:spPr>
      </p:pic>
      <p:sp>
        <p:nvSpPr>
          <p:cNvPr id="12" name="Content Placeholder 3">
            <a:extLst>
              <a:ext uri="{FF2B5EF4-FFF2-40B4-BE49-F238E27FC236}">
                <a16:creationId xmlns:a16="http://schemas.microsoft.com/office/drawing/2014/main" id="{2E3FB840-ED21-F14B-B0E0-79D1848303E6}"/>
              </a:ext>
            </a:extLst>
          </p:cNvPr>
          <p:cNvSpPr txBox="1">
            <a:spLocks/>
          </p:cNvSpPr>
          <p:nvPr/>
        </p:nvSpPr>
        <p:spPr>
          <a:xfrm>
            <a:off x="1104900" y="2114868"/>
            <a:ext cx="8636000" cy="4644520"/>
          </a:xfrm>
          <a:prstGeom prst="rect">
            <a:avLst/>
          </a:prstGeom>
        </p:spPr>
        <p:txBody>
          <a:bodyPr/>
          <a:lstStyle>
            <a:lvl1pPr marL="548640" indent="-548640" algn="l" defTabSz="731520" rtl="0" eaLnBrk="1" latinLnBrk="0" hangingPunct="1">
              <a:spcBef>
                <a:spcPct val="20000"/>
              </a:spcBef>
              <a:buFont typeface="Arial"/>
              <a:buChar char="•"/>
              <a:defRPr sz="4480" b="0" i="0" kern="1200" baseline="0">
                <a:solidFill>
                  <a:schemeClr val="tx1">
                    <a:lumMod val="65000"/>
                    <a:lumOff val="35000"/>
                  </a:schemeClr>
                </a:solidFill>
                <a:latin typeface="Century Gothic" charset="0"/>
                <a:ea typeface="+mn-ea"/>
                <a:cs typeface="Avenir Roman"/>
              </a:defRPr>
            </a:lvl1pPr>
            <a:lvl2pPr marL="1188720" indent="-457200" algn="l" defTabSz="731520" rtl="0" eaLnBrk="1" latinLnBrk="0" hangingPunct="1">
              <a:spcBef>
                <a:spcPct val="20000"/>
              </a:spcBef>
              <a:buFont typeface="Arial"/>
              <a:buChar char="–"/>
              <a:defRPr sz="3840" b="0" i="0" kern="1200" baseline="0">
                <a:solidFill>
                  <a:schemeClr val="tx1">
                    <a:lumMod val="65000"/>
                    <a:lumOff val="35000"/>
                  </a:schemeClr>
                </a:solidFill>
                <a:latin typeface="Century Gothic" charset="0"/>
                <a:ea typeface="+mn-ea"/>
                <a:cs typeface="Avenir Roman"/>
              </a:defRPr>
            </a:lvl2pPr>
            <a:lvl3pPr marL="1828800" indent="-365760" algn="l" defTabSz="731520" rtl="0" eaLnBrk="1" latinLnBrk="0" hangingPunct="1">
              <a:spcBef>
                <a:spcPct val="20000"/>
              </a:spcBef>
              <a:buFont typeface="Arial"/>
              <a:buChar char="•"/>
              <a:defRPr sz="3200" b="0" i="0" kern="1200" baseline="0">
                <a:solidFill>
                  <a:schemeClr val="tx1">
                    <a:lumMod val="65000"/>
                    <a:lumOff val="35000"/>
                  </a:schemeClr>
                </a:solidFill>
                <a:latin typeface="Century Gothic" charset="0"/>
                <a:ea typeface="Century Gothic" charset="0"/>
                <a:cs typeface="Century Gothic" charset="0"/>
              </a:defRPr>
            </a:lvl3pPr>
            <a:lvl4pPr marL="2560320" indent="-365760" algn="l" defTabSz="731520" rtl="0" eaLnBrk="1" latinLnBrk="0" hangingPunct="1">
              <a:spcBef>
                <a:spcPct val="20000"/>
              </a:spcBef>
              <a:buFont typeface="Arial"/>
              <a:buChar char="–"/>
              <a:defRPr sz="2880" b="0" i="0" kern="1200" baseline="0">
                <a:solidFill>
                  <a:schemeClr val="tx1">
                    <a:lumMod val="65000"/>
                    <a:lumOff val="35000"/>
                  </a:schemeClr>
                </a:solidFill>
                <a:latin typeface="Century Gothic" charset="0"/>
                <a:ea typeface="+mn-ea"/>
                <a:cs typeface="Avenir Roman"/>
              </a:defRPr>
            </a:lvl4pPr>
            <a:lvl5pPr marL="3291840" indent="-365760" algn="l" defTabSz="731520" rtl="0" eaLnBrk="1" latinLnBrk="0" hangingPunct="1">
              <a:spcBef>
                <a:spcPct val="20000"/>
              </a:spcBef>
              <a:buFont typeface="Arial"/>
              <a:buChar char="»"/>
              <a:defRPr sz="2880" b="0" i="0" kern="1200" baseline="0">
                <a:solidFill>
                  <a:schemeClr val="tx1">
                    <a:lumMod val="65000"/>
                    <a:lumOff val="35000"/>
                  </a:schemeClr>
                </a:solidFill>
                <a:latin typeface="Century Gothic" charset="0"/>
                <a:ea typeface="+mn-ea"/>
                <a:cs typeface="Avenir Roman"/>
              </a:defRPr>
            </a:lvl5pPr>
            <a:lvl6pPr marL="4023360" indent="-365760" algn="l" defTabSz="731520" rtl="0" eaLnBrk="1" latinLnBrk="0" hangingPunct="1">
              <a:spcBef>
                <a:spcPct val="20000"/>
              </a:spcBef>
              <a:buFont typeface="Arial"/>
              <a:buChar char="•"/>
              <a:defRPr sz="288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288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288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2880" kern="1200">
                <a:solidFill>
                  <a:schemeClr val="tx1"/>
                </a:solidFill>
                <a:latin typeface="+mn-lt"/>
                <a:ea typeface="+mn-ea"/>
                <a:cs typeface="+mn-cs"/>
              </a:defRPr>
            </a:lvl9pPr>
          </a:lstStyle>
          <a:p>
            <a:pPr marL="0" indent="0">
              <a:buNone/>
            </a:pPr>
            <a:r>
              <a:rPr lang="en-US" sz="2400" dirty="0"/>
              <a:t>Pretest Probability * LR = Posttest Probability</a:t>
            </a:r>
          </a:p>
          <a:p>
            <a:pPr marL="0" indent="0">
              <a:buNone/>
            </a:pPr>
            <a:endParaRPr lang="en-US" sz="2400" dirty="0"/>
          </a:p>
          <a:p>
            <a:pPr marL="0" indent="0">
              <a:buNone/>
            </a:pPr>
            <a:r>
              <a:rPr lang="en-US" sz="2400" dirty="0"/>
              <a:t>Pre-test (after no UGIB, age) * LR(Has Cirrhosis) = Post</a:t>
            </a:r>
          </a:p>
          <a:p>
            <a:pPr marL="0" indent="0">
              <a:buNone/>
            </a:pPr>
            <a:r>
              <a:rPr lang="en-US" sz="2400" dirty="0"/>
              <a:t>0.65 * 3.1 = 2.015</a:t>
            </a:r>
          </a:p>
        </p:txBody>
      </p:sp>
    </p:spTree>
    <p:extLst>
      <p:ext uri="{BB962C8B-B14F-4D97-AF65-F5344CB8AC3E}">
        <p14:creationId xmlns:p14="http://schemas.microsoft.com/office/powerpoint/2010/main" val="414466259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Apply – </a:t>
            </a:r>
            <a:r>
              <a:rPr lang="en-US" sz="3200"/>
              <a:t>Bayes theorem</a:t>
            </a:r>
          </a:p>
        </p:txBody>
      </p:sp>
      <p:sp>
        <p:nvSpPr>
          <p:cNvPr id="5" name="Text Placeholder 4"/>
          <p:cNvSpPr>
            <a:spLocks noGrp="1"/>
          </p:cNvSpPr>
          <p:nvPr>
            <p:ph type="body" sz="quarter" idx="11"/>
          </p:nvPr>
        </p:nvSpPr>
        <p:spPr/>
        <p:txBody>
          <a:bodyPr/>
          <a:lstStyle/>
          <a:p>
            <a:endParaRPr lang="en-US"/>
          </a:p>
        </p:txBody>
      </p:sp>
      <p:sp>
        <p:nvSpPr>
          <p:cNvPr id="6" name="Text Placeholder 5"/>
          <p:cNvSpPr>
            <a:spLocks noGrp="1"/>
          </p:cNvSpPr>
          <p:nvPr>
            <p:ph type="body" sz="quarter" idx="12"/>
          </p:nvPr>
        </p:nvSpPr>
        <p:spPr/>
        <p:txBody>
          <a:bodyPr/>
          <a:lstStyle/>
          <a:p>
            <a:endParaRPr lang="en-US"/>
          </a:p>
        </p:txBody>
      </p:sp>
      <p:pic>
        <p:nvPicPr>
          <p:cNvPr id="8" name="Content Placeholder 7">
            <a:extLst>
              <a:ext uri="{FF2B5EF4-FFF2-40B4-BE49-F238E27FC236}">
                <a16:creationId xmlns:a16="http://schemas.microsoft.com/office/drawing/2014/main" id="{046C73E3-6975-D644-8710-413C8F04F747}"/>
              </a:ext>
            </a:extLst>
          </p:cNvPr>
          <p:cNvPicPr>
            <a:picLocks noGrp="1" noChangeAspect="1"/>
          </p:cNvPicPr>
          <p:nvPr>
            <p:ph sz="half" idx="1"/>
          </p:nvPr>
        </p:nvPicPr>
        <p:blipFill>
          <a:blip r:embed="rId3"/>
          <a:stretch>
            <a:fillRect/>
          </a:stretch>
        </p:blipFill>
        <p:spPr>
          <a:xfrm>
            <a:off x="6885600" y="4114800"/>
            <a:ext cx="7291030" cy="3183640"/>
          </a:xfrm>
        </p:spPr>
      </p:pic>
      <p:sp>
        <p:nvSpPr>
          <p:cNvPr id="12" name="Content Placeholder 3">
            <a:extLst>
              <a:ext uri="{FF2B5EF4-FFF2-40B4-BE49-F238E27FC236}">
                <a16:creationId xmlns:a16="http://schemas.microsoft.com/office/drawing/2014/main" id="{2E3FB840-ED21-F14B-B0E0-79D1848303E6}"/>
              </a:ext>
            </a:extLst>
          </p:cNvPr>
          <p:cNvSpPr txBox="1">
            <a:spLocks/>
          </p:cNvSpPr>
          <p:nvPr/>
        </p:nvSpPr>
        <p:spPr>
          <a:xfrm>
            <a:off x="1104900" y="2114868"/>
            <a:ext cx="11823700" cy="4519014"/>
          </a:xfrm>
          <a:prstGeom prst="rect">
            <a:avLst/>
          </a:prstGeom>
        </p:spPr>
        <p:txBody>
          <a:bodyPr/>
          <a:lstStyle>
            <a:lvl1pPr marL="548640" indent="-548640" algn="l" defTabSz="731520" rtl="0" eaLnBrk="1" latinLnBrk="0" hangingPunct="1">
              <a:spcBef>
                <a:spcPct val="20000"/>
              </a:spcBef>
              <a:buFont typeface="Arial"/>
              <a:buChar char="•"/>
              <a:defRPr sz="4480" b="0" i="0" kern="1200" baseline="0">
                <a:solidFill>
                  <a:schemeClr val="tx1">
                    <a:lumMod val="65000"/>
                    <a:lumOff val="35000"/>
                  </a:schemeClr>
                </a:solidFill>
                <a:latin typeface="Century Gothic" charset="0"/>
                <a:ea typeface="+mn-ea"/>
                <a:cs typeface="Avenir Roman"/>
              </a:defRPr>
            </a:lvl1pPr>
            <a:lvl2pPr marL="1188720" indent="-457200" algn="l" defTabSz="731520" rtl="0" eaLnBrk="1" latinLnBrk="0" hangingPunct="1">
              <a:spcBef>
                <a:spcPct val="20000"/>
              </a:spcBef>
              <a:buFont typeface="Arial"/>
              <a:buChar char="–"/>
              <a:defRPr sz="3840" b="0" i="0" kern="1200" baseline="0">
                <a:solidFill>
                  <a:schemeClr val="tx1">
                    <a:lumMod val="65000"/>
                    <a:lumOff val="35000"/>
                  </a:schemeClr>
                </a:solidFill>
                <a:latin typeface="Century Gothic" charset="0"/>
                <a:ea typeface="+mn-ea"/>
                <a:cs typeface="Avenir Roman"/>
              </a:defRPr>
            </a:lvl2pPr>
            <a:lvl3pPr marL="1828800" indent="-365760" algn="l" defTabSz="731520" rtl="0" eaLnBrk="1" latinLnBrk="0" hangingPunct="1">
              <a:spcBef>
                <a:spcPct val="20000"/>
              </a:spcBef>
              <a:buFont typeface="Arial"/>
              <a:buChar char="•"/>
              <a:defRPr sz="3200" b="0" i="0" kern="1200" baseline="0">
                <a:solidFill>
                  <a:schemeClr val="tx1">
                    <a:lumMod val="65000"/>
                    <a:lumOff val="35000"/>
                  </a:schemeClr>
                </a:solidFill>
                <a:latin typeface="Century Gothic" charset="0"/>
                <a:ea typeface="Century Gothic" charset="0"/>
                <a:cs typeface="Century Gothic" charset="0"/>
              </a:defRPr>
            </a:lvl3pPr>
            <a:lvl4pPr marL="2560320" indent="-365760" algn="l" defTabSz="731520" rtl="0" eaLnBrk="1" latinLnBrk="0" hangingPunct="1">
              <a:spcBef>
                <a:spcPct val="20000"/>
              </a:spcBef>
              <a:buFont typeface="Arial"/>
              <a:buChar char="–"/>
              <a:defRPr sz="2880" b="0" i="0" kern="1200" baseline="0">
                <a:solidFill>
                  <a:schemeClr val="tx1">
                    <a:lumMod val="65000"/>
                    <a:lumOff val="35000"/>
                  </a:schemeClr>
                </a:solidFill>
                <a:latin typeface="Century Gothic" charset="0"/>
                <a:ea typeface="+mn-ea"/>
                <a:cs typeface="Avenir Roman"/>
              </a:defRPr>
            </a:lvl4pPr>
            <a:lvl5pPr marL="3291840" indent="-365760" algn="l" defTabSz="731520" rtl="0" eaLnBrk="1" latinLnBrk="0" hangingPunct="1">
              <a:spcBef>
                <a:spcPct val="20000"/>
              </a:spcBef>
              <a:buFont typeface="Arial"/>
              <a:buChar char="»"/>
              <a:defRPr sz="2880" b="0" i="0" kern="1200" baseline="0">
                <a:solidFill>
                  <a:schemeClr val="tx1">
                    <a:lumMod val="65000"/>
                    <a:lumOff val="35000"/>
                  </a:schemeClr>
                </a:solidFill>
                <a:latin typeface="Century Gothic" charset="0"/>
                <a:ea typeface="+mn-ea"/>
                <a:cs typeface="Avenir Roman"/>
              </a:defRPr>
            </a:lvl5pPr>
            <a:lvl6pPr marL="4023360" indent="-365760" algn="l" defTabSz="731520" rtl="0" eaLnBrk="1" latinLnBrk="0" hangingPunct="1">
              <a:spcBef>
                <a:spcPct val="20000"/>
              </a:spcBef>
              <a:buFont typeface="Arial"/>
              <a:buChar char="•"/>
              <a:defRPr sz="288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288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288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2880" kern="1200">
                <a:solidFill>
                  <a:schemeClr val="tx1"/>
                </a:solidFill>
                <a:latin typeface="+mn-lt"/>
                <a:ea typeface="+mn-ea"/>
                <a:cs typeface="+mn-cs"/>
              </a:defRPr>
            </a:lvl9pPr>
          </a:lstStyle>
          <a:p>
            <a:pPr marL="0" indent="0">
              <a:buNone/>
            </a:pPr>
            <a:r>
              <a:rPr lang="en-US" sz="2400" dirty="0"/>
              <a:t>Pretest Probability * LR = Posttest Probability</a:t>
            </a:r>
          </a:p>
          <a:p>
            <a:pPr marL="0" indent="0">
              <a:buNone/>
            </a:pPr>
            <a:endParaRPr lang="en-US" sz="2400" dirty="0"/>
          </a:p>
          <a:p>
            <a:pPr marL="0" indent="0">
              <a:buNone/>
            </a:pPr>
            <a:r>
              <a:rPr lang="en-US" sz="2400" dirty="0"/>
              <a:t>Pre-test (after no UGIB, age, cirrhosis) * LR(No hx LGIB( = post)</a:t>
            </a:r>
          </a:p>
          <a:p>
            <a:pPr marL="0" indent="0">
              <a:buNone/>
            </a:pPr>
            <a:r>
              <a:rPr lang="en-US" sz="2400" dirty="0"/>
              <a:t>2.02 * 1.5 = 3.03</a:t>
            </a:r>
          </a:p>
          <a:p>
            <a:pPr marL="0" indent="0">
              <a:buNone/>
            </a:pPr>
            <a:endParaRPr lang="en-US" sz="2400" dirty="0"/>
          </a:p>
          <a:p>
            <a:pPr marL="0" indent="0">
              <a:buNone/>
            </a:pPr>
            <a:r>
              <a:rPr lang="en-US" sz="2400" dirty="0"/>
              <a:t>After hearing his demographics, I’d </a:t>
            </a:r>
          </a:p>
          <a:p>
            <a:pPr marL="0" indent="0">
              <a:buNone/>
            </a:pPr>
            <a:r>
              <a:rPr lang="en-US" sz="2400" dirty="0"/>
              <a:t>give </a:t>
            </a:r>
            <a:r>
              <a:rPr lang="en-US" sz="2400" b="1" dirty="0"/>
              <a:t>3:1 odds in favor of UGIB</a:t>
            </a:r>
          </a:p>
        </p:txBody>
      </p:sp>
    </p:spTree>
    <p:extLst>
      <p:ext uri="{BB962C8B-B14F-4D97-AF65-F5344CB8AC3E}">
        <p14:creationId xmlns:p14="http://schemas.microsoft.com/office/powerpoint/2010/main" val="220877911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Apply – </a:t>
            </a:r>
            <a:r>
              <a:rPr lang="en-US" sz="3200"/>
              <a:t>Bayes theorem</a:t>
            </a:r>
          </a:p>
        </p:txBody>
      </p:sp>
      <p:sp>
        <p:nvSpPr>
          <p:cNvPr id="5" name="Text Placeholder 4"/>
          <p:cNvSpPr>
            <a:spLocks noGrp="1"/>
          </p:cNvSpPr>
          <p:nvPr>
            <p:ph type="body" sz="quarter" idx="11"/>
          </p:nvPr>
        </p:nvSpPr>
        <p:spPr/>
        <p:txBody>
          <a:bodyPr/>
          <a:lstStyle/>
          <a:p>
            <a:endParaRPr lang="en-US"/>
          </a:p>
        </p:txBody>
      </p:sp>
      <p:sp>
        <p:nvSpPr>
          <p:cNvPr id="6" name="Text Placeholder 5"/>
          <p:cNvSpPr>
            <a:spLocks noGrp="1"/>
          </p:cNvSpPr>
          <p:nvPr>
            <p:ph type="body" sz="quarter" idx="12"/>
          </p:nvPr>
        </p:nvSpPr>
        <p:spPr/>
        <p:txBody>
          <a:bodyPr/>
          <a:lstStyle/>
          <a:p>
            <a:endParaRPr lang="en-US"/>
          </a:p>
        </p:txBody>
      </p:sp>
      <p:sp>
        <p:nvSpPr>
          <p:cNvPr id="12" name="Content Placeholder 3">
            <a:extLst>
              <a:ext uri="{FF2B5EF4-FFF2-40B4-BE49-F238E27FC236}">
                <a16:creationId xmlns:a16="http://schemas.microsoft.com/office/drawing/2014/main" id="{2E3FB840-ED21-F14B-B0E0-79D1848303E6}"/>
              </a:ext>
            </a:extLst>
          </p:cNvPr>
          <p:cNvSpPr txBox="1">
            <a:spLocks/>
          </p:cNvSpPr>
          <p:nvPr/>
        </p:nvSpPr>
        <p:spPr>
          <a:xfrm>
            <a:off x="1104900" y="2114868"/>
            <a:ext cx="6586818" cy="4519014"/>
          </a:xfrm>
          <a:prstGeom prst="rect">
            <a:avLst/>
          </a:prstGeom>
        </p:spPr>
        <p:txBody>
          <a:bodyPr/>
          <a:lstStyle>
            <a:lvl1pPr marL="548640" indent="-548640" algn="l" defTabSz="731520" rtl="0" eaLnBrk="1" latinLnBrk="0" hangingPunct="1">
              <a:spcBef>
                <a:spcPct val="20000"/>
              </a:spcBef>
              <a:buFont typeface="Arial"/>
              <a:buChar char="•"/>
              <a:defRPr sz="4480" b="0" i="0" kern="1200" baseline="0">
                <a:solidFill>
                  <a:schemeClr val="tx1">
                    <a:lumMod val="65000"/>
                    <a:lumOff val="35000"/>
                  </a:schemeClr>
                </a:solidFill>
                <a:latin typeface="Century Gothic" charset="0"/>
                <a:ea typeface="+mn-ea"/>
                <a:cs typeface="Avenir Roman"/>
              </a:defRPr>
            </a:lvl1pPr>
            <a:lvl2pPr marL="1188720" indent="-457200" algn="l" defTabSz="731520" rtl="0" eaLnBrk="1" latinLnBrk="0" hangingPunct="1">
              <a:spcBef>
                <a:spcPct val="20000"/>
              </a:spcBef>
              <a:buFont typeface="Arial"/>
              <a:buChar char="–"/>
              <a:defRPr sz="3840" b="0" i="0" kern="1200" baseline="0">
                <a:solidFill>
                  <a:schemeClr val="tx1">
                    <a:lumMod val="65000"/>
                    <a:lumOff val="35000"/>
                  </a:schemeClr>
                </a:solidFill>
                <a:latin typeface="Century Gothic" charset="0"/>
                <a:ea typeface="+mn-ea"/>
                <a:cs typeface="Avenir Roman"/>
              </a:defRPr>
            </a:lvl2pPr>
            <a:lvl3pPr marL="1828800" indent="-365760" algn="l" defTabSz="731520" rtl="0" eaLnBrk="1" latinLnBrk="0" hangingPunct="1">
              <a:spcBef>
                <a:spcPct val="20000"/>
              </a:spcBef>
              <a:buFont typeface="Arial"/>
              <a:buChar char="•"/>
              <a:defRPr sz="3200" b="0" i="0" kern="1200" baseline="0">
                <a:solidFill>
                  <a:schemeClr val="tx1">
                    <a:lumMod val="65000"/>
                    <a:lumOff val="35000"/>
                  </a:schemeClr>
                </a:solidFill>
                <a:latin typeface="Century Gothic" charset="0"/>
                <a:ea typeface="Century Gothic" charset="0"/>
                <a:cs typeface="Century Gothic" charset="0"/>
              </a:defRPr>
            </a:lvl3pPr>
            <a:lvl4pPr marL="2560320" indent="-365760" algn="l" defTabSz="731520" rtl="0" eaLnBrk="1" latinLnBrk="0" hangingPunct="1">
              <a:spcBef>
                <a:spcPct val="20000"/>
              </a:spcBef>
              <a:buFont typeface="Arial"/>
              <a:buChar char="–"/>
              <a:defRPr sz="2880" b="0" i="0" kern="1200" baseline="0">
                <a:solidFill>
                  <a:schemeClr val="tx1">
                    <a:lumMod val="65000"/>
                    <a:lumOff val="35000"/>
                  </a:schemeClr>
                </a:solidFill>
                <a:latin typeface="Century Gothic" charset="0"/>
                <a:ea typeface="+mn-ea"/>
                <a:cs typeface="Avenir Roman"/>
              </a:defRPr>
            </a:lvl4pPr>
            <a:lvl5pPr marL="3291840" indent="-365760" algn="l" defTabSz="731520" rtl="0" eaLnBrk="1" latinLnBrk="0" hangingPunct="1">
              <a:spcBef>
                <a:spcPct val="20000"/>
              </a:spcBef>
              <a:buFont typeface="Arial"/>
              <a:buChar char="»"/>
              <a:defRPr sz="2880" b="0" i="0" kern="1200" baseline="0">
                <a:solidFill>
                  <a:schemeClr val="tx1">
                    <a:lumMod val="65000"/>
                    <a:lumOff val="35000"/>
                  </a:schemeClr>
                </a:solidFill>
                <a:latin typeface="Century Gothic" charset="0"/>
                <a:ea typeface="+mn-ea"/>
                <a:cs typeface="Avenir Roman"/>
              </a:defRPr>
            </a:lvl5pPr>
            <a:lvl6pPr marL="4023360" indent="-365760" algn="l" defTabSz="731520" rtl="0" eaLnBrk="1" latinLnBrk="0" hangingPunct="1">
              <a:spcBef>
                <a:spcPct val="20000"/>
              </a:spcBef>
              <a:buFont typeface="Arial"/>
              <a:buChar char="•"/>
              <a:defRPr sz="288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288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288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2880" kern="1200">
                <a:solidFill>
                  <a:schemeClr val="tx1"/>
                </a:solidFill>
                <a:latin typeface="+mn-lt"/>
                <a:ea typeface="+mn-ea"/>
                <a:cs typeface="+mn-cs"/>
              </a:defRPr>
            </a:lvl9pPr>
          </a:lstStyle>
          <a:p>
            <a:pPr marL="0" indent="0">
              <a:buNone/>
            </a:pPr>
            <a:r>
              <a:rPr lang="en-US" sz="2400" dirty="0"/>
              <a:t>Pretest Probability * LR = Posttest Probability</a:t>
            </a:r>
          </a:p>
          <a:p>
            <a:pPr marL="0" indent="0">
              <a:buNone/>
            </a:pPr>
            <a:endParaRPr lang="en-US" sz="2400" dirty="0"/>
          </a:p>
          <a:p>
            <a:pPr marL="0" indent="0">
              <a:buNone/>
            </a:pPr>
            <a:r>
              <a:rPr lang="en-US" sz="2400" dirty="0"/>
              <a:t>Symptoms:  (no epigastric pain)</a:t>
            </a:r>
          </a:p>
          <a:p>
            <a:pPr marL="0" indent="0">
              <a:buNone/>
            </a:pPr>
            <a:r>
              <a:rPr lang="en-US" sz="2400" dirty="0"/>
              <a:t>3.03 * 0.9  = 2.73</a:t>
            </a:r>
          </a:p>
          <a:p>
            <a:pPr marL="0" indent="0">
              <a:buNone/>
            </a:pPr>
            <a:endParaRPr lang="en-US" sz="2400" dirty="0"/>
          </a:p>
          <a:p>
            <a:pPr marL="0" indent="0">
              <a:buNone/>
            </a:pPr>
            <a:r>
              <a:rPr lang="en-US" sz="2400" dirty="0"/>
              <a:t>Signs: (No melena exam, Clots in stool)</a:t>
            </a:r>
          </a:p>
          <a:p>
            <a:pPr marL="0" indent="0">
              <a:buNone/>
            </a:pPr>
            <a:r>
              <a:rPr lang="en-US" sz="2400" dirty="0"/>
              <a:t>2.73 * 0.52 * </a:t>
            </a:r>
            <a:r>
              <a:rPr lang="en-US" sz="2400" dirty="0">
                <a:solidFill>
                  <a:srgbClr val="B01C32"/>
                </a:solidFill>
              </a:rPr>
              <a:t>0.05</a:t>
            </a:r>
            <a:r>
              <a:rPr lang="en-US" sz="2400" dirty="0"/>
              <a:t> = 0.07</a:t>
            </a:r>
          </a:p>
          <a:p>
            <a:pPr marL="0" indent="0">
              <a:buNone/>
            </a:pPr>
            <a:endParaRPr lang="en-US" sz="2400" dirty="0"/>
          </a:p>
          <a:p>
            <a:pPr marL="0" indent="0">
              <a:buNone/>
            </a:pPr>
            <a:r>
              <a:rPr lang="en-US" sz="2400" dirty="0"/>
              <a:t>After hearing signs I’d give </a:t>
            </a:r>
            <a:r>
              <a:rPr lang="en-US" sz="2400" b="1" u="sng" dirty="0"/>
              <a:t>1:14 odds against UGIB!</a:t>
            </a:r>
          </a:p>
        </p:txBody>
      </p:sp>
      <p:pic>
        <p:nvPicPr>
          <p:cNvPr id="10" name="Content Placeholder 9">
            <a:extLst>
              <a:ext uri="{FF2B5EF4-FFF2-40B4-BE49-F238E27FC236}">
                <a16:creationId xmlns:a16="http://schemas.microsoft.com/office/drawing/2014/main" id="{26058022-388C-524A-BA9D-F7FBA33472F4}"/>
              </a:ext>
            </a:extLst>
          </p:cNvPr>
          <p:cNvPicPr>
            <a:picLocks noGrp="1" noChangeAspect="1"/>
          </p:cNvPicPr>
          <p:nvPr>
            <p:ph sz="half" idx="1"/>
          </p:nvPr>
        </p:nvPicPr>
        <p:blipFill>
          <a:blip r:embed="rId3"/>
          <a:stretch>
            <a:fillRect/>
          </a:stretch>
        </p:blipFill>
        <p:spPr>
          <a:xfrm>
            <a:off x="6885600" y="4374375"/>
            <a:ext cx="7471770" cy="2428747"/>
          </a:xfrm>
        </p:spPr>
      </p:pic>
      <p:pic>
        <p:nvPicPr>
          <p:cNvPr id="14" name="Picture 13">
            <a:extLst>
              <a:ext uri="{FF2B5EF4-FFF2-40B4-BE49-F238E27FC236}">
                <a16:creationId xmlns:a16="http://schemas.microsoft.com/office/drawing/2014/main" id="{CC7F4528-888B-2E43-BFCB-A22009E6A753}"/>
              </a:ext>
            </a:extLst>
          </p:cNvPr>
          <p:cNvPicPr>
            <a:picLocks noChangeAspect="1"/>
          </p:cNvPicPr>
          <p:nvPr/>
        </p:nvPicPr>
        <p:blipFill>
          <a:blip r:embed="rId4"/>
          <a:stretch>
            <a:fillRect/>
          </a:stretch>
        </p:blipFill>
        <p:spPr>
          <a:xfrm>
            <a:off x="6885599" y="3372477"/>
            <a:ext cx="7471771" cy="1001897"/>
          </a:xfrm>
          <a:prstGeom prst="rect">
            <a:avLst/>
          </a:prstGeom>
        </p:spPr>
      </p:pic>
    </p:spTree>
    <p:extLst>
      <p:ext uri="{BB962C8B-B14F-4D97-AF65-F5344CB8AC3E}">
        <p14:creationId xmlns:p14="http://schemas.microsoft.com/office/powerpoint/2010/main" val="273743119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6E74250B9394894A91E54E437576B37E" ma:contentTypeVersion="0" ma:contentTypeDescription="Create a new document." ma:contentTypeScope="" ma:versionID="6918dddf2a880470f5fe03e227edd4a1">
  <xsd:schema xmlns:xsd="http://www.w3.org/2001/XMLSchema" xmlns:xs="http://www.w3.org/2001/XMLSchema" xmlns:p="http://schemas.microsoft.com/office/2006/metadata/properties" xmlns:ns2="402b49ca-617a-4412-a136-22a821ef8eb4" targetNamespace="http://schemas.microsoft.com/office/2006/metadata/properties" ma:root="true" ma:fieldsID="2b995caac7fa654b91bcd9862e99db1b" ns2:_="">
    <xsd:import namespace="402b49ca-617a-4412-a136-22a821ef8eb4"/>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02b49ca-617a-4412-a136-22a821ef8eb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402b49ca-617a-4412-a136-22a821ef8eb4">PULSEDOC-1879867397-1869</_dlc_DocId>
    <_dlc_DocIdUrl xmlns="402b49ca-617a-4412-a136-22a821ef8eb4">
      <Url>https://pulse.utah.edu/site/internal-medicine/_layouts/15/DocIdRedir.aspx?ID=PULSEDOC-1879867397-1869</Url>
      <Description>PULSEDOC-1879867397-1869</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96F08B7-1F71-4F99-B35D-690FBC859C9A}">
  <ds:schemaRefs>
    <ds:schemaRef ds:uri="http://schemas.microsoft.com/sharepoint/events"/>
  </ds:schemaRefs>
</ds:datastoreItem>
</file>

<file path=customXml/itemProps2.xml><?xml version="1.0" encoding="utf-8"?>
<ds:datastoreItem xmlns:ds="http://schemas.openxmlformats.org/officeDocument/2006/customXml" ds:itemID="{2C03F1E7-D098-4837-8EC1-C7B72DD1A1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02b49ca-617a-4412-a136-22a821ef8eb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05D53D2-4C8C-4500-874F-8AD70E4DEB2D}">
  <ds:schemaRefs>
    <ds:schemaRef ds:uri="http://www.w3.org/XML/1998/namespace"/>
    <ds:schemaRef ds:uri="http://schemas.microsoft.com/office/2006/documentManagement/types"/>
    <ds:schemaRef ds:uri="http://purl.org/dc/dcmitype/"/>
    <ds:schemaRef ds:uri="http://schemas.microsoft.com/office/infopath/2007/PartnerControls"/>
    <ds:schemaRef ds:uri="http://purl.org/dc/terms/"/>
    <ds:schemaRef ds:uri="http://schemas.openxmlformats.org/package/2006/metadata/core-properties"/>
    <ds:schemaRef ds:uri="402b49ca-617a-4412-a136-22a821ef8eb4"/>
    <ds:schemaRef ds:uri="http://schemas.microsoft.com/office/2006/metadata/properties"/>
    <ds:schemaRef ds:uri="http://purl.org/dc/elements/1.1/"/>
  </ds:schemaRefs>
</ds:datastoreItem>
</file>

<file path=customXml/itemProps4.xml><?xml version="1.0" encoding="utf-8"?>
<ds:datastoreItem xmlns:ds="http://schemas.openxmlformats.org/officeDocument/2006/customXml" ds:itemID="{BCDE85B8-B306-4605-8819-4A30DA8C0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58969</TotalTime>
  <Words>13839</Words>
  <Application>Microsoft Macintosh PowerPoint</Application>
  <PresentationFormat>Custom</PresentationFormat>
  <Paragraphs>1294</Paragraphs>
  <Slides>125</Slides>
  <Notes>125</Notes>
  <HiddenSlides>7</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125</vt:i4>
      </vt:variant>
    </vt:vector>
  </HeadingPairs>
  <TitlesOfParts>
    <vt:vector size="134" baseType="lpstr">
      <vt:lpstr>Algerian</vt:lpstr>
      <vt:lpstr>Arial</vt:lpstr>
      <vt:lpstr>Book Antiqua</vt:lpstr>
      <vt:lpstr>Calibri</vt:lpstr>
      <vt:lpstr>Century Gothic</vt:lpstr>
      <vt:lpstr>Century Gothic Bold</vt:lpstr>
      <vt:lpstr>Century Gothic Bold Italic</vt:lpstr>
      <vt:lpstr>Wingdings</vt:lpstr>
      <vt:lpstr>Office Theme</vt:lpstr>
      <vt:lpstr>Ebm Seminar</vt:lpstr>
      <vt:lpstr>PowerPoint Presentation</vt:lpstr>
      <vt:lpstr>PowerPoint Presentation</vt:lpstr>
      <vt:lpstr>Learning objectives</vt:lpstr>
      <vt:lpstr>Learning objectives</vt:lpstr>
      <vt:lpstr>Frameshift: Why do we give statins?</vt:lpstr>
      <vt:lpstr>Frameshift: Why do we give statins?</vt:lpstr>
      <vt:lpstr>EBCP in action</vt:lpstr>
      <vt:lpstr>Clinical Reasoning?</vt:lpstr>
      <vt:lpstr>What about Intuition?</vt:lpstr>
      <vt:lpstr>What about Intuition?</vt:lpstr>
      <vt:lpstr>What about Intuition?</vt:lpstr>
      <vt:lpstr>EBCP in action</vt:lpstr>
      <vt:lpstr>What about Intuition?</vt:lpstr>
      <vt:lpstr>Bias in clinical reasoning?</vt:lpstr>
      <vt:lpstr>What about Intuition?</vt:lpstr>
      <vt:lpstr>PowerPoint Presentation</vt:lpstr>
      <vt:lpstr>EBM / EBCP – Asking clinical questions</vt:lpstr>
      <vt:lpstr>Learning objectives</vt:lpstr>
      <vt:lpstr>PowerPoint Presentation</vt:lpstr>
      <vt:lpstr>ASK – How do I ask a clinical question?</vt:lpstr>
      <vt:lpstr>ASK – categories of (Foreground) questions?</vt:lpstr>
      <vt:lpstr>EBCP in action</vt:lpstr>
      <vt:lpstr>PowerPoint Presentation</vt:lpstr>
      <vt:lpstr>ASK – Target your search based on question type</vt:lpstr>
      <vt:lpstr>Meniscal tear</vt:lpstr>
      <vt:lpstr>EBCP in action</vt:lpstr>
      <vt:lpstr>ASK – What are some categories of questions?</vt:lpstr>
      <vt:lpstr>Meniscal tear</vt:lpstr>
      <vt:lpstr>Meniscal tear</vt:lpstr>
      <vt:lpstr>ASK – What are some categories of questions?</vt:lpstr>
      <vt:lpstr>ASK – What are some categories of questions?</vt:lpstr>
      <vt:lpstr>EBCP in action</vt:lpstr>
      <vt:lpstr>EBCP in action</vt:lpstr>
      <vt:lpstr>EBCP in action</vt:lpstr>
      <vt:lpstr>EBCP in action</vt:lpstr>
      <vt:lpstr>EBCP in action</vt:lpstr>
      <vt:lpstr>ASK – What are some categories of questions?</vt:lpstr>
      <vt:lpstr>ASK – HARM in clinical practice?</vt:lpstr>
      <vt:lpstr>EBM / EBCP – Foreground/Primary lit. </vt:lpstr>
      <vt:lpstr>Finding primary literature </vt:lpstr>
      <vt:lpstr>Finding primary literature </vt:lpstr>
      <vt:lpstr>ASK – Summary of Primary literature</vt:lpstr>
      <vt:lpstr>Learning objectives</vt:lpstr>
      <vt:lpstr>Why not look for primary literature?</vt:lpstr>
      <vt:lpstr>Why not look for primary literature?</vt:lpstr>
      <vt:lpstr>ASK – What kind of questions do I ask?</vt:lpstr>
      <vt:lpstr>Secondary literature</vt:lpstr>
      <vt:lpstr>Secondary literature</vt:lpstr>
      <vt:lpstr>What is “the medical literature?”</vt:lpstr>
      <vt:lpstr>What is “the medical literature?”</vt:lpstr>
      <vt:lpstr>Secondary/Tertiary literature</vt:lpstr>
      <vt:lpstr>Learning objectives</vt:lpstr>
      <vt:lpstr>PowerPoint Presentation</vt:lpstr>
      <vt:lpstr>Assess – hierarchy of Strength of evidence</vt:lpstr>
      <vt:lpstr>EBM is hard</vt:lpstr>
      <vt:lpstr>Learning objectives</vt:lpstr>
      <vt:lpstr>Validity</vt:lpstr>
      <vt:lpstr>Threats to Validity</vt:lpstr>
      <vt:lpstr>Threats to Validity</vt:lpstr>
      <vt:lpstr>Threats to Validity</vt:lpstr>
      <vt:lpstr>Threats to Validity</vt:lpstr>
      <vt:lpstr>Threats to Validity</vt:lpstr>
      <vt:lpstr>Threats to Validity</vt:lpstr>
      <vt:lpstr>Statistics - Terms</vt:lpstr>
      <vt:lpstr>Statistics - Terms</vt:lpstr>
      <vt:lpstr>Assess – What influences….</vt:lpstr>
      <vt:lpstr>Assess- secondary literature</vt:lpstr>
      <vt:lpstr>Assess – How to assess a meta-analysis</vt:lpstr>
      <vt:lpstr>PowerPoint Presentation</vt:lpstr>
      <vt:lpstr>Assess – How to assess a meta-analysis</vt:lpstr>
      <vt:lpstr>PowerPoint Presentation</vt:lpstr>
      <vt:lpstr>Assess – How to assess a Guideline </vt:lpstr>
      <vt:lpstr>Journal club</vt:lpstr>
      <vt:lpstr>PowerPoint Presentation</vt:lpstr>
      <vt:lpstr>Apply: Roadmap</vt:lpstr>
      <vt:lpstr>EBCP in action</vt:lpstr>
      <vt:lpstr>Learning objectives</vt:lpstr>
      <vt:lpstr>Diagnosis – Bayes theorem</vt:lpstr>
      <vt:lpstr>Diagnosis – Bayes theorem</vt:lpstr>
      <vt:lpstr>Assess – Test Characteristics review</vt:lpstr>
      <vt:lpstr>Assess - Test Characteristics review</vt:lpstr>
      <vt:lpstr>Diagnosis – Bayes theorem</vt:lpstr>
      <vt:lpstr>Diagnosis – Bayes theorem</vt:lpstr>
      <vt:lpstr>Diagnosis – Bayes theorem</vt:lpstr>
      <vt:lpstr>Apply: Roadmap</vt:lpstr>
      <vt:lpstr>Diagnosis – Bayes theorem</vt:lpstr>
      <vt:lpstr>Diagnosis – Bayes theorem</vt:lpstr>
      <vt:lpstr>Diagnosis – Bayes theorem</vt:lpstr>
      <vt:lpstr>Diagnosis – Bayes theorem</vt:lpstr>
      <vt:lpstr>EBCP in action</vt:lpstr>
      <vt:lpstr>Apply – Bayes theorem</vt:lpstr>
      <vt:lpstr>EBCP in action</vt:lpstr>
      <vt:lpstr>Apply – Bayes theorem</vt:lpstr>
      <vt:lpstr>Apply – Bayes theorem</vt:lpstr>
      <vt:lpstr>Apply – Bayes theorem</vt:lpstr>
      <vt:lpstr>Apply – Bayes theorem</vt:lpstr>
      <vt:lpstr>Apply – Bayes theorem</vt:lpstr>
      <vt:lpstr>Apply – Bayes theorem</vt:lpstr>
      <vt:lpstr>Apply: Roadmap</vt:lpstr>
      <vt:lpstr>EBCP in action</vt:lpstr>
      <vt:lpstr>Apply – </vt:lpstr>
      <vt:lpstr>Apply – Testing Threshold, Treatment Threshold</vt:lpstr>
      <vt:lpstr>Apply – PE Diagnosis</vt:lpstr>
      <vt:lpstr>EBCP in action</vt:lpstr>
      <vt:lpstr>Apply – PE Diagnosis</vt:lpstr>
      <vt:lpstr>EBCP in action</vt:lpstr>
      <vt:lpstr>Apply – PE Diagnosis</vt:lpstr>
      <vt:lpstr>Bayes theorem Summary</vt:lpstr>
      <vt:lpstr>PowerPoint Presentation</vt:lpstr>
      <vt:lpstr>Apply: Roadmap</vt:lpstr>
      <vt:lpstr>EBCP in action</vt:lpstr>
      <vt:lpstr>Apply – Statin for Primary prevention of CAD</vt:lpstr>
      <vt:lpstr>Apply – Treatment effects</vt:lpstr>
      <vt:lpstr>Learning objectives</vt:lpstr>
      <vt:lpstr>Apply – Treatment effects</vt:lpstr>
      <vt:lpstr>Apply – Treatment effects</vt:lpstr>
      <vt:lpstr>Apply – Treatment effects</vt:lpstr>
      <vt:lpstr>Apply – Treatment effects</vt:lpstr>
      <vt:lpstr>Apply – Treatment effects</vt:lpstr>
      <vt:lpstr>Apply: Roadmap</vt:lpstr>
      <vt:lpstr>Apply – Shared decision making</vt:lpstr>
      <vt:lpstr>Apply – Decision Aids</vt:lpstr>
      <vt:lpstr>Learning objectives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Lucas Svaren</dc:creator>
  <cp:lastModifiedBy>Brian Locke</cp:lastModifiedBy>
  <cp:revision>490</cp:revision>
  <cp:lastPrinted>2019-07-11T14:07:55Z</cp:lastPrinted>
  <dcterms:created xsi:type="dcterms:W3CDTF">2016-08-02T16:41:37Z</dcterms:created>
  <dcterms:modified xsi:type="dcterms:W3CDTF">2019-11-10T16:16:37Z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0x0101006E74250B9394894A91E54E437576B37E</vt:lpwstr>
  </property>
  <property fmtid="{D5CDD505-2E9C-101B-9397-08002B2CF9AE}" pid="3" name="_dlc_DocIdItemGuid">
    <vt:lpwstr>7d5570fb-9032-429d-948a-eedd16606895</vt:lpwstr>
  </property>
</Properties>
</file>